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3"/>
  </p:notesMasterIdLst>
  <p:handoutMasterIdLst>
    <p:handoutMasterId r:id="rId44"/>
  </p:handoutMasterIdLst>
  <p:sldIdLst>
    <p:sldId id="256" r:id="rId2"/>
    <p:sldId id="1605" r:id="rId3"/>
    <p:sldId id="569" r:id="rId4"/>
    <p:sldId id="568" r:id="rId5"/>
    <p:sldId id="570" r:id="rId6"/>
    <p:sldId id="566" r:id="rId7"/>
    <p:sldId id="1614" r:id="rId8"/>
    <p:sldId id="574" r:id="rId9"/>
    <p:sldId id="619" r:id="rId10"/>
    <p:sldId id="620" r:id="rId11"/>
    <p:sldId id="621" r:id="rId12"/>
    <p:sldId id="622" r:id="rId13"/>
    <p:sldId id="623" r:id="rId14"/>
    <p:sldId id="1615" r:id="rId15"/>
    <p:sldId id="583" r:id="rId16"/>
    <p:sldId id="1618" r:id="rId17"/>
    <p:sldId id="636" r:id="rId18"/>
    <p:sldId id="637" r:id="rId19"/>
    <p:sldId id="638" r:id="rId20"/>
    <p:sldId id="639" r:id="rId21"/>
    <p:sldId id="640" r:id="rId22"/>
    <p:sldId id="641" r:id="rId23"/>
    <p:sldId id="642" r:id="rId24"/>
    <p:sldId id="643" r:id="rId25"/>
    <p:sldId id="1616" r:id="rId26"/>
    <p:sldId id="585" r:id="rId27"/>
    <p:sldId id="645" r:id="rId28"/>
    <p:sldId id="644" r:id="rId29"/>
    <p:sldId id="646" r:id="rId30"/>
    <p:sldId id="647" r:id="rId31"/>
    <p:sldId id="648" r:id="rId32"/>
    <p:sldId id="649" r:id="rId33"/>
    <p:sldId id="651" r:id="rId34"/>
    <p:sldId id="652" r:id="rId35"/>
    <p:sldId id="1617" r:id="rId36"/>
    <p:sldId id="606" r:id="rId37"/>
    <p:sldId id="653" r:id="rId38"/>
    <p:sldId id="654" r:id="rId39"/>
    <p:sldId id="655" r:id="rId40"/>
    <p:sldId id="656" r:id="rId41"/>
    <p:sldId id="376" r:id="rId4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施前峰" initials="施前峰" lastIdx="1" clrIdx="0">
    <p:extLst>
      <p:ext uri="{19B8F6BF-5375-455C-9EA6-DF929625EA0E}">
        <p15:presenceInfo xmlns:p15="http://schemas.microsoft.com/office/powerpoint/2012/main" userId="施前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424"/>
    <a:srgbClr val="008E9D"/>
    <a:srgbClr val="9C02A0"/>
    <a:srgbClr val="FFC000"/>
    <a:srgbClr val="8CC221"/>
    <a:srgbClr val="1C887B"/>
    <a:srgbClr val="03329B"/>
    <a:srgbClr val="FF0000"/>
    <a:srgbClr val="5D4757"/>
    <a:srgbClr val="778B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01" autoAdjust="0"/>
    <p:restoredTop sz="97778" autoAdjust="0"/>
  </p:normalViewPr>
  <p:slideViewPr>
    <p:cSldViewPr snapToGrid="0">
      <p:cViewPr varScale="1">
        <p:scale>
          <a:sx n="91" d="100"/>
          <a:sy n="91" d="100"/>
        </p:scale>
        <p:origin x="888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420C2-1427-4B62-93DF-437057A1E162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77EB-EBB7-4A77-9CAB-86BAA04FEC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961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B7B22-0F86-441F-BE88-383BBC3603FE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D1EA8-6640-43D0-85A0-5F055EBC46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93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D1EA8-6640-43D0-85A0-5F055EBC465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863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9FA71612-0BD9-4274-A528-0F972323AD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7350" y="387350"/>
            <a:ext cx="11417300" cy="60833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AB14A80-1D66-4033-B2CA-B90B03BDF1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421" y="380934"/>
            <a:ext cx="1905000" cy="5842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0472E7CE-0C46-44EC-9CC2-1EAF78E05B3B}"/>
              </a:ext>
            </a:extLst>
          </p:cNvPr>
          <p:cNvSpPr txBox="1"/>
          <p:nvPr userDrawn="1"/>
        </p:nvSpPr>
        <p:spPr>
          <a:xfrm>
            <a:off x="10240285" y="6269334"/>
            <a:ext cx="1665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naro Book" panose="00000500000000000000" pitchFamily="2" charset="0"/>
              </a:rPr>
              <a:t>www.beisen.com</a:t>
            </a:r>
            <a:endParaRPr kumimoji="1" lang="zh-CN" altLang="en-US" sz="1400" dirty="0">
              <a:solidFill>
                <a:prstClr val="black">
                  <a:lumMod val="50000"/>
                  <a:lumOff val="50000"/>
                </a:prstClr>
              </a:solidFill>
              <a:latin typeface="Canaro Book" panose="00000500000000000000" pitchFamily="2" charset="0"/>
            </a:endParaRPr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ACACD124-A603-4268-9964-EB2B3EF39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185" y="1686947"/>
            <a:ext cx="6647974" cy="1120148"/>
          </a:xfrm>
        </p:spPr>
        <p:txBody>
          <a:bodyPr anchor="ctr">
            <a:normAutofit/>
          </a:bodyPr>
          <a:lstStyle>
            <a:lvl1pPr algn="l">
              <a:defRPr kumimoji="1" lang="zh-CN" altLang="en-US" sz="4200" b="1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 dirty="0"/>
          </a:p>
        </p:txBody>
      </p:sp>
      <p:sp>
        <p:nvSpPr>
          <p:cNvPr id="19" name="副标题 2">
            <a:extLst>
              <a:ext uri="{FF2B5EF4-FFF2-40B4-BE49-F238E27FC236}">
                <a16:creationId xmlns:a16="http://schemas.microsoft.com/office/drawing/2014/main" id="{1CAACDF7-3A7B-4FD6-B5F0-7EEAC957C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185" y="2970013"/>
            <a:ext cx="4835703" cy="648736"/>
          </a:xfrm>
        </p:spPr>
        <p:txBody>
          <a:bodyPr anchor="ctr">
            <a:normAutofit/>
          </a:bodyPr>
          <a:lstStyle>
            <a:lvl1pPr marL="0" indent="0" algn="l">
              <a:buNone/>
              <a:defRPr kumimoji="1" lang="zh-CN" altLang="en-US" sz="28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 dirty="0"/>
          </a:p>
        </p:txBody>
      </p:sp>
      <p:sp>
        <p:nvSpPr>
          <p:cNvPr id="20" name="日期占位符 3">
            <a:extLst>
              <a:ext uri="{FF2B5EF4-FFF2-40B4-BE49-F238E27FC236}">
                <a16:creationId xmlns:a16="http://schemas.microsoft.com/office/drawing/2014/main" id="{5570080A-ACBD-4388-A0E0-D8DE80E5AA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E9595BA-48E5-874F-A891-028BD7AD3215}" type="datetimeFigureOut">
              <a:rPr kumimoji="1" lang="zh-CN" altLang="en-US" smtClean="0"/>
              <a:t>2023/7/3</a:t>
            </a:fld>
            <a:endParaRPr kumimoji="1" lang="zh-CN" altLang="en-US"/>
          </a:p>
        </p:txBody>
      </p:sp>
      <p:sp>
        <p:nvSpPr>
          <p:cNvPr id="21" name="页脚占位符 4">
            <a:extLst>
              <a:ext uri="{FF2B5EF4-FFF2-40B4-BE49-F238E27FC236}">
                <a16:creationId xmlns:a16="http://schemas.microsoft.com/office/drawing/2014/main" id="{E26D9E24-3A35-44D3-9EAB-008B4B251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23" name="灯片编号占位符 5">
            <a:extLst>
              <a:ext uri="{FF2B5EF4-FFF2-40B4-BE49-F238E27FC236}">
                <a16:creationId xmlns:a16="http://schemas.microsoft.com/office/drawing/2014/main" id="{8B369D36-B6B7-4066-B59D-B4C84A88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AD4CE15-C30B-9244-9EAC-103915259A5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插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0" y="3233738"/>
            <a:ext cx="12192000" cy="63023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单击此处编辑母版标题样式字体</a:t>
            </a:r>
          </a:p>
        </p:txBody>
      </p:sp>
      <p:sp>
        <p:nvSpPr>
          <p:cNvPr id="27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787775"/>
            <a:ext cx="12192000" cy="419100"/>
          </a:xfrm>
        </p:spPr>
        <p:txBody>
          <a:bodyPr>
            <a:noAutofit/>
          </a:bodyPr>
          <a:lstStyle>
            <a:lvl1pPr algn="ctr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单击此处编辑母版副标题</a:t>
            </a:r>
            <a:r>
              <a:rPr lang="en-US" altLang="zh-CN" dirty="0"/>
              <a:t>/</a:t>
            </a:r>
            <a:r>
              <a:rPr lang="zh-CN" altLang="en-US" dirty="0"/>
              <a:t>正文标题文本样式</a:t>
            </a:r>
          </a:p>
        </p:txBody>
      </p:sp>
      <p:sp>
        <p:nvSpPr>
          <p:cNvPr id="32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5600700" y="1181100"/>
            <a:ext cx="939800" cy="1981200"/>
          </a:xfrm>
        </p:spPr>
        <p:txBody>
          <a:bodyPr lIns="0" tIns="0" rIns="0" bIns="0">
            <a:noAutofit/>
          </a:bodyPr>
          <a:lstStyle>
            <a:lvl1pPr algn="ctr">
              <a:buNone/>
              <a:defRPr sz="10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zh-CN" dirty="0"/>
              <a:t>X</a:t>
            </a:r>
            <a:endParaRPr lang="zh-CN" altLang="en-US" dirty="0"/>
          </a:p>
        </p:txBody>
      </p:sp>
      <p:grpSp>
        <p:nvGrpSpPr>
          <p:cNvPr id="11" name="Group 12"/>
          <p:cNvGrpSpPr/>
          <p:nvPr userDrawn="1"/>
        </p:nvGrpSpPr>
        <p:grpSpPr>
          <a:xfrm>
            <a:off x="5997524" y="5416072"/>
            <a:ext cx="216000" cy="2295454"/>
            <a:chOff x="5997524" y="4571522"/>
            <a:chExt cx="216000" cy="2295454"/>
          </a:xfrm>
        </p:grpSpPr>
        <p:cxnSp>
          <p:nvCxnSpPr>
            <p:cNvPr id="12" name="Straight Connector 7"/>
            <p:cNvCxnSpPr/>
            <p:nvPr/>
          </p:nvCxnSpPr>
          <p:spPr>
            <a:xfrm>
              <a:off x="6097936" y="4706976"/>
              <a:ext cx="0" cy="2160000"/>
            </a:xfrm>
            <a:prstGeom prst="line">
              <a:avLst/>
            </a:prstGeom>
            <a:ln w="25400" cmpd="sng">
              <a:solidFill>
                <a:schemeClr val="bg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1"/>
            <p:cNvGrpSpPr/>
            <p:nvPr/>
          </p:nvGrpSpPr>
          <p:grpSpPr>
            <a:xfrm>
              <a:off x="5997524" y="4571522"/>
              <a:ext cx="216000" cy="212400"/>
              <a:chOff x="9702774" y="956603"/>
              <a:chExt cx="216000" cy="212400"/>
            </a:xfrm>
          </p:grpSpPr>
          <p:sp>
            <p:nvSpPr>
              <p:cNvPr id="14" name="Oval 9"/>
              <p:cNvSpPr/>
              <p:nvPr/>
            </p:nvSpPr>
            <p:spPr>
              <a:xfrm>
                <a:off x="9702774" y="956603"/>
                <a:ext cx="216000" cy="2124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5" name="Oval 8"/>
              <p:cNvSpPr/>
              <p:nvPr/>
            </p:nvSpPr>
            <p:spPr>
              <a:xfrm>
                <a:off x="9738774" y="1007117"/>
                <a:ext cx="144000" cy="144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</p:grpSp>
      <p:pic>
        <p:nvPicPr>
          <p:cNvPr id="17" name="图片 16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34900" y="4397070"/>
            <a:ext cx="903150" cy="898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插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3233738"/>
            <a:ext cx="12192000" cy="63023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27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787775"/>
            <a:ext cx="12192000" cy="419100"/>
          </a:xfrm>
        </p:spPr>
        <p:txBody>
          <a:bodyPr>
            <a:noAutofit/>
          </a:bodyPr>
          <a:lstStyle>
            <a:lvl1pPr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单击此处编辑母版副标题</a:t>
            </a:r>
            <a:r>
              <a:rPr lang="en-US" altLang="zh-CN" dirty="0"/>
              <a:t>/</a:t>
            </a:r>
            <a:r>
              <a:rPr lang="zh-CN" altLang="en-US" dirty="0"/>
              <a:t>正文标题文本样式</a:t>
            </a:r>
          </a:p>
        </p:txBody>
      </p:sp>
      <p:sp>
        <p:nvSpPr>
          <p:cNvPr id="32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5600700" y="1181100"/>
            <a:ext cx="939800" cy="1981200"/>
          </a:xfrm>
        </p:spPr>
        <p:txBody>
          <a:bodyPr lIns="0" tIns="0" rIns="0" bIns="0">
            <a:noAutofit/>
          </a:bodyPr>
          <a:lstStyle>
            <a:lvl1pPr algn="ctr">
              <a:buNone/>
              <a:defRPr sz="10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zh-CN" dirty="0"/>
              <a:t>X</a:t>
            </a:r>
            <a:endParaRPr lang="zh-CN" altLang="en-US" dirty="0"/>
          </a:p>
        </p:txBody>
      </p:sp>
      <p:grpSp>
        <p:nvGrpSpPr>
          <p:cNvPr id="11" name="Group 12"/>
          <p:cNvGrpSpPr/>
          <p:nvPr userDrawn="1"/>
        </p:nvGrpSpPr>
        <p:grpSpPr>
          <a:xfrm>
            <a:off x="5997524" y="5416072"/>
            <a:ext cx="216000" cy="2295454"/>
            <a:chOff x="5997524" y="4571522"/>
            <a:chExt cx="216000" cy="2295454"/>
          </a:xfrm>
        </p:grpSpPr>
        <p:cxnSp>
          <p:nvCxnSpPr>
            <p:cNvPr id="12" name="Straight Connector 7"/>
            <p:cNvCxnSpPr/>
            <p:nvPr/>
          </p:nvCxnSpPr>
          <p:spPr>
            <a:xfrm>
              <a:off x="6097936" y="4706976"/>
              <a:ext cx="0" cy="2160000"/>
            </a:xfrm>
            <a:prstGeom prst="line">
              <a:avLst/>
            </a:prstGeom>
            <a:ln w="25400" cmpd="sng">
              <a:solidFill>
                <a:schemeClr val="bg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1"/>
            <p:cNvGrpSpPr/>
            <p:nvPr/>
          </p:nvGrpSpPr>
          <p:grpSpPr>
            <a:xfrm>
              <a:off x="5997524" y="4571522"/>
              <a:ext cx="216000" cy="212400"/>
              <a:chOff x="9702774" y="956603"/>
              <a:chExt cx="216000" cy="212400"/>
            </a:xfrm>
          </p:grpSpPr>
          <p:sp>
            <p:nvSpPr>
              <p:cNvPr id="14" name="Oval 9"/>
              <p:cNvSpPr/>
              <p:nvPr/>
            </p:nvSpPr>
            <p:spPr>
              <a:xfrm>
                <a:off x="9702774" y="956603"/>
                <a:ext cx="216000" cy="2124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5" name="Oval 8"/>
              <p:cNvSpPr/>
              <p:nvPr/>
            </p:nvSpPr>
            <p:spPr>
              <a:xfrm>
                <a:off x="9738774" y="1007117"/>
                <a:ext cx="144000" cy="144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</p:grpSp>
      <p:pic>
        <p:nvPicPr>
          <p:cNvPr id="17" name="图片 16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34900" y="4397070"/>
            <a:ext cx="903150" cy="898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82"/>
          <p:cNvSpPr>
            <a:spLocks noChangeArrowheads="1"/>
          </p:cNvSpPr>
          <p:nvPr/>
        </p:nvSpPr>
        <p:spPr bwMode="auto">
          <a:xfrm>
            <a:off x="2471737" y="1817665"/>
            <a:ext cx="74580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2800" b="0" dirty="0">
                <a:solidFill>
                  <a:srgbClr val="008E9D"/>
                </a:solidFill>
                <a:latin typeface="+mj-ea"/>
                <a:ea typeface="+mj-ea"/>
              </a:rPr>
              <a:t>为践行这一使命，北森一直在努力！</a:t>
            </a:r>
            <a:endParaRPr lang="en-US" altLang="zh-CN" sz="2800" b="0" dirty="0">
              <a:solidFill>
                <a:srgbClr val="008E9D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59927" y="2571745"/>
            <a:ext cx="98816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008E9D"/>
                </a:solidFill>
                <a:latin typeface="+mj-ea"/>
                <a:ea typeface="+mj-ea"/>
              </a:rPr>
              <a:t>基于互联网，构建新一代人才管理软件，</a:t>
            </a:r>
            <a:endParaRPr lang="en-US" altLang="zh-CN" sz="4000" b="1" dirty="0">
              <a:solidFill>
                <a:srgbClr val="008E9D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4000" b="1" dirty="0">
                <a:solidFill>
                  <a:srgbClr val="008E9D"/>
                </a:solidFill>
                <a:latin typeface="+mj-ea"/>
                <a:ea typeface="+mj-ea"/>
              </a:rPr>
              <a:t>帮助中国企业实现人才领先！</a:t>
            </a:r>
          </a:p>
        </p:txBody>
      </p:sp>
      <p:pic>
        <p:nvPicPr>
          <p:cNvPr id="9" name="Picture 1" descr="E:\进行中------\企业文化\LOGO\外圆--LOGO-05.png"/>
          <p:cNvPicPr>
            <a:picLocks noChangeAspect="1" noChangeArrowheads="1"/>
          </p:cNvPicPr>
          <p:nvPr userDrawn="1"/>
        </p:nvPicPr>
        <p:blipFill>
          <a:blip r:embed="rId2" cstate="print"/>
          <a:srcRect l="13212" t="37795" r="12161" b="37953"/>
          <a:stretch>
            <a:fillRect/>
          </a:stretch>
        </p:blipFill>
        <p:spPr bwMode="auto">
          <a:xfrm>
            <a:off x="5129213" y="4438650"/>
            <a:ext cx="2143125" cy="733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2878566-AADB-4DFC-809D-2AB4E5CEAD24}"/>
              </a:ext>
            </a:extLst>
          </p:cNvPr>
          <p:cNvSpPr/>
          <p:nvPr userDrawn="1"/>
        </p:nvSpPr>
        <p:spPr>
          <a:xfrm>
            <a:off x="6350" y="0"/>
            <a:ext cx="12179300" cy="6858000"/>
          </a:xfrm>
          <a:prstGeom prst="rect">
            <a:avLst/>
          </a:prstGeom>
          <a:solidFill>
            <a:srgbClr val="00B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F0E4018-1C4E-496F-8E2B-E1A3C9C6B5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7350" y="387350"/>
            <a:ext cx="11417300" cy="60833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8F051C4-5F35-4AE9-85DC-36FD87E514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2524" y="4765796"/>
            <a:ext cx="1320800" cy="13208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EF0C5EF-F512-40F9-B071-B1260FB07644}"/>
              </a:ext>
            </a:extLst>
          </p:cNvPr>
          <p:cNvSpPr txBox="1"/>
          <p:nvPr userDrawn="1"/>
        </p:nvSpPr>
        <p:spPr>
          <a:xfrm>
            <a:off x="10240285" y="6269334"/>
            <a:ext cx="1665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400" dirty="0" err="1">
                <a:solidFill>
                  <a:prstClr val="white"/>
                </a:solidFill>
                <a:latin typeface="Canaro Book" panose="00000500000000000000" pitchFamily="2" charset="0"/>
              </a:rPr>
              <a:t>www.beisen.com</a:t>
            </a:r>
            <a:endParaRPr kumimoji="1" lang="zh-CN" altLang="en-US" sz="1400" dirty="0">
              <a:solidFill>
                <a:prstClr val="white"/>
              </a:solidFill>
              <a:latin typeface="Canaro Book" panose="00000500000000000000" pitchFamily="2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1187468-4F7D-4377-A455-33D25F41CBDF}"/>
              </a:ext>
            </a:extLst>
          </p:cNvPr>
          <p:cNvSpPr txBox="1"/>
          <p:nvPr userDrawn="1"/>
        </p:nvSpPr>
        <p:spPr>
          <a:xfrm>
            <a:off x="654034" y="1952981"/>
            <a:ext cx="48474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400" dirty="0">
                <a:solidFill>
                  <a:srgbClr val="00B0B9"/>
                </a:solidFill>
                <a:latin typeface="Canaro Medium" panose="00000700000000000000" pitchFamily="2" charset="0"/>
              </a:rPr>
              <a:t>THANKS</a:t>
            </a:r>
            <a:endParaRPr kumimoji="1" lang="zh-CN" altLang="en-US" sz="8400" dirty="0">
              <a:solidFill>
                <a:srgbClr val="00B0B9"/>
              </a:solidFill>
              <a:latin typeface="Canaro Medium" panose="00000700000000000000" pitchFamily="2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C60D5C4-F917-440F-B12E-B84C7571AAA7}"/>
              </a:ext>
            </a:extLst>
          </p:cNvPr>
          <p:cNvSpPr txBox="1"/>
          <p:nvPr userDrawn="1"/>
        </p:nvSpPr>
        <p:spPr>
          <a:xfrm>
            <a:off x="2295767" y="4758023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rgbClr val="00B0B9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让中国企业拥有世界领先的人才管理能力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98707F2-BCC6-4306-A562-D65269A14A00}"/>
              </a:ext>
            </a:extLst>
          </p:cNvPr>
          <p:cNvSpPr txBox="1"/>
          <p:nvPr userDrawn="1"/>
        </p:nvSpPr>
        <p:spPr>
          <a:xfrm>
            <a:off x="2295767" y="5510643"/>
            <a:ext cx="2877711" cy="308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kumimoji="1" lang="zh-CN" altLang="en-US" sz="1400" dirty="0">
                <a:solidFill>
                  <a:srgbClr val="00B0B9"/>
                </a:solidFill>
                <a:latin typeface="方正兰亭中黑简体" panose="02000000000000000000" pitchFamily="2" charset="-122"/>
                <a:ea typeface="方正兰亭中黑简体" panose="02000000000000000000" pitchFamily="2" charset="-122"/>
              </a:rPr>
              <a:t>为实现这一愿景，北森砥砺前行！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4880EAA-2C53-496B-A1A5-935705770598}"/>
              </a:ext>
            </a:extLst>
          </p:cNvPr>
          <p:cNvSpPr txBox="1"/>
          <p:nvPr userDrawn="1"/>
        </p:nvSpPr>
        <p:spPr>
          <a:xfrm>
            <a:off x="2295767" y="5818804"/>
            <a:ext cx="1561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00B0B9"/>
                </a:solidFill>
                <a:latin typeface="Canaro Medium" panose="00000700000000000000" pitchFamily="2" charset="0"/>
              </a:rPr>
              <a:t>400-650-6878</a:t>
            </a:r>
            <a:endParaRPr kumimoji="1" lang="zh-CN" altLang="en-US" sz="1400" dirty="0">
              <a:solidFill>
                <a:srgbClr val="00B0B9"/>
              </a:solidFill>
              <a:latin typeface="Canaro Medium" panose="00000700000000000000" pitchFamily="2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7C15AEBD-B816-4200-A78B-053F7F5D1B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7421" y="380934"/>
            <a:ext cx="1905000" cy="58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95BA-48E5-874F-A891-028BD7AD3215}" type="datetimeFigureOut">
              <a:rPr kumimoji="1" lang="zh-CN" altLang="en-US" smtClean="0"/>
              <a:t>2023/7/3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CE15-C30B-9244-9EAC-103915259A54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387350" y="387350"/>
            <a:ext cx="114173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3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插页0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8"/>
          <p:cNvSpPr/>
          <p:nvPr userDrawn="1"/>
        </p:nvSpPr>
        <p:spPr>
          <a:xfrm>
            <a:off x="3881422" y="1214422"/>
            <a:ext cx="4429156" cy="4429156"/>
          </a:xfrm>
          <a:prstGeom prst="ellipse">
            <a:avLst/>
          </a:prstGeom>
          <a:solidFill>
            <a:schemeClr val="bg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Oval 6"/>
          <p:cNvSpPr/>
          <p:nvPr userDrawn="1"/>
        </p:nvSpPr>
        <p:spPr>
          <a:xfrm>
            <a:off x="4082747" y="1415747"/>
            <a:ext cx="4026506" cy="4026506"/>
          </a:xfrm>
          <a:prstGeom prst="ellipse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文本占位符 3"/>
          <p:cNvSpPr>
            <a:spLocks noGrp="1"/>
          </p:cNvSpPr>
          <p:nvPr>
            <p:ph type="body" sz="half" idx="2"/>
          </p:nvPr>
        </p:nvSpPr>
        <p:spPr>
          <a:xfrm>
            <a:off x="4644571" y="2590800"/>
            <a:ext cx="2946400" cy="2286000"/>
          </a:xfrm>
        </p:spPr>
        <p:txBody>
          <a:bodyPr wrap="square"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2" name="文本占位符 3"/>
          <p:cNvSpPr>
            <a:spLocks noGrp="1"/>
          </p:cNvSpPr>
          <p:nvPr>
            <p:ph type="body" sz="half" idx="15"/>
          </p:nvPr>
        </p:nvSpPr>
        <p:spPr>
          <a:xfrm>
            <a:off x="4671786" y="1929492"/>
            <a:ext cx="2862272" cy="495300"/>
          </a:xfrm>
        </p:spPr>
        <p:txBody>
          <a:bodyPr>
            <a:no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16" name="图片 15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49525" y="4387545"/>
            <a:ext cx="903150" cy="898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6"/>
          <p:cNvSpPr/>
          <p:nvPr userDrawn="1"/>
        </p:nvSpPr>
        <p:spPr>
          <a:xfrm>
            <a:off x="0" y="1414578"/>
            <a:ext cx="6441906" cy="4252686"/>
          </a:xfrm>
          <a:prstGeom prst="rect">
            <a:avLst/>
          </a:prstGeom>
          <a:solidFill>
            <a:schemeClr val="tx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5707839" y="2820921"/>
            <a:ext cx="1440000" cy="144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676185" y="6386732"/>
            <a:ext cx="239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F5F10C0-743D-4997-8D67-523AB9370FEB}" type="slidenum">
              <a:rPr lang="id-ID" sz="1400" b="1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id-ID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641246" y="1960187"/>
            <a:ext cx="4824985" cy="596900"/>
          </a:xfrm>
        </p:spPr>
        <p:txBody>
          <a:bodyPr>
            <a:noAutofit/>
          </a:bodyPr>
          <a:lstStyle>
            <a:lvl1pPr algn="r">
              <a:defRPr sz="2800" b="1">
                <a:solidFill>
                  <a:srgbClr val="8CC22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6" name="文本占位符 3"/>
          <p:cNvSpPr>
            <a:spLocks noGrp="1"/>
          </p:cNvSpPr>
          <p:nvPr>
            <p:ph type="body" sz="half" idx="2"/>
          </p:nvPr>
        </p:nvSpPr>
        <p:spPr>
          <a:xfrm>
            <a:off x="650772" y="2590192"/>
            <a:ext cx="4829174" cy="2443395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rgbClr val="C5C6C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/>
          <p:nvPr userDrawn="1"/>
        </p:nvSpPr>
        <p:spPr>
          <a:xfrm>
            <a:off x="0" y="-1"/>
            <a:ext cx="12192000" cy="4698609"/>
          </a:xfrm>
          <a:prstGeom prst="rect">
            <a:avLst/>
          </a:pr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7"/>
          <p:cNvSpPr/>
          <p:nvPr userDrawn="1"/>
        </p:nvSpPr>
        <p:spPr>
          <a:xfrm>
            <a:off x="5360704" y="4118888"/>
            <a:ext cx="1440000" cy="144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23900"/>
            <a:ext cx="10972800" cy="5969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3"/>
          <p:cNvSpPr>
            <a:spLocks noGrp="1"/>
          </p:cNvSpPr>
          <p:nvPr>
            <p:ph type="body" sz="half" idx="2"/>
          </p:nvPr>
        </p:nvSpPr>
        <p:spPr>
          <a:xfrm>
            <a:off x="619126" y="1620605"/>
            <a:ext cx="10982324" cy="173219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13"/>
          </p:nvPr>
        </p:nvSpPr>
        <p:spPr>
          <a:xfrm>
            <a:off x="3924301" y="3571876"/>
            <a:ext cx="4371974" cy="48577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" name="文本占位符 3"/>
          <p:cNvSpPr>
            <a:spLocks noGrp="1"/>
          </p:cNvSpPr>
          <p:nvPr>
            <p:ph type="body" sz="half" idx="14"/>
          </p:nvPr>
        </p:nvSpPr>
        <p:spPr>
          <a:xfrm>
            <a:off x="3924301" y="5667376"/>
            <a:ext cx="4371974" cy="485774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008E9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11" name="图片 10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62583" y="4235057"/>
            <a:ext cx="1228734" cy="122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" grpId="0"/>
      <p:bldP spid="8" grpId="0" build="p">
        <p:tmplLst>
          <p:tmpl lvl="1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A----文字格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774700" y="227229"/>
            <a:ext cx="11039662" cy="48260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rgbClr val="008E9D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140A32C-4417-49CC-86A5-B46EF99617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0895" y="174748"/>
            <a:ext cx="1144800" cy="35107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9923C8E-FD5B-46FE-9D59-D92FED5CA6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39" y="245912"/>
            <a:ext cx="177800" cy="381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BB238E0-729E-4DBD-946D-80994C2196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4700" y="691125"/>
            <a:ext cx="11036300" cy="1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A--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PPT背景---外部演版--辅助图形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76870" y="6282426"/>
            <a:ext cx="1262072" cy="187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插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19" name="Group 12"/>
          <p:cNvGrpSpPr/>
          <p:nvPr userDrawn="1"/>
        </p:nvGrpSpPr>
        <p:grpSpPr>
          <a:xfrm>
            <a:off x="5997524" y="5416072"/>
            <a:ext cx="216000" cy="2295454"/>
            <a:chOff x="5997524" y="4571522"/>
            <a:chExt cx="216000" cy="2295454"/>
          </a:xfrm>
        </p:grpSpPr>
        <p:cxnSp>
          <p:nvCxnSpPr>
            <p:cNvPr id="20" name="Straight Connector 7"/>
            <p:cNvCxnSpPr/>
            <p:nvPr/>
          </p:nvCxnSpPr>
          <p:spPr>
            <a:xfrm>
              <a:off x="6097936" y="4706976"/>
              <a:ext cx="0" cy="2160000"/>
            </a:xfrm>
            <a:prstGeom prst="line">
              <a:avLst/>
            </a:prstGeom>
            <a:ln w="25400" cmpd="sng">
              <a:solidFill>
                <a:schemeClr val="bg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11"/>
            <p:cNvGrpSpPr/>
            <p:nvPr/>
          </p:nvGrpSpPr>
          <p:grpSpPr>
            <a:xfrm>
              <a:off x="5997524" y="4571522"/>
              <a:ext cx="216000" cy="212400"/>
              <a:chOff x="9702774" y="956603"/>
              <a:chExt cx="216000" cy="212400"/>
            </a:xfrm>
          </p:grpSpPr>
          <p:sp>
            <p:nvSpPr>
              <p:cNvPr id="25" name="Oval 9"/>
              <p:cNvSpPr/>
              <p:nvPr/>
            </p:nvSpPr>
            <p:spPr>
              <a:xfrm>
                <a:off x="9702774" y="956603"/>
                <a:ext cx="216000" cy="2124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Oval 8"/>
              <p:cNvSpPr/>
              <p:nvPr/>
            </p:nvSpPr>
            <p:spPr>
              <a:xfrm>
                <a:off x="9738774" y="1007117"/>
                <a:ext cx="144000" cy="144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3233738"/>
            <a:ext cx="12192000" cy="630237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27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787775"/>
            <a:ext cx="12192000" cy="419100"/>
          </a:xfrm>
        </p:spPr>
        <p:txBody>
          <a:bodyPr>
            <a:noAutofit/>
          </a:bodyPr>
          <a:lstStyle>
            <a:lvl1pPr algn="ctr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单击此处编辑母版副标题</a:t>
            </a:r>
            <a:r>
              <a:rPr lang="en-US" altLang="zh-CN" dirty="0"/>
              <a:t>/</a:t>
            </a:r>
            <a:r>
              <a:rPr lang="zh-CN" altLang="en-US" dirty="0"/>
              <a:t>正文标题文本样式</a:t>
            </a:r>
          </a:p>
        </p:txBody>
      </p:sp>
      <p:sp>
        <p:nvSpPr>
          <p:cNvPr id="32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5600700" y="1181100"/>
            <a:ext cx="939800" cy="1981200"/>
          </a:xfrm>
        </p:spPr>
        <p:txBody>
          <a:bodyPr lIns="0" tIns="0" rIns="0" bIns="0">
            <a:noAutofit/>
          </a:bodyPr>
          <a:lstStyle>
            <a:lvl1pPr algn="ctr">
              <a:buNone/>
              <a:defRPr sz="10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zh-CN" dirty="0"/>
              <a:t>X</a:t>
            </a:r>
            <a:endParaRPr lang="zh-CN" altLang="en-US" dirty="0"/>
          </a:p>
        </p:txBody>
      </p:sp>
      <p:pic>
        <p:nvPicPr>
          <p:cNvPr id="12" name="图片 11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34900" y="4397070"/>
            <a:ext cx="903150" cy="898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插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C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3" name="Group 12"/>
          <p:cNvGrpSpPr/>
          <p:nvPr userDrawn="1"/>
        </p:nvGrpSpPr>
        <p:grpSpPr>
          <a:xfrm>
            <a:off x="5997524" y="5416072"/>
            <a:ext cx="216000" cy="2295454"/>
            <a:chOff x="5997524" y="4571522"/>
            <a:chExt cx="216000" cy="2295454"/>
          </a:xfrm>
        </p:grpSpPr>
        <p:cxnSp>
          <p:nvCxnSpPr>
            <p:cNvPr id="20" name="Straight Connector 7"/>
            <p:cNvCxnSpPr/>
            <p:nvPr/>
          </p:nvCxnSpPr>
          <p:spPr>
            <a:xfrm>
              <a:off x="6097936" y="4706976"/>
              <a:ext cx="0" cy="2160000"/>
            </a:xfrm>
            <a:prstGeom prst="line">
              <a:avLst/>
            </a:prstGeom>
            <a:ln w="25400" cmpd="sng">
              <a:solidFill>
                <a:schemeClr val="bg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11"/>
            <p:cNvGrpSpPr/>
            <p:nvPr/>
          </p:nvGrpSpPr>
          <p:grpSpPr>
            <a:xfrm>
              <a:off x="5997524" y="4571522"/>
              <a:ext cx="216000" cy="212400"/>
              <a:chOff x="9702774" y="956603"/>
              <a:chExt cx="216000" cy="212400"/>
            </a:xfrm>
          </p:grpSpPr>
          <p:sp>
            <p:nvSpPr>
              <p:cNvPr id="25" name="Oval 9"/>
              <p:cNvSpPr/>
              <p:nvPr/>
            </p:nvSpPr>
            <p:spPr>
              <a:xfrm>
                <a:off x="9702774" y="956603"/>
                <a:ext cx="216000" cy="2124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6" name="Oval 8"/>
              <p:cNvSpPr/>
              <p:nvPr/>
            </p:nvSpPr>
            <p:spPr>
              <a:xfrm>
                <a:off x="9738774" y="1007117"/>
                <a:ext cx="144000" cy="144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3233738"/>
            <a:ext cx="12192000" cy="630237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27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787775"/>
            <a:ext cx="12192000" cy="419100"/>
          </a:xfrm>
        </p:spPr>
        <p:txBody>
          <a:bodyPr>
            <a:noAutofit/>
          </a:bodyPr>
          <a:lstStyle>
            <a:lvl1pPr algn="ctr"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单击此处编辑母版副标题</a:t>
            </a:r>
            <a:r>
              <a:rPr lang="en-US" altLang="zh-CN" dirty="0"/>
              <a:t>/</a:t>
            </a:r>
            <a:r>
              <a:rPr lang="zh-CN" altLang="en-US" dirty="0"/>
              <a:t>正文标题文本样式</a:t>
            </a:r>
          </a:p>
        </p:txBody>
      </p:sp>
      <p:sp>
        <p:nvSpPr>
          <p:cNvPr id="32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5600700" y="1181100"/>
            <a:ext cx="939800" cy="1981200"/>
          </a:xfrm>
        </p:spPr>
        <p:txBody>
          <a:bodyPr lIns="0" tIns="0" rIns="0" bIns="0">
            <a:noAutofit/>
          </a:bodyPr>
          <a:lstStyle>
            <a:lvl1pPr algn="ctr">
              <a:buNone/>
              <a:defRPr sz="100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zh-CN" dirty="0"/>
              <a:t>X</a:t>
            </a:r>
            <a:endParaRPr lang="zh-CN" altLang="en-US" dirty="0"/>
          </a:p>
        </p:txBody>
      </p:sp>
      <p:pic>
        <p:nvPicPr>
          <p:cNvPr id="12" name="图片 11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34900" y="4397070"/>
            <a:ext cx="903150" cy="898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插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B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3233738"/>
            <a:ext cx="12192000" cy="630237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27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787775"/>
            <a:ext cx="12192000" cy="419100"/>
          </a:xfrm>
        </p:spPr>
        <p:txBody>
          <a:bodyPr>
            <a:noAutofit/>
          </a:bodyPr>
          <a:lstStyle>
            <a:lvl1pPr algn="ctr"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单击此处编辑母版副标题</a:t>
            </a:r>
            <a:r>
              <a:rPr lang="en-US" altLang="zh-CN" dirty="0"/>
              <a:t>/</a:t>
            </a:r>
            <a:r>
              <a:rPr lang="zh-CN" altLang="en-US" dirty="0"/>
              <a:t>正文标题文本样式</a:t>
            </a:r>
          </a:p>
        </p:txBody>
      </p:sp>
      <p:sp>
        <p:nvSpPr>
          <p:cNvPr id="32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5600700" y="1181100"/>
            <a:ext cx="939800" cy="1981200"/>
          </a:xfrm>
        </p:spPr>
        <p:txBody>
          <a:bodyPr lIns="0" tIns="0" rIns="0" bIns="0">
            <a:noAutofit/>
          </a:bodyPr>
          <a:lstStyle>
            <a:lvl1pPr algn="ctr">
              <a:buNone/>
              <a:defRPr sz="100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zh-CN" dirty="0"/>
              <a:t>X</a:t>
            </a:r>
            <a:endParaRPr lang="zh-CN" altLang="en-US" dirty="0"/>
          </a:p>
        </p:txBody>
      </p:sp>
      <p:grpSp>
        <p:nvGrpSpPr>
          <p:cNvPr id="11" name="Group 12"/>
          <p:cNvGrpSpPr/>
          <p:nvPr userDrawn="1"/>
        </p:nvGrpSpPr>
        <p:grpSpPr>
          <a:xfrm>
            <a:off x="5997524" y="5416072"/>
            <a:ext cx="216000" cy="2295454"/>
            <a:chOff x="5997524" y="4571522"/>
            <a:chExt cx="216000" cy="2295454"/>
          </a:xfrm>
        </p:grpSpPr>
        <p:cxnSp>
          <p:nvCxnSpPr>
            <p:cNvPr id="12" name="Straight Connector 7"/>
            <p:cNvCxnSpPr/>
            <p:nvPr/>
          </p:nvCxnSpPr>
          <p:spPr>
            <a:xfrm>
              <a:off x="6097936" y="4706976"/>
              <a:ext cx="0" cy="2160000"/>
            </a:xfrm>
            <a:prstGeom prst="line">
              <a:avLst/>
            </a:prstGeom>
            <a:ln w="25400" cmpd="sng">
              <a:solidFill>
                <a:schemeClr val="bg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1"/>
            <p:cNvGrpSpPr/>
            <p:nvPr/>
          </p:nvGrpSpPr>
          <p:grpSpPr>
            <a:xfrm>
              <a:off x="5997524" y="4571522"/>
              <a:ext cx="216000" cy="212400"/>
              <a:chOff x="9702774" y="956603"/>
              <a:chExt cx="216000" cy="212400"/>
            </a:xfrm>
          </p:grpSpPr>
          <p:sp>
            <p:nvSpPr>
              <p:cNvPr id="14" name="Oval 9"/>
              <p:cNvSpPr/>
              <p:nvPr/>
            </p:nvSpPr>
            <p:spPr>
              <a:xfrm>
                <a:off x="9702774" y="956603"/>
                <a:ext cx="216000" cy="2124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5" name="Oval 8"/>
              <p:cNvSpPr/>
              <p:nvPr/>
            </p:nvSpPr>
            <p:spPr>
              <a:xfrm>
                <a:off x="9738774" y="1007117"/>
                <a:ext cx="144000" cy="144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</p:grpSp>
      <p:pic>
        <p:nvPicPr>
          <p:cNvPr id="17" name="图片 16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34900" y="4397070"/>
            <a:ext cx="903150" cy="898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华文细黑" pitchFamily="2" charset="-122"/>
                <a:ea typeface="华文细黑" pitchFamily="2" charset="-122"/>
              </a:defRPr>
            </a:lvl1pPr>
          </a:lstStyle>
          <a:p>
            <a:fld id="{40F63740-4526-4F5C-8DB3-03F75B71A8AA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华文细黑" pitchFamily="2" charset="-122"/>
                <a:ea typeface="华文细黑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华文细黑" pitchFamily="2" charset="-122"/>
                <a:ea typeface="华文细黑" pitchFamily="2" charset="-122"/>
              </a:defRPr>
            </a:lvl1pPr>
          </a:lstStyle>
          <a:p>
            <a:fld id="{17938DB5-CF2D-4D2B-A086-4DD6448CA0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9" r:id="rId2"/>
    <p:sldLayoutId id="2147483681" r:id="rId3"/>
    <p:sldLayoutId id="2147483680" r:id="rId4"/>
    <p:sldLayoutId id="2147483676" r:id="rId5"/>
    <p:sldLayoutId id="2147483685" r:id="rId6"/>
    <p:sldLayoutId id="2147483675" r:id="rId7"/>
    <p:sldLayoutId id="2147483686" r:id="rId8"/>
    <p:sldLayoutId id="2147483677" r:id="rId9"/>
    <p:sldLayoutId id="2147483678" r:id="rId10"/>
    <p:sldLayoutId id="2147483682" r:id="rId11"/>
    <p:sldLayoutId id="2147483683" r:id="rId12"/>
    <p:sldLayoutId id="2147483684" r:id="rId13"/>
    <p:sldLayoutId id="214748370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bg1"/>
          </a:solidFill>
          <a:latin typeface="+mj-ea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ea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1600" kern="1200">
          <a:solidFill>
            <a:schemeClr val="bg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slide" Target="slide1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" Target="slide1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slide" Target="slide1.xml"/><Relationship Id="rId10" Type="http://schemas.openxmlformats.org/officeDocument/2006/relationships/tags" Target="../tags/tag49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5" Type="http://schemas.openxmlformats.org/officeDocument/2006/relationships/slide" Target="slide1.xml"/><Relationship Id="rId10" Type="http://schemas.openxmlformats.org/officeDocument/2006/relationships/tags" Target="../tags/tag62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italent.cn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slide" Target="slide1.xml"/><Relationship Id="rId10" Type="http://schemas.openxmlformats.org/officeDocument/2006/relationships/tags" Target="../tags/tag23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686186B7-74FB-4EC7-AF59-D4D4BBFA7772}"/>
              </a:ext>
            </a:extLst>
          </p:cNvPr>
          <p:cNvSpPr txBox="1"/>
          <p:nvPr/>
        </p:nvSpPr>
        <p:spPr>
          <a:xfrm>
            <a:off x="1022761" y="3246700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【</a:t>
            </a:r>
            <a:r>
              <a:rPr kumimoji="1" lang="zh-CN" altLang="en-US" sz="36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组织人事</a:t>
            </a:r>
            <a:r>
              <a:rPr kumimoji="1" lang="en-US" altLang="zh-CN" sz="36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】</a:t>
            </a:r>
            <a:r>
              <a:rPr kumimoji="1" lang="zh-CN" altLang="en-US" sz="36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模块用户手册</a:t>
            </a:r>
          </a:p>
        </p:txBody>
      </p:sp>
    </p:spTree>
    <p:extLst>
      <p:ext uri="{BB962C8B-B14F-4D97-AF65-F5344CB8AC3E}">
        <p14:creationId xmlns:p14="http://schemas.microsoft.com/office/powerpoint/2010/main" val="229589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组织调整</a:t>
            </a:r>
          </a:p>
        </p:txBody>
      </p:sp>
      <p:sp>
        <p:nvSpPr>
          <p:cNvPr id="31" name="文本占位符 46">
            <a:extLst>
              <a:ext uri="{FF2B5EF4-FFF2-40B4-BE49-F238E27FC236}">
                <a16:creationId xmlns:a16="http://schemas.microsoft.com/office/drawing/2014/main" id="{5CEE1E29-7E0A-4A4C-BEED-077627E6115A}"/>
              </a:ext>
            </a:extLst>
          </p:cNvPr>
          <p:cNvSpPr txBox="1">
            <a:spLocks/>
          </p:cNvSpPr>
          <p:nvPr/>
        </p:nvSpPr>
        <p:spPr bwMode="auto">
          <a:xfrm>
            <a:off x="2342810" y="896105"/>
            <a:ext cx="7506380" cy="56815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9pPr>
          </a:lstStyle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路径：组织员工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-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组织管理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-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组织调整审批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lvl="0">
              <a:buFont typeface="Wingdings" pitchFamily="2" charset="2"/>
              <a:buChar char="Ø"/>
              <a:defRPr/>
            </a:pP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   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业务说明：组织的新建、调整、停用可支持走审批流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BB735EB7-BF90-49E4-B210-73FE97505353}"/>
              </a:ext>
            </a:extLst>
          </p:cNvPr>
          <p:cNvSpPr/>
          <p:nvPr/>
        </p:nvSpPr>
        <p:spPr bwMode="auto">
          <a:xfrm>
            <a:off x="165893" y="1248328"/>
            <a:ext cx="1245583" cy="4695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组织管理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52" name="直线箭头连接符 58">
            <a:extLst>
              <a:ext uri="{FF2B5EF4-FFF2-40B4-BE49-F238E27FC236}">
                <a16:creationId xmlns:a16="http://schemas.microsoft.com/office/drawing/2014/main" id="{B0FCEB37-3B04-4F7E-AFBF-D1421BB8615B}"/>
              </a:ext>
            </a:extLst>
          </p:cNvPr>
          <p:cNvCxnSpPr>
            <a:cxnSpLocks/>
            <a:stCxn id="70" idx="4"/>
            <a:endCxn id="56" idx="0"/>
          </p:cNvCxnSpPr>
          <p:nvPr/>
        </p:nvCxnSpPr>
        <p:spPr>
          <a:xfrm>
            <a:off x="526651" y="2177929"/>
            <a:ext cx="5440" cy="780429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圆角矩形 21">
            <a:extLst>
              <a:ext uri="{FF2B5EF4-FFF2-40B4-BE49-F238E27FC236}">
                <a16:creationId xmlns:a16="http://schemas.microsoft.com/office/drawing/2014/main" id="{5FDC8F97-340C-48FF-B43F-77C04CEFA9D6}"/>
              </a:ext>
            </a:extLst>
          </p:cNvPr>
          <p:cNvSpPr/>
          <p:nvPr/>
        </p:nvSpPr>
        <p:spPr>
          <a:xfrm>
            <a:off x="788684" y="1913312"/>
            <a:ext cx="1110922" cy="466725"/>
          </a:xfrm>
          <a:prstGeom prst="roundRect">
            <a:avLst>
              <a:gd name="adj" fmla="val 1224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组织管理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76AB41E-969B-48E3-8F36-8E798FB5A973}"/>
              </a:ext>
            </a:extLst>
          </p:cNvPr>
          <p:cNvGrpSpPr/>
          <p:nvPr/>
        </p:nvGrpSpPr>
        <p:grpSpPr>
          <a:xfrm>
            <a:off x="442397" y="2958358"/>
            <a:ext cx="179388" cy="179387"/>
            <a:chOff x="642565" y="2995440"/>
            <a:chExt cx="179388" cy="179387"/>
          </a:xfrm>
        </p:grpSpPr>
        <p:sp>
          <p:nvSpPr>
            <p:cNvPr id="55" name="椭圆 39">
              <a:extLst>
                <a:ext uri="{FF2B5EF4-FFF2-40B4-BE49-F238E27FC236}">
                  <a16:creationId xmlns:a16="http://schemas.microsoft.com/office/drawing/2014/main" id="{78F0B3B5-1E26-4DB0-BFDA-6804481F048A}"/>
                </a:ext>
              </a:extLst>
            </p:cNvPr>
            <p:cNvSpPr/>
            <p:nvPr/>
          </p:nvSpPr>
          <p:spPr bwMode="auto">
            <a:xfrm>
              <a:off x="690190" y="3043065"/>
              <a:ext cx="84138" cy="8413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  <p:sp>
          <p:nvSpPr>
            <p:cNvPr id="56" name="椭圆 43">
              <a:extLst>
                <a:ext uri="{FF2B5EF4-FFF2-40B4-BE49-F238E27FC236}">
                  <a16:creationId xmlns:a16="http://schemas.microsoft.com/office/drawing/2014/main" id="{1F5B7B51-DBB0-4D4B-B61D-361C527BA5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2565" y="2995440"/>
              <a:ext cx="179388" cy="179387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</p:grpSp>
      <p:sp>
        <p:nvSpPr>
          <p:cNvPr id="57" name="圆角矩形 21">
            <a:extLst>
              <a:ext uri="{FF2B5EF4-FFF2-40B4-BE49-F238E27FC236}">
                <a16:creationId xmlns:a16="http://schemas.microsoft.com/office/drawing/2014/main" id="{D1003868-BFBD-4CD9-8A62-9396DDED1DB1}"/>
              </a:ext>
            </a:extLst>
          </p:cNvPr>
          <p:cNvSpPr/>
          <p:nvPr/>
        </p:nvSpPr>
        <p:spPr>
          <a:xfrm>
            <a:off x="788684" y="2833326"/>
            <a:ext cx="1110922" cy="466725"/>
          </a:xfrm>
          <a:prstGeom prst="roundRect">
            <a:avLst>
              <a:gd name="adj" fmla="val 12244"/>
            </a:avLst>
          </a:prstGeom>
          <a:solidFill>
            <a:srgbClr val="8C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组织调整</a:t>
            </a:r>
          </a:p>
        </p:txBody>
      </p:sp>
      <p:sp>
        <p:nvSpPr>
          <p:cNvPr id="58" name="椭圆 39">
            <a:extLst>
              <a:ext uri="{FF2B5EF4-FFF2-40B4-BE49-F238E27FC236}">
                <a16:creationId xmlns:a16="http://schemas.microsoft.com/office/drawing/2014/main" id="{846CB1BC-3C01-4965-8272-1AD0386D9D8F}"/>
              </a:ext>
            </a:extLst>
          </p:cNvPr>
          <p:cNvSpPr/>
          <p:nvPr/>
        </p:nvSpPr>
        <p:spPr bwMode="auto">
          <a:xfrm>
            <a:off x="486522" y="3944634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000">
              <a:latin typeface="+mn-ea"/>
            </a:endParaRPr>
          </a:p>
        </p:txBody>
      </p:sp>
      <p:sp>
        <p:nvSpPr>
          <p:cNvPr id="59" name="椭圆 43">
            <a:extLst>
              <a:ext uri="{FF2B5EF4-FFF2-40B4-BE49-F238E27FC236}">
                <a16:creationId xmlns:a16="http://schemas.microsoft.com/office/drawing/2014/main" id="{EA657B8C-E7D0-43FE-9438-CB52139F4589}"/>
              </a:ext>
            </a:extLst>
          </p:cNvPr>
          <p:cNvSpPr>
            <a:spLocks noChangeAspect="1"/>
          </p:cNvSpPr>
          <p:nvPr/>
        </p:nvSpPr>
        <p:spPr bwMode="auto">
          <a:xfrm>
            <a:off x="438897" y="3897009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000">
              <a:latin typeface="+mn-ea"/>
            </a:endParaRPr>
          </a:p>
        </p:txBody>
      </p:sp>
      <p:sp>
        <p:nvSpPr>
          <p:cNvPr id="60" name="圆角矩形 21">
            <a:extLst>
              <a:ext uri="{FF2B5EF4-FFF2-40B4-BE49-F238E27FC236}">
                <a16:creationId xmlns:a16="http://schemas.microsoft.com/office/drawing/2014/main" id="{A35F12B3-A099-4C93-A696-5C03DE27222B}"/>
              </a:ext>
            </a:extLst>
          </p:cNvPr>
          <p:cNvSpPr/>
          <p:nvPr/>
        </p:nvSpPr>
        <p:spPr>
          <a:xfrm>
            <a:off x="788684" y="3753340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法人公司</a:t>
            </a:r>
          </a:p>
        </p:txBody>
      </p:sp>
      <p:cxnSp>
        <p:nvCxnSpPr>
          <p:cNvPr id="61" name="直线箭头连接符 58">
            <a:extLst>
              <a:ext uri="{FF2B5EF4-FFF2-40B4-BE49-F238E27FC236}">
                <a16:creationId xmlns:a16="http://schemas.microsoft.com/office/drawing/2014/main" id="{A2610B04-C9F9-4FDD-A1CE-4DDAF9231AD3}"/>
              </a:ext>
            </a:extLst>
          </p:cNvPr>
          <p:cNvCxnSpPr>
            <a:cxnSpLocks/>
            <a:stCxn id="56" idx="4"/>
            <a:endCxn id="59" idx="0"/>
          </p:cNvCxnSpPr>
          <p:nvPr/>
        </p:nvCxnSpPr>
        <p:spPr>
          <a:xfrm flipH="1">
            <a:off x="528591" y="3137745"/>
            <a:ext cx="3500" cy="759264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圆角矩形 21">
            <a:extLst>
              <a:ext uri="{FF2B5EF4-FFF2-40B4-BE49-F238E27FC236}">
                <a16:creationId xmlns:a16="http://schemas.microsoft.com/office/drawing/2014/main" id="{13133163-0CF9-4E01-87D4-FD93785B2A5A}"/>
              </a:ext>
            </a:extLst>
          </p:cNvPr>
          <p:cNvSpPr/>
          <p:nvPr/>
        </p:nvSpPr>
        <p:spPr>
          <a:xfrm>
            <a:off x="788684" y="4673354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组织架构图</a:t>
            </a:r>
          </a:p>
        </p:txBody>
      </p:sp>
      <p:sp>
        <p:nvSpPr>
          <p:cNvPr id="64" name="椭圆 39">
            <a:extLst>
              <a:ext uri="{FF2B5EF4-FFF2-40B4-BE49-F238E27FC236}">
                <a16:creationId xmlns:a16="http://schemas.microsoft.com/office/drawing/2014/main" id="{349FABC6-1F48-4110-8C63-1F09C8B95F5A}"/>
              </a:ext>
            </a:extLst>
          </p:cNvPr>
          <p:cNvSpPr/>
          <p:nvPr/>
        </p:nvSpPr>
        <p:spPr bwMode="auto">
          <a:xfrm>
            <a:off x="486522" y="4864648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000">
              <a:latin typeface="+mn-ea"/>
            </a:endParaRPr>
          </a:p>
        </p:txBody>
      </p:sp>
      <p:sp>
        <p:nvSpPr>
          <p:cNvPr id="65" name="椭圆 43">
            <a:extLst>
              <a:ext uri="{FF2B5EF4-FFF2-40B4-BE49-F238E27FC236}">
                <a16:creationId xmlns:a16="http://schemas.microsoft.com/office/drawing/2014/main" id="{351A1DF8-5FEC-4265-9991-33997FC714FF}"/>
              </a:ext>
            </a:extLst>
          </p:cNvPr>
          <p:cNvSpPr>
            <a:spLocks noChangeAspect="1"/>
          </p:cNvSpPr>
          <p:nvPr/>
        </p:nvSpPr>
        <p:spPr bwMode="auto">
          <a:xfrm>
            <a:off x="438897" y="4817023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000">
              <a:latin typeface="+mn-ea"/>
            </a:endParaRPr>
          </a:p>
        </p:txBody>
      </p:sp>
      <p:cxnSp>
        <p:nvCxnSpPr>
          <p:cNvPr id="69" name="直线箭头连接符 58">
            <a:extLst>
              <a:ext uri="{FF2B5EF4-FFF2-40B4-BE49-F238E27FC236}">
                <a16:creationId xmlns:a16="http://schemas.microsoft.com/office/drawing/2014/main" id="{CD86C0A0-0D79-41EB-9616-C6C7984D0629}"/>
              </a:ext>
            </a:extLst>
          </p:cNvPr>
          <p:cNvCxnSpPr>
            <a:stCxn id="59" idx="4"/>
            <a:endCxn id="65" idx="0"/>
          </p:cNvCxnSpPr>
          <p:nvPr/>
        </p:nvCxnSpPr>
        <p:spPr>
          <a:xfrm>
            <a:off x="528591" y="4076396"/>
            <a:ext cx="0" cy="740627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>
            <a:extLst>
              <a:ext uri="{FF2B5EF4-FFF2-40B4-BE49-F238E27FC236}">
                <a16:creationId xmlns:a16="http://schemas.microsoft.com/office/drawing/2014/main" id="{AA6828A1-7F3F-41C9-B5EF-432706879F07}"/>
              </a:ext>
            </a:extLst>
          </p:cNvPr>
          <p:cNvGrpSpPr/>
          <p:nvPr/>
        </p:nvGrpSpPr>
        <p:grpSpPr>
          <a:xfrm>
            <a:off x="436957" y="1998542"/>
            <a:ext cx="179388" cy="179387"/>
            <a:chOff x="634401" y="2072341"/>
            <a:chExt cx="179388" cy="179387"/>
          </a:xfrm>
        </p:grpSpPr>
        <p:sp>
          <p:nvSpPr>
            <p:cNvPr id="54" name="椭圆 39">
              <a:extLst>
                <a:ext uri="{FF2B5EF4-FFF2-40B4-BE49-F238E27FC236}">
                  <a16:creationId xmlns:a16="http://schemas.microsoft.com/office/drawing/2014/main" id="{EA3FF944-EC33-45A5-AE3D-C21C966A19D3}"/>
                </a:ext>
              </a:extLst>
            </p:cNvPr>
            <p:cNvSpPr/>
            <p:nvPr/>
          </p:nvSpPr>
          <p:spPr bwMode="auto">
            <a:xfrm>
              <a:off x="690190" y="2123051"/>
              <a:ext cx="84138" cy="841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  <p:sp>
          <p:nvSpPr>
            <p:cNvPr id="70" name="椭圆 43">
              <a:extLst>
                <a:ext uri="{FF2B5EF4-FFF2-40B4-BE49-F238E27FC236}">
                  <a16:creationId xmlns:a16="http://schemas.microsoft.com/office/drawing/2014/main" id="{0EE344C5-CF2B-45D5-8A74-55714792CED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4401" y="2072341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CB41266E-D9EE-4E3E-AE78-8765EFE00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02" y="1483125"/>
            <a:ext cx="9660392" cy="47480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9" name="线形标注 1(带强调线) 14">
            <a:extLst>
              <a:ext uri="{FF2B5EF4-FFF2-40B4-BE49-F238E27FC236}">
                <a16:creationId xmlns:a16="http://schemas.microsoft.com/office/drawing/2014/main" id="{7E168D9E-152C-40C9-BF70-B72B58097903}"/>
              </a:ext>
            </a:extLst>
          </p:cNvPr>
          <p:cNvSpPr/>
          <p:nvPr/>
        </p:nvSpPr>
        <p:spPr>
          <a:xfrm>
            <a:off x="3809316" y="4094841"/>
            <a:ext cx="2722113" cy="642709"/>
          </a:xfrm>
          <a:prstGeom prst="accentCallout1">
            <a:avLst>
              <a:gd name="adj1" fmla="val 6308"/>
              <a:gd name="adj2" fmla="val 101410"/>
              <a:gd name="adj3" fmla="val 107673"/>
              <a:gd name="adj4" fmla="val 15793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200" dirty="0">
                <a:solidFill>
                  <a:schemeClr val="tx1"/>
                </a:solidFill>
              </a:rPr>
              <a:t>审批完成后，按照设置的生效时间自动回写至组织单元</a:t>
            </a:r>
          </a:p>
        </p:txBody>
      </p:sp>
    </p:spTree>
    <p:extLst>
      <p:ext uri="{BB962C8B-B14F-4D97-AF65-F5344CB8AC3E}">
        <p14:creationId xmlns:p14="http://schemas.microsoft.com/office/powerpoint/2010/main" val="2486908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法人公司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BB735EB7-BF90-49E4-B210-73FE97505353}"/>
              </a:ext>
            </a:extLst>
          </p:cNvPr>
          <p:cNvSpPr/>
          <p:nvPr/>
        </p:nvSpPr>
        <p:spPr bwMode="auto">
          <a:xfrm>
            <a:off x="165893" y="1248328"/>
            <a:ext cx="1245583" cy="4695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组织管理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52" name="直线箭头连接符 58">
            <a:extLst>
              <a:ext uri="{FF2B5EF4-FFF2-40B4-BE49-F238E27FC236}">
                <a16:creationId xmlns:a16="http://schemas.microsoft.com/office/drawing/2014/main" id="{B0FCEB37-3B04-4F7E-AFBF-D1421BB8615B}"/>
              </a:ext>
            </a:extLst>
          </p:cNvPr>
          <p:cNvCxnSpPr>
            <a:cxnSpLocks/>
          </p:cNvCxnSpPr>
          <p:nvPr/>
        </p:nvCxnSpPr>
        <p:spPr>
          <a:xfrm>
            <a:off x="523095" y="2199351"/>
            <a:ext cx="11112" cy="752872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圆角矩形 21">
            <a:extLst>
              <a:ext uri="{FF2B5EF4-FFF2-40B4-BE49-F238E27FC236}">
                <a16:creationId xmlns:a16="http://schemas.microsoft.com/office/drawing/2014/main" id="{5FDC8F97-340C-48FF-B43F-77C04CEFA9D6}"/>
              </a:ext>
            </a:extLst>
          </p:cNvPr>
          <p:cNvSpPr/>
          <p:nvPr/>
        </p:nvSpPr>
        <p:spPr>
          <a:xfrm>
            <a:off x="788684" y="1913312"/>
            <a:ext cx="1110922" cy="466725"/>
          </a:xfrm>
          <a:prstGeom prst="roundRect">
            <a:avLst>
              <a:gd name="adj" fmla="val 1224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组织管理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76AB41E-969B-48E3-8F36-8E798FB5A973}"/>
              </a:ext>
            </a:extLst>
          </p:cNvPr>
          <p:cNvGrpSpPr/>
          <p:nvPr/>
        </p:nvGrpSpPr>
        <p:grpSpPr>
          <a:xfrm>
            <a:off x="444097" y="3865312"/>
            <a:ext cx="179388" cy="179387"/>
            <a:chOff x="642565" y="2995440"/>
            <a:chExt cx="179388" cy="179387"/>
          </a:xfrm>
        </p:grpSpPr>
        <p:sp>
          <p:nvSpPr>
            <p:cNvPr id="55" name="椭圆 39">
              <a:extLst>
                <a:ext uri="{FF2B5EF4-FFF2-40B4-BE49-F238E27FC236}">
                  <a16:creationId xmlns:a16="http://schemas.microsoft.com/office/drawing/2014/main" id="{78F0B3B5-1E26-4DB0-BFDA-6804481F048A}"/>
                </a:ext>
              </a:extLst>
            </p:cNvPr>
            <p:cNvSpPr/>
            <p:nvPr/>
          </p:nvSpPr>
          <p:spPr bwMode="auto">
            <a:xfrm>
              <a:off x="690190" y="3043065"/>
              <a:ext cx="84138" cy="8413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  <p:sp>
          <p:nvSpPr>
            <p:cNvPr id="56" name="椭圆 43">
              <a:extLst>
                <a:ext uri="{FF2B5EF4-FFF2-40B4-BE49-F238E27FC236}">
                  <a16:creationId xmlns:a16="http://schemas.microsoft.com/office/drawing/2014/main" id="{1F5B7B51-DBB0-4D4B-B61D-361C527BA5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2565" y="2995440"/>
              <a:ext cx="179388" cy="179387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</p:grpSp>
      <p:sp>
        <p:nvSpPr>
          <p:cNvPr id="57" name="圆角矩形 21">
            <a:extLst>
              <a:ext uri="{FF2B5EF4-FFF2-40B4-BE49-F238E27FC236}">
                <a16:creationId xmlns:a16="http://schemas.microsoft.com/office/drawing/2014/main" id="{D1003868-BFBD-4CD9-8A62-9396DDED1DB1}"/>
              </a:ext>
            </a:extLst>
          </p:cNvPr>
          <p:cNvSpPr/>
          <p:nvPr/>
        </p:nvSpPr>
        <p:spPr>
          <a:xfrm>
            <a:off x="788684" y="2833326"/>
            <a:ext cx="1110922" cy="466725"/>
          </a:xfrm>
          <a:prstGeom prst="roundRect">
            <a:avLst>
              <a:gd name="adj" fmla="val 1224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组织调整</a:t>
            </a:r>
          </a:p>
        </p:txBody>
      </p:sp>
      <p:sp>
        <p:nvSpPr>
          <p:cNvPr id="58" name="椭圆 39">
            <a:extLst>
              <a:ext uri="{FF2B5EF4-FFF2-40B4-BE49-F238E27FC236}">
                <a16:creationId xmlns:a16="http://schemas.microsoft.com/office/drawing/2014/main" id="{846CB1BC-3C01-4965-8272-1AD0386D9D8F}"/>
              </a:ext>
            </a:extLst>
          </p:cNvPr>
          <p:cNvSpPr/>
          <p:nvPr/>
        </p:nvSpPr>
        <p:spPr bwMode="auto">
          <a:xfrm>
            <a:off x="512575" y="2089879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000">
              <a:latin typeface="+mn-ea"/>
            </a:endParaRPr>
          </a:p>
        </p:txBody>
      </p:sp>
      <p:sp>
        <p:nvSpPr>
          <p:cNvPr id="59" name="椭圆 43">
            <a:extLst>
              <a:ext uri="{FF2B5EF4-FFF2-40B4-BE49-F238E27FC236}">
                <a16:creationId xmlns:a16="http://schemas.microsoft.com/office/drawing/2014/main" id="{EA657B8C-E7D0-43FE-9438-CB52139F4589}"/>
              </a:ext>
            </a:extLst>
          </p:cNvPr>
          <p:cNvSpPr>
            <a:spLocks noChangeAspect="1"/>
          </p:cNvSpPr>
          <p:nvPr/>
        </p:nvSpPr>
        <p:spPr bwMode="auto">
          <a:xfrm>
            <a:off x="464950" y="2043944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000">
              <a:latin typeface="+mn-ea"/>
            </a:endParaRPr>
          </a:p>
        </p:txBody>
      </p:sp>
      <p:sp>
        <p:nvSpPr>
          <p:cNvPr id="60" name="圆角矩形 21">
            <a:extLst>
              <a:ext uri="{FF2B5EF4-FFF2-40B4-BE49-F238E27FC236}">
                <a16:creationId xmlns:a16="http://schemas.microsoft.com/office/drawing/2014/main" id="{A35F12B3-A099-4C93-A696-5C03DE27222B}"/>
              </a:ext>
            </a:extLst>
          </p:cNvPr>
          <p:cNvSpPr/>
          <p:nvPr/>
        </p:nvSpPr>
        <p:spPr>
          <a:xfrm>
            <a:off x="788684" y="3753340"/>
            <a:ext cx="1110922" cy="466725"/>
          </a:xfrm>
          <a:prstGeom prst="roundRect">
            <a:avLst>
              <a:gd name="adj" fmla="val 12244"/>
            </a:avLst>
          </a:prstGeom>
          <a:solidFill>
            <a:srgbClr val="8C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法人公司</a:t>
            </a:r>
          </a:p>
        </p:txBody>
      </p:sp>
      <p:cxnSp>
        <p:nvCxnSpPr>
          <p:cNvPr id="61" name="直线箭头连接符 58">
            <a:extLst>
              <a:ext uri="{FF2B5EF4-FFF2-40B4-BE49-F238E27FC236}">
                <a16:creationId xmlns:a16="http://schemas.microsoft.com/office/drawing/2014/main" id="{A2610B04-C9F9-4FDD-A1CE-4DDAF9231AD3}"/>
              </a:ext>
            </a:extLst>
          </p:cNvPr>
          <p:cNvCxnSpPr>
            <a:cxnSpLocks/>
          </p:cNvCxnSpPr>
          <p:nvPr/>
        </p:nvCxnSpPr>
        <p:spPr>
          <a:xfrm>
            <a:off x="534377" y="3125488"/>
            <a:ext cx="2964" cy="755673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圆角矩形 21">
            <a:extLst>
              <a:ext uri="{FF2B5EF4-FFF2-40B4-BE49-F238E27FC236}">
                <a16:creationId xmlns:a16="http://schemas.microsoft.com/office/drawing/2014/main" id="{13133163-0CF9-4E01-87D4-FD93785B2A5A}"/>
              </a:ext>
            </a:extLst>
          </p:cNvPr>
          <p:cNvSpPr/>
          <p:nvPr/>
        </p:nvSpPr>
        <p:spPr>
          <a:xfrm>
            <a:off x="788684" y="4673354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组织架构图</a:t>
            </a:r>
          </a:p>
        </p:txBody>
      </p:sp>
      <p:sp>
        <p:nvSpPr>
          <p:cNvPr id="64" name="椭圆 39">
            <a:extLst>
              <a:ext uri="{FF2B5EF4-FFF2-40B4-BE49-F238E27FC236}">
                <a16:creationId xmlns:a16="http://schemas.microsoft.com/office/drawing/2014/main" id="{349FABC6-1F48-4110-8C63-1F09C8B95F5A}"/>
              </a:ext>
            </a:extLst>
          </p:cNvPr>
          <p:cNvSpPr/>
          <p:nvPr/>
        </p:nvSpPr>
        <p:spPr bwMode="auto">
          <a:xfrm>
            <a:off x="486522" y="4864648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000">
              <a:latin typeface="+mn-ea"/>
            </a:endParaRPr>
          </a:p>
        </p:txBody>
      </p:sp>
      <p:sp>
        <p:nvSpPr>
          <p:cNvPr id="65" name="椭圆 43">
            <a:extLst>
              <a:ext uri="{FF2B5EF4-FFF2-40B4-BE49-F238E27FC236}">
                <a16:creationId xmlns:a16="http://schemas.microsoft.com/office/drawing/2014/main" id="{351A1DF8-5FEC-4265-9991-33997FC714FF}"/>
              </a:ext>
            </a:extLst>
          </p:cNvPr>
          <p:cNvSpPr>
            <a:spLocks noChangeAspect="1"/>
          </p:cNvSpPr>
          <p:nvPr/>
        </p:nvSpPr>
        <p:spPr bwMode="auto">
          <a:xfrm>
            <a:off x="438897" y="4817023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000">
              <a:latin typeface="+mn-ea"/>
            </a:endParaRPr>
          </a:p>
        </p:txBody>
      </p:sp>
      <p:cxnSp>
        <p:nvCxnSpPr>
          <p:cNvPr id="69" name="直线箭头连接符 58">
            <a:extLst>
              <a:ext uri="{FF2B5EF4-FFF2-40B4-BE49-F238E27FC236}">
                <a16:creationId xmlns:a16="http://schemas.microsoft.com/office/drawing/2014/main" id="{CD86C0A0-0D79-41EB-9616-C6C7984D0629}"/>
              </a:ext>
            </a:extLst>
          </p:cNvPr>
          <p:cNvCxnSpPr>
            <a:cxnSpLocks/>
            <a:stCxn id="55" idx="4"/>
            <a:endCxn id="65" idx="0"/>
          </p:cNvCxnSpPr>
          <p:nvPr/>
        </p:nvCxnSpPr>
        <p:spPr>
          <a:xfrm flipH="1">
            <a:off x="528591" y="3997074"/>
            <a:ext cx="5200" cy="819949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>
            <a:extLst>
              <a:ext uri="{FF2B5EF4-FFF2-40B4-BE49-F238E27FC236}">
                <a16:creationId xmlns:a16="http://schemas.microsoft.com/office/drawing/2014/main" id="{AA6828A1-7F3F-41C9-B5EF-432706879F07}"/>
              </a:ext>
            </a:extLst>
          </p:cNvPr>
          <p:cNvGrpSpPr/>
          <p:nvPr/>
        </p:nvGrpSpPr>
        <p:grpSpPr>
          <a:xfrm>
            <a:off x="435933" y="2961949"/>
            <a:ext cx="179388" cy="179387"/>
            <a:chOff x="634401" y="2072341"/>
            <a:chExt cx="179388" cy="179387"/>
          </a:xfrm>
        </p:grpSpPr>
        <p:sp>
          <p:nvSpPr>
            <p:cNvPr id="54" name="椭圆 39">
              <a:extLst>
                <a:ext uri="{FF2B5EF4-FFF2-40B4-BE49-F238E27FC236}">
                  <a16:creationId xmlns:a16="http://schemas.microsoft.com/office/drawing/2014/main" id="{EA3FF944-EC33-45A5-AE3D-C21C966A19D3}"/>
                </a:ext>
              </a:extLst>
            </p:cNvPr>
            <p:cNvSpPr/>
            <p:nvPr/>
          </p:nvSpPr>
          <p:spPr bwMode="auto">
            <a:xfrm>
              <a:off x="690190" y="2123051"/>
              <a:ext cx="84138" cy="841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  <p:sp>
          <p:nvSpPr>
            <p:cNvPr id="70" name="椭圆 43">
              <a:extLst>
                <a:ext uri="{FF2B5EF4-FFF2-40B4-BE49-F238E27FC236}">
                  <a16:creationId xmlns:a16="http://schemas.microsoft.com/office/drawing/2014/main" id="{0EE344C5-CF2B-45D5-8A74-55714792CED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4401" y="2072341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7CE4C625-6568-4B9F-B63F-1BAED1BCA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621" y="1521762"/>
            <a:ext cx="9581484" cy="47059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9" name="文本占位符 46">
            <a:extLst>
              <a:ext uri="{FF2B5EF4-FFF2-40B4-BE49-F238E27FC236}">
                <a16:creationId xmlns:a16="http://schemas.microsoft.com/office/drawing/2014/main" id="{6CA1D49C-392E-43C1-9FD4-3E8597F7BB9D}"/>
              </a:ext>
            </a:extLst>
          </p:cNvPr>
          <p:cNvSpPr txBox="1">
            <a:spLocks/>
          </p:cNvSpPr>
          <p:nvPr/>
        </p:nvSpPr>
        <p:spPr bwMode="auto">
          <a:xfrm>
            <a:off x="2342810" y="896105"/>
            <a:ext cx="7506380" cy="56815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9pPr>
          </a:lstStyle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路径：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组织员工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-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组织管理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-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法人公司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-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新建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  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业务说明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：新建法人公司信息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4" name="线形标注 1(带强调线) 14">
            <a:extLst>
              <a:ext uri="{FF2B5EF4-FFF2-40B4-BE49-F238E27FC236}">
                <a16:creationId xmlns:a16="http://schemas.microsoft.com/office/drawing/2014/main" id="{A440E414-DC1D-4A9E-90B2-8022990544DA}"/>
              </a:ext>
            </a:extLst>
          </p:cNvPr>
          <p:cNvSpPr/>
          <p:nvPr/>
        </p:nvSpPr>
        <p:spPr>
          <a:xfrm>
            <a:off x="7095687" y="2879049"/>
            <a:ext cx="2521841" cy="439448"/>
          </a:xfrm>
          <a:prstGeom prst="accentCallout1">
            <a:avLst>
              <a:gd name="adj1" fmla="val 52764"/>
              <a:gd name="adj2" fmla="val -5394"/>
              <a:gd name="adj3" fmla="val -110221"/>
              <a:gd name="adj4" fmla="val -85999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200" dirty="0">
                <a:solidFill>
                  <a:schemeClr val="tx1"/>
                </a:solidFill>
              </a:rPr>
              <a:t>目前法人公司会在员工合同维护中使用</a:t>
            </a:r>
          </a:p>
        </p:txBody>
      </p:sp>
    </p:spTree>
    <p:extLst>
      <p:ext uri="{BB962C8B-B14F-4D97-AF65-F5344CB8AC3E}">
        <p14:creationId xmlns:p14="http://schemas.microsoft.com/office/powerpoint/2010/main" val="1191113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56E23E4-CC95-4B72-9015-85AFEB6E8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144" y="1508199"/>
            <a:ext cx="9662963" cy="47459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组织架构图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BB735EB7-BF90-49E4-B210-73FE97505353}"/>
              </a:ext>
            </a:extLst>
          </p:cNvPr>
          <p:cNvSpPr/>
          <p:nvPr/>
        </p:nvSpPr>
        <p:spPr bwMode="auto">
          <a:xfrm>
            <a:off x="165893" y="1248328"/>
            <a:ext cx="1245583" cy="4695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组织管理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52" name="直线箭头连接符 58">
            <a:extLst>
              <a:ext uri="{FF2B5EF4-FFF2-40B4-BE49-F238E27FC236}">
                <a16:creationId xmlns:a16="http://schemas.microsoft.com/office/drawing/2014/main" id="{B0FCEB37-3B04-4F7E-AFBF-D1421BB8615B}"/>
              </a:ext>
            </a:extLst>
          </p:cNvPr>
          <p:cNvCxnSpPr>
            <a:cxnSpLocks/>
          </p:cNvCxnSpPr>
          <p:nvPr/>
        </p:nvCxnSpPr>
        <p:spPr>
          <a:xfrm>
            <a:off x="523095" y="2199351"/>
            <a:ext cx="11112" cy="752872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圆角矩形 21">
            <a:extLst>
              <a:ext uri="{FF2B5EF4-FFF2-40B4-BE49-F238E27FC236}">
                <a16:creationId xmlns:a16="http://schemas.microsoft.com/office/drawing/2014/main" id="{5FDC8F97-340C-48FF-B43F-77C04CEFA9D6}"/>
              </a:ext>
            </a:extLst>
          </p:cNvPr>
          <p:cNvSpPr/>
          <p:nvPr/>
        </p:nvSpPr>
        <p:spPr>
          <a:xfrm>
            <a:off x="788684" y="1913312"/>
            <a:ext cx="1110922" cy="466725"/>
          </a:xfrm>
          <a:prstGeom prst="roundRect">
            <a:avLst>
              <a:gd name="adj" fmla="val 1224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组织管理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76AB41E-969B-48E3-8F36-8E798FB5A973}"/>
              </a:ext>
            </a:extLst>
          </p:cNvPr>
          <p:cNvGrpSpPr/>
          <p:nvPr/>
        </p:nvGrpSpPr>
        <p:grpSpPr>
          <a:xfrm>
            <a:off x="435987" y="4845015"/>
            <a:ext cx="179388" cy="179387"/>
            <a:chOff x="642565" y="2995440"/>
            <a:chExt cx="179388" cy="179387"/>
          </a:xfrm>
        </p:grpSpPr>
        <p:sp>
          <p:nvSpPr>
            <p:cNvPr id="55" name="椭圆 39">
              <a:extLst>
                <a:ext uri="{FF2B5EF4-FFF2-40B4-BE49-F238E27FC236}">
                  <a16:creationId xmlns:a16="http://schemas.microsoft.com/office/drawing/2014/main" id="{78F0B3B5-1E26-4DB0-BFDA-6804481F048A}"/>
                </a:ext>
              </a:extLst>
            </p:cNvPr>
            <p:cNvSpPr/>
            <p:nvPr/>
          </p:nvSpPr>
          <p:spPr bwMode="auto">
            <a:xfrm>
              <a:off x="690190" y="3043065"/>
              <a:ext cx="84138" cy="8413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  <p:sp>
          <p:nvSpPr>
            <p:cNvPr id="56" name="椭圆 43">
              <a:extLst>
                <a:ext uri="{FF2B5EF4-FFF2-40B4-BE49-F238E27FC236}">
                  <a16:creationId xmlns:a16="http://schemas.microsoft.com/office/drawing/2014/main" id="{1F5B7B51-DBB0-4D4B-B61D-361C527BA5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2565" y="2995440"/>
              <a:ext cx="179388" cy="179387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</p:grpSp>
      <p:sp>
        <p:nvSpPr>
          <p:cNvPr id="57" name="圆角矩形 21">
            <a:extLst>
              <a:ext uri="{FF2B5EF4-FFF2-40B4-BE49-F238E27FC236}">
                <a16:creationId xmlns:a16="http://schemas.microsoft.com/office/drawing/2014/main" id="{D1003868-BFBD-4CD9-8A62-9396DDED1DB1}"/>
              </a:ext>
            </a:extLst>
          </p:cNvPr>
          <p:cNvSpPr/>
          <p:nvPr/>
        </p:nvSpPr>
        <p:spPr>
          <a:xfrm>
            <a:off x="788684" y="2833326"/>
            <a:ext cx="1110922" cy="466725"/>
          </a:xfrm>
          <a:prstGeom prst="roundRect">
            <a:avLst>
              <a:gd name="adj" fmla="val 1224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组织调整</a:t>
            </a:r>
          </a:p>
        </p:txBody>
      </p:sp>
      <p:sp>
        <p:nvSpPr>
          <p:cNvPr id="58" name="椭圆 39">
            <a:extLst>
              <a:ext uri="{FF2B5EF4-FFF2-40B4-BE49-F238E27FC236}">
                <a16:creationId xmlns:a16="http://schemas.microsoft.com/office/drawing/2014/main" id="{846CB1BC-3C01-4965-8272-1AD0386D9D8F}"/>
              </a:ext>
            </a:extLst>
          </p:cNvPr>
          <p:cNvSpPr/>
          <p:nvPr/>
        </p:nvSpPr>
        <p:spPr bwMode="auto">
          <a:xfrm>
            <a:off x="512575" y="2089879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000">
              <a:latin typeface="+mn-ea"/>
            </a:endParaRPr>
          </a:p>
        </p:txBody>
      </p:sp>
      <p:sp>
        <p:nvSpPr>
          <p:cNvPr id="59" name="椭圆 43">
            <a:extLst>
              <a:ext uri="{FF2B5EF4-FFF2-40B4-BE49-F238E27FC236}">
                <a16:creationId xmlns:a16="http://schemas.microsoft.com/office/drawing/2014/main" id="{EA657B8C-E7D0-43FE-9438-CB52139F4589}"/>
              </a:ext>
            </a:extLst>
          </p:cNvPr>
          <p:cNvSpPr>
            <a:spLocks noChangeAspect="1"/>
          </p:cNvSpPr>
          <p:nvPr/>
        </p:nvSpPr>
        <p:spPr bwMode="auto">
          <a:xfrm>
            <a:off x="464950" y="2043944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000">
              <a:latin typeface="+mn-ea"/>
            </a:endParaRPr>
          </a:p>
        </p:txBody>
      </p:sp>
      <p:sp>
        <p:nvSpPr>
          <p:cNvPr id="60" name="圆角矩形 21">
            <a:extLst>
              <a:ext uri="{FF2B5EF4-FFF2-40B4-BE49-F238E27FC236}">
                <a16:creationId xmlns:a16="http://schemas.microsoft.com/office/drawing/2014/main" id="{A35F12B3-A099-4C93-A696-5C03DE27222B}"/>
              </a:ext>
            </a:extLst>
          </p:cNvPr>
          <p:cNvSpPr/>
          <p:nvPr/>
        </p:nvSpPr>
        <p:spPr>
          <a:xfrm>
            <a:off x="788684" y="3753340"/>
            <a:ext cx="1110922" cy="466725"/>
          </a:xfrm>
          <a:prstGeom prst="roundRect">
            <a:avLst>
              <a:gd name="adj" fmla="val 1224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法人公司</a:t>
            </a:r>
          </a:p>
        </p:txBody>
      </p:sp>
      <p:cxnSp>
        <p:nvCxnSpPr>
          <p:cNvPr id="61" name="直线箭头连接符 58">
            <a:extLst>
              <a:ext uri="{FF2B5EF4-FFF2-40B4-BE49-F238E27FC236}">
                <a16:creationId xmlns:a16="http://schemas.microsoft.com/office/drawing/2014/main" id="{A2610B04-C9F9-4FDD-A1CE-4DDAF9231AD3}"/>
              </a:ext>
            </a:extLst>
          </p:cNvPr>
          <p:cNvCxnSpPr>
            <a:cxnSpLocks/>
          </p:cNvCxnSpPr>
          <p:nvPr/>
        </p:nvCxnSpPr>
        <p:spPr>
          <a:xfrm>
            <a:off x="534377" y="3125488"/>
            <a:ext cx="2964" cy="755673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圆角矩形 21">
            <a:extLst>
              <a:ext uri="{FF2B5EF4-FFF2-40B4-BE49-F238E27FC236}">
                <a16:creationId xmlns:a16="http://schemas.microsoft.com/office/drawing/2014/main" id="{13133163-0CF9-4E01-87D4-FD93785B2A5A}"/>
              </a:ext>
            </a:extLst>
          </p:cNvPr>
          <p:cNvSpPr/>
          <p:nvPr/>
        </p:nvSpPr>
        <p:spPr>
          <a:xfrm>
            <a:off x="788684" y="4673354"/>
            <a:ext cx="1110922" cy="466725"/>
          </a:xfrm>
          <a:prstGeom prst="roundRect">
            <a:avLst>
              <a:gd name="adj" fmla="val 12244"/>
            </a:avLst>
          </a:prstGeom>
          <a:solidFill>
            <a:srgbClr val="8C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组织架构图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C3E2BF7-9898-4EEE-B3E2-F0F47822A02E}"/>
              </a:ext>
            </a:extLst>
          </p:cNvPr>
          <p:cNvGrpSpPr/>
          <p:nvPr/>
        </p:nvGrpSpPr>
        <p:grpSpPr>
          <a:xfrm>
            <a:off x="444097" y="3861901"/>
            <a:ext cx="179388" cy="179387"/>
            <a:chOff x="438897" y="4817023"/>
            <a:chExt cx="179388" cy="179387"/>
          </a:xfrm>
        </p:grpSpPr>
        <p:sp>
          <p:nvSpPr>
            <p:cNvPr id="64" name="椭圆 39">
              <a:extLst>
                <a:ext uri="{FF2B5EF4-FFF2-40B4-BE49-F238E27FC236}">
                  <a16:creationId xmlns:a16="http://schemas.microsoft.com/office/drawing/2014/main" id="{349FABC6-1F48-4110-8C63-1F09C8B95F5A}"/>
                </a:ext>
              </a:extLst>
            </p:cNvPr>
            <p:cNvSpPr/>
            <p:nvPr/>
          </p:nvSpPr>
          <p:spPr bwMode="auto">
            <a:xfrm>
              <a:off x="486522" y="4864648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  <p:sp>
          <p:nvSpPr>
            <p:cNvPr id="65" name="椭圆 43">
              <a:extLst>
                <a:ext uri="{FF2B5EF4-FFF2-40B4-BE49-F238E27FC236}">
                  <a16:creationId xmlns:a16="http://schemas.microsoft.com/office/drawing/2014/main" id="{351A1DF8-5FEC-4265-9991-33997FC714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8897" y="4817023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</p:grpSp>
      <p:cxnSp>
        <p:nvCxnSpPr>
          <p:cNvPr id="69" name="直线箭头连接符 58">
            <a:extLst>
              <a:ext uri="{FF2B5EF4-FFF2-40B4-BE49-F238E27FC236}">
                <a16:creationId xmlns:a16="http://schemas.microsoft.com/office/drawing/2014/main" id="{CD86C0A0-0D79-41EB-9616-C6C7984D0629}"/>
              </a:ext>
            </a:extLst>
          </p:cNvPr>
          <p:cNvCxnSpPr>
            <a:cxnSpLocks/>
          </p:cNvCxnSpPr>
          <p:nvPr/>
        </p:nvCxnSpPr>
        <p:spPr>
          <a:xfrm flipH="1">
            <a:off x="517895" y="4034956"/>
            <a:ext cx="5200" cy="819949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>
            <a:extLst>
              <a:ext uri="{FF2B5EF4-FFF2-40B4-BE49-F238E27FC236}">
                <a16:creationId xmlns:a16="http://schemas.microsoft.com/office/drawing/2014/main" id="{AA6828A1-7F3F-41C9-B5EF-432706879F07}"/>
              </a:ext>
            </a:extLst>
          </p:cNvPr>
          <p:cNvGrpSpPr/>
          <p:nvPr/>
        </p:nvGrpSpPr>
        <p:grpSpPr>
          <a:xfrm>
            <a:off x="435933" y="2961949"/>
            <a:ext cx="179388" cy="179387"/>
            <a:chOff x="634401" y="2072341"/>
            <a:chExt cx="179388" cy="179387"/>
          </a:xfrm>
        </p:grpSpPr>
        <p:sp>
          <p:nvSpPr>
            <p:cNvPr id="54" name="椭圆 39">
              <a:extLst>
                <a:ext uri="{FF2B5EF4-FFF2-40B4-BE49-F238E27FC236}">
                  <a16:creationId xmlns:a16="http://schemas.microsoft.com/office/drawing/2014/main" id="{EA3FF944-EC33-45A5-AE3D-C21C966A19D3}"/>
                </a:ext>
              </a:extLst>
            </p:cNvPr>
            <p:cNvSpPr/>
            <p:nvPr/>
          </p:nvSpPr>
          <p:spPr bwMode="auto">
            <a:xfrm>
              <a:off x="690190" y="2123051"/>
              <a:ext cx="84138" cy="841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  <p:sp>
          <p:nvSpPr>
            <p:cNvPr id="70" name="椭圆 43">
              <a:extLst>
                <a:ext uri="{FF2B5EF4-FFF2-40B4-BE49-F238E27FC236}">
                  <a16:creationId xmlns:a16="http://schemas.microsoft.com/office/drawing/2014/main" id="{0EE344C5-CF2B-45D5-8A74-55714792CED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4401" y="2072341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</p:grpSp>
      <p:sp>
        <p:nvSpPr>
          <p:cNvPr id="29" name="文本占位符 46">
            <a:extLst>
              <a:ext uri="{FF2B5EF4-FFF2-40B4-BE49-F238E27FC236}">
                <a16:creationId xmlns:a16="http://schemas.microsoft.com/office/drawing/2014/main" id="{6CA1D49C-392E-43C1-9FD4-3E8597F7BB9D}"/>
              </a:ext>
            </a:extLst>
          </p:cNvPr>
          <p:cNvSpPr txBox="1">
            <a:spLocks/>
          </p:cNvSpPr>
          <p:nvPr/>
        </p:nvSpPr>
        <p:spPr bwMode="auto">
          <a:xfrm>
            <a:off x="2342810" y="896105"/>
            <a:ext cx="7506380" cy="56815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9pPr>
          </a:lstStyle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路径：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组织员工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-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组织架构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  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业务说明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：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HR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或部门负责人需要查看企业的组织架构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4" name="线形标注 1(带强调线) 14">
            <a:extLst>
              <a:ext uri="{FF2B5EF4-FFF2-40B4-BE49-F238E27FC236}">
                <a16:creationId xmlns:a16="http://schemas.microsoft.com/office/drawing/2014/main" id="{A440E414-DC1D-4A9E-90B2-8022990544DA}"/>
              </a:ext>
            </a:extLst>
          </p:cNvPr>
          <p:cNvSpPr/>
          <p:nvPr/>
        </p:nvSpPr>
        <p:spPr>
          <a:xfrm>
            <a:off x="3907607" y="3313892"/>
            <a:ext cx="1821390" cy="439448"/>
          </a:xfrm>
          <a:prstGeom prst="accentCallout1">
            <a:avLst>
              <a:gd name="adj1" fmla="val 52764"/>
              <a:gd name="adj2" fmla="val -5394"/>
              <a:gd name="adj3" fmla="val -248233"/>
              <a:gd name="adj4" fmla="val 27959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200" dirty="0">
                <a:solidFill>
                  <a:schemeClr val="tx1"/>
                </a:solidFill>
              </a:rPr>
              <a:t>通过时间、层级维度暂时组织架构图</a:t>
            </a:r>
          </a:p>
        </p:txBody>
      </p:sp>
    </p:spTree>
    <p:extLst>
      <p:ext uri="{BB962C8B-B14F-4D97-AF65-F5344CB8AC3E}">
        <p14:creationId xmlns:p14="http://schemas.microsoft.com/office/powerpoint/2010/main" val="1005543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38BEB-3EA8-4DDB-A00E-197A96362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810" y="1556974"/>
            <a:ext cx="9579849" cy="47051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组织架构图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BB735EB7-BF90-49E4-B210-73FE97505353}"/>
              </a:ext>
            </a:extLst>
          </p:cNvPr>
          <p:cNvSpPr/>
          <p:nvPr/>
        </p:nvSpPr>
        <p:spPr bwMode="auto">
          <a:xfrm>
            <a:off x="165893" y="1248328"/>
            <a:ext cx="1245583" cy="4695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组织管理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52" name="直线箭头连接符 58">
            <a:extLst>
              <a:ext uri="{FF2B5EF4-FFF2-40B4-BE49-F238E27FC236}">
                <a16:creationId xmlns:a16="http://schemas.microsoft.com/office/drawing/2014/main" id="{B0FCEB37-3B04-4F7E-AFBF-D1421BB8615B}"/>
              </a:ext>
            </a:extLst>
          </p:cNvPr>
          <p:cNvCxnSpPr>
            <a:cxnSpLocks/>
          </p:cNvCxnSpPr>
          <p:nvPr/>
        </p:nvCxnSpPr>
        <p:spPr>
          <a:xfrm>
            <a:off x="523095" y="2199351"/>
            <a:ext cx="11112" cy="752872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圆角矩形 21">
            <a:extLst>
              <a:ext uri="{FF2B5EF4-FFF2-40B4-BE49-F238E27FC236}">
                <a16:creationId xmlns:a16="http://schemas.microsoft.com/office/drawing/2014/main" id="{5FDC8F97-340C-48FF-B43F-77C04CEFA9D6}"/>
              </a:ext>
            </a:extLst>
          </p:cNvPr>
          <p:cNvSpPr/>
          <p:nvPr/>
        </p:nvSpPr>
        <p:spPr>
          <a:xfrm>
            <a:off x="788684" y="1913312"/>
            <a:ext cx="1110922" cy="466725"/>
          </a:xfrm>
          <a:prstGeom prst="roundRect">
            <a:avLst>
              <a:gd name="adj" fmla="val 1224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组织管理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76AB41E-969B-48E3-8F36-8E798FB5A973}"/>
              </a:ext>
            </a:extLst>
          </p:cNvPr>
          <p:cNvGrpSpPr/>
          <p:nvPr/>
        </p:nvGrpSpPr>
        <p:grpSpPr>
          <a:xfrm>
            <a:off x="435987" y="4845015"/>
            <a:ext cx="179388" cy="179387"/>
            <a:chOff x="642565" y="2995440"/>
            <a:chExt cx="179388" cy="179387"/>
          </a:xfrm>
        </p:grpSpPr>
        <p:sp>
          <p:nvSpPr>
            <p:cNvPr id="55" name="椭圆 39">
              <a:extLst>
                <a:ext uri="{FF2B5EF4-FFF2-40B4-BE49-F238E27FC236}">
                  <a16:creationId xmlns:a16="http://schemas.microsoft.com/office/drawing/2014/main" id="{78F0B3B5-1E26-4DB0-BFDA-6804481F048A}"/>
                </a:ext>
              </a:extLst>
            </p:cNvPr>
            <p:cNvSpPr/>
            <p:nvPr/>
          </p:nvSpPr>
          <p:spPr bwMode="auto">
            <a:xfrm>
              <a:off x="690190" y="3043065"/>
              <a:ext cx="84138" cy="8413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  <p:sp>
          <p:nvSpPr>
            <p:cNvPr id="56" name="椭圆 43">
              <a:extLst>
                <a:ext uri="{FF2B5EF4-FFF2-40B4-BE49-F238E27FC236}">
                  <a16:creationId xmlns:a16="http://schemas.microsoft.com/office/drawing/2014/main" id="{1F5B7B51-DBB0-4D4B-B61D-361C527BA5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2565" y="2995440"/>
              <a:ext cx="179388" cy="179387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</p:grpSp>
      <p:sp>
        <p:nvSpPr>
          <p:cNvPr id="57" name="圆角矩形 21">
            <a:extLst>
              <a:ext uri="{FF2B5EF4-FFF2-40B4-BE49-F238E27FC236}">
                <a16:creationId xmlns:a16="http://schemas.microsoft.com/office/drawing/2014/main" id="{D1003868-BFBD-4CD9-8A62-9396DDED1DB1}"/>
              </a:ext>
            </a:extLst>
          </p:cNvPr>
          <p:cNvSpPr/>
          <p:nvPr/>
        </p:nvSpPr>
        <p:spPr>
          <a:xfrm>
            <a:off x="788684" y="2833326"/>
            <a:ext cx="1110922" cy="466725"/>
          </a:xfrm>
          <a:prstGeom prst="roundRect">
            <a:avLst>
              <a:gd name="adj" fmla="val 1224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组织调整</a:t>
            </a:r>
          </a:p>
        </p:txBody>
      </p:sp>
      <p:sp>
        <p:nvSpPr>
          <p:cNvPr id="58" name="椭圆 39">
            <a:extLst>
              <a:ext uri="{FF2B5EF4-FFF2-40B4-BE49-F238E27FC236}">
                <a16:creationId xmlns:a16="http://schemas.microsoft.com/office/drawing/2014/main" id="{846CB1BC-3C01-4965-8272-1AD0386D9D8F}"/>
              </a:ext>
            </a:extLst>
          </p:cNvPr>
          <p:cNvSpPr/>
          <p:nvPr/>
        </p:nvSpPr>
        <p:spPr bwMode="auto">
          <a:xfrm>
            <a:off x="512575" y="2089879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000">
              <a:latin typeface="+mn-ea"/>
            </a:endParaRPr>
          </a:p>
        </p:txBody>
      </p:sp>
      <p:sp>
        <p:nvSpPr>
          <p:cNvPr id="59" name="椭圆 43">
            <a:extLst>
              <a:ext uri="{FF2B5EF4-FFF2-40B4-BE49-F238E27FC236}">
                <a16:creationId xmlns:a16="http://schemas.microsoft.com/office/drawing/2014/main" id="{EA657B8C-E7D0-43FE-9438-CB52139F4589}"/>
              </a:ext>
            </a:extLst>
          </p:cNvPr>
          <p:cNvSpPr>
            <a:spLocks noChangeAspect="1"/>
          </p:cNvSpPr>
          <p:nvPr/>
        </p:nvSpPr>
        <p:spPr bwMode="auto">
          <a:xfrm>
            <a:off x="464950" y="2043944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000">
              <a:latin typeface="+mn-ea"/>
            </a:endParaRPr>
          </a:p>
        </p:txBody>
      </p:sp>
      <p:sp>
        <p:nvSpPr>
          <p:cNvPr id="60" name="圆角矩形 21">
            <a:extLst>
              <a:ext uri="{FF2B5EF4-FFF2-40B4-BE49-F238E27FC236}">
                <a16:creationId xmlns:a16="http://schemas.microsoft.com/office/drawing/2014/main" id="{A35F12B3-A099-4C93-A696-5C03DE27222B}"/>
              </a:ext>
            </a:extLst>
          </p:cNvPr>
          <p:cNvSpPr/>
          <p:nvPr/>
        </p:nvSpPr>
        <p:spPr>
          <a:xfrm>
            <a:off x="788684" y="3753340"/>
            <a:ext cx="1110922" cy="466725"/>
          </a:xfrm>
          <a:prstGeom prst="roundRect">
            <a:avLst>
              <a:gd name="adj" fmla="val 1224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法人公司</a:t>
            </a:r>
          </a:p>
        </p:txBody>
      </p:sp>
      <p:cxnSp>
        <p:nvCxnSpPr>
          <p:cNvPr id="61" name="直线箭头连接符 58">
            <a:extLst>
              <a:ext uri="{FF2B5EF4-FFF2-40B4-BE49-F238E27FC236}">
                <a16:creationId xmlns:a16="http://schemas.microsoft.com/office/drawing/2014/main" id="{A2610B04-C9F9-4FDD-A1CE-4DDAF9231AD3}"/>
              </a:ext>
            </a:extLst>
          </p:cNvPr>
          <p:cNvCxnSpPr>
            <a:cxnSpLocks/>
          </p:cNvCxnSpPr>
          <p:nvPr/>
        </p:nvCxnSpPr>
        <p:spPr>
          <a:xfrm>
            <a:off x="534377" y="3125488"/>
            <a:ext cx="2964" cy="755673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圆角矩形 21">
            <a:extLst>
              <a:ext uri="{FF2B5EF4-FFF2-40B4-BE49-F238E27FC236}">
                <a16:creationId xmlns:a16="http://schemas.microsoft.com/office/drawing/2014/main" id="{13133163-0CF9-4E01-87D4-FD93785B2A5A}"/>
              </a:ext>
            </a:extLst>
          </p:cNvPr>
          <p:cNvSpPr/>
          <p:nvPr/>
        </p:nvSpPr>
        <p:spPr>
          <a:xfrm>
            <a:off x="788684" y="4673354"/>
            <a:ext cx="1110922" cy="466725"/>
          </a:xfrm>
          <a:prstGeom prst="roundRect">
            <a:avLst>
              <a:gd name="adj" fmla="val 12244"/>
            </a:avLst>
          </a:prstGeom>
          <a:solidFill>
            <a:srgbClr val="8C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组织架构图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C3E2BF7-9898-4EEE-B3E2-F0F47822A02E}"/>
              </a:ext>
            </a:extLst>
          </p:cNvPr>
          <p:cNvGrpSpPr/>
          <p:nvPr/>
        </p:nvGrpSpPr>
        <p:grpSpPr>
          <a:xfrm>
            <a:off x="444097" y="3861901"/>
            <a:ext cx="179388" cy="179387"/>
            <a:chOff x="438897" y="4817023"/>
            <a:chExt cx="179388" cy="179387"/>
          </a:xfrm>
        </p:grpSpPr>
        <p:sp>
          <p:nvSpPr>
            <p:cNvPr id="64" name="椭圆 39">
              <a:extLst>
                <a:ext uri="{FF2B5EF4-FFF2-40B4-BE49-F238E27FC236}">
                  <a16:creationId xmlns:a16="http://schemas.microsoft.com/office/drawing/2014/main" id="{349FABC6-1F48-4110-8C63-1F09C8B95F5A}"/>
                </a:ext>
              </a:extLst>
            </p:cNvPr>
            <p:cNvSpPr/>
            <p:nvPr/>
          </p:nvSpPr>
          <p:spPr bwMode="auto">
            <a:xfrm>
              <a:off x="486522" y="4864648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  <p:sp>
          <p:nvSpPr>
            <p:cNvPr id="65" name="椭圆 43">
              <a:extLst>
                <a:ext uri="{FF2B5EF4-FFF2-40B4-BE49-F238E27FC236}">
                  <a16:creationId xmlns:a16="http://schemas.microsoft.com/office/drawing/2014/main" id="{351A1DF8-5FEC-4265-9991-33997FC714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8897" y="4817023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</p:grpSp>
      <p:cxnSp>
        <p:nvCxnSpPr>
          <p:cNvPr id="69" name="直线箭头连接符 58">
            <a:extLst>
              <a:ext uri="{FF2B5EF4-FFF2-40B4-BE49-F238E27FC236}">
                <a16:creationId xmlns:a16="http://schemas.microsoft.com/office/drawing/2014/main" id="{CD86C0A0-0D79-41EB-9616-C6C7984D0629}"/>
              </a:ext>
            </a:extLst>
          </p:cNvPr>
          <p:cNvCxnSpPr>
            <a:cxnSpLocks/>
          </p:cNvCxnSpPr>
          <p:nvPr/>
        </p:nvCxnSpPr>
        <p:spPr>
          <a:xfrm flipH="1">
            <a:off x="517895" y="4034956"/>
            <a:ext cx="5200" cy="819949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>
            <a:extLst>
              <a:ext uri="{FF2B5EF4-FFF2-40B4-BE49-F238E27FC236}">
                <a16:creationId xmlns:a16="http://schemas.microsoft.com/office/drawing/2014/main" id="{AA6828A1-7F3F-41C9-B5EF-432706879F07}"/>
              </a:ext>
            </a:extLst>
          </p:cNvPr>
          <p:cNvGrpSpPr/>
          <p:nvPr/>
        </p:nvGrpSpPr>
        <p:grpSpPr>
          <a:xfrm>
            <a:off x="435933" y="2961949"/>
            <a:ext cx="179388" cy="179387"/>
            <a:chOff x="634401" y="2072341"/>
            <a:chExt cx="179388" cy="179387"/>
          </a:xfrm>
        </p:grpSpPr>
        <p:sp>
          <p:nvSpPr>
            <p:cNvPr id="54" name="椭圆 39">
              <a:extLst>
                <a:ext uri="{FF2B5EF4-FFF2-40B4-BE49-F238E27FC236}">
                  <a16:creationId xmlns:a16="http://schemas.microsoft.com/office/drawing/2014/main" id="{EA3FF944-EC33-45A5-AE3D-C21C966A19D3}"/>
                </a:ext>
              </a:extLst>
            </p:cNvPr>
            <p:cNvSpPr/>
            <p:nvPr/>
          </p:nvSpPr>
          <p:spPr bwMode="auto">
            <a:xfrm>
              <a:off x="690190" y="2123051"/>
              <a:ext cx="84138" cy="841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  <p:sp>
          <p:nvSpPr>
            <p:cNvPr id="70" name="椭圆 43">
              <a:extLst>
                <a:ext uri="{FF2B5EF4-FFF2-40B4-BE49-F238E27FC236}">
                  <a16:creationId xmlns:a16="http://schemas.microsoft.com/office/drawing/2014/main" id="{0EE344C5-CF2B-45D5-8A74-55714792CED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4401" y="2072341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</p:grpSp>
      <p:sp>
        <p:nvSpPr>
          <p:cNvPr id="29" name="文本占位符 46">
            <a:extLst>
              <a:ext uri="{FF2B5EF4-FFF2-40B4-BE49-F238E27FC236}">
                <a16:creationId xmlns:a16="http://schemas.microsoft.com/office/drawing/2014/main" id="{6CA1D49C-392E-43C1-9FD4-3E8597F7BB9D}"/>
              </a:ext>
            </a:extLst>
          </p:cNvPr>
          <p:cNvSpPr txBox="1">
            <a:spLocks/>
          </p:cNvSpPr>
          <p:nvPr/>
        </p:nvSpPr>
        <p:spPr bwMode="auto">
          <a:xfrm>
            <a:off x="2342810" y="896105"/>
            <a:ext cx="7506380" cy="56815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9pPr>
          </a:lstStyle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路径：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设置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-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开关参数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  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业务说明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：开关参数设置组织架构图的显示项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4" name="线形标注 1(带强调线) 14">
            <a:extLst>
              <a:ext uri="{FF2B5EF4-FFF2-40B4-BE49-F238E27FC236}">
                <a16:creationId xmlns:a16="http://schemas.microsoft.com/office/drawing/2014/main" id="{A440E414-DC1D-4A9E-90B2-8022990544DA}"/>
              </a:ext>
            </a:extLst>
          </p:cNvPr>
          <p:cNvSpPr/>
          <p:nvPr/>
        </p:nvSpPr>
        <p:spPr>
          <a:xfrm>
            <a:off x="8255672" y="2930971"/>
            <a:ext cx="1821390" cy="439448"/>
          </a:xfrm>
          <a:prstGeom prst="accentCallout1">
            <a:avLst>
              <a:gd name="adj1" fmla="val 52764"/>
              <a:gd name="adj2" fmla="val -5394"/>
              <a:gd name="adj3" fmla="val 184912"/>
              <a:gd name="adj4" fmla="val -41711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200" dirty="0">
                <a:solidFill>
                  <a:schemeClr val="tx1"/>
                </a:solidFill>
              </a:rPr>
              <a:t>可配置组织架构图的显示元素、统计条件</a:t>
            </a:r>
          </a:p>
        </p:txBody>
      </p:sp>
    </p:spTree>
    <p:extLst>
      <p:ext uri="{BB962C8B-B14F-4D97-AF65-F5344CB8AC3E}">
        <p14:creationId xmlns:p14="http://schemas.microsoft.com/office/powerpoint/2010/main" val="2163337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/>
        </p:nvGrpSpPr>
        <p:grpSpPr>
          <a:xfrm>
            <a:off x="6429078" y="311625"/>
            <a:ext cx="3516087" cy="1492251"/>
            <a:chOff x="4684835" y="16454"/>
            <a:chExt cx="2637065" cy="1119188"/>
          </a:xfrm>
        </p:grpSpPr>
        <p:sp>
          <p:nvSpPr>
            <p:cNvPr id="27" name="MH_Others_1"/>
            <p:cNvSpPr txBox="1"/>
            <p:nvPr>
              <p:custDataLst>
                <p:tags r:id="rId12"/>
              </p:custDataLst>
            </p:nvPr>
          </p:nvSpPr>
          <p:spPr>
            <a:xfrm>
              <a:off x="4684835" y="16454"/>
              <a:ext cx="2637065" cy="111918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>
                <a:defRPr/>
              </a:pPr>
              <a:r>
                <a:rPr lang="en-US" altLang="zh-CN" sz="7200" spc="400" dirty="0">
                  <a:solidFill>
                    <a:schemeClr val="accent1"/>
                  </a:solidFill>
                  <a:latin typeface="+mj-ea"/>
                  <a:ea typeface="+mj-ea"/>
                </a:rPr>
                <a:t>C</a:t>
              </a:r>
              <a:r>
                <a:rPr lang="en-US" altLang="zh-CN" sz="2135" spc="4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j-ea"/>
                  <a:ea typeface="+mj-ea"/>
                </a:rPr>
                <a:t>ONTENTS</a:t>
              </a:r>
              <a:endParaRPr lang="zh-CN" altLang="en-US" sz="4265" spc="4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8" name="MH_Others_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162154" y="198461"/>
              <a:ext cx="1541731" cy="477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>
                  <a:solidFill>
                    <a:schemeClr val="accent1"/>
                  </a:solidFill>
                  <a:latin typeface="+mj-ea"/>
                  <a:ea typeface="+mj-ea"/>
                </a:rPr>
                <a:t>目录</a:t>
              </a:r>
            </a:p>
          </p:txBody>
        </p:sp>
      </p:grpSp>
      <p:grpSp>
        <p:nvGrpSpPr>
          <p:cNvPr id="3" name="组 2"/>
          <p:cNvGrpSpPr/>
          <p:nvPr/>
        </p:nvGrpSpPr>
        <p:grpSpPr>
          <a:xfrm>
            <a:off x="6548568" y="1644346"/>
            <a:ext cx="2839276" cy="465137"/>
            <a:chOff x="4958103" y="1140381"/>
            <a:chExt cx="1795176" cy="348853"/>
          </a:xfrm>
          <a:solidFill>
            <a:schemeClr val="accent1"/>
          </a:solidFill>
        </p:grpSpPr>
        <p:sp>
          <p:nvSpPr>
            <p:cNvPr id="12" name="MH_Entry_1">
              <a:hlinkClick r:id="rId15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211547" y="1140381"/>
              <a:ext cx="1541732" cy="348853"/>
            </a:xfrm>
            <a:custGeom>
              <a:avLst/>
              <a:gdLst>
                <a:gd name="connsiteX0" fmla="*/ 0 w 3954840"/>
                <a:gd name="connsiteY0" fmla="*/ 0 h 557348"/>
                <a:gd name="connsiteX1" fmla="*/ 3835506 w 3954840"/>
                <a:gd name="connsiteY1" fmla="*/ 0 h 557348"/>
                <a:gd name="connsiteX2" fmla="*/ 3954840 w 3954840"/>
                <a:gd name="connsiteY2" fmla="*/ 92893 h 557348"/>
                <a:gd name="connsiteX3" fmla="*/ 3954840 w 3954840"/>
                <a:gd name="connsiteY3" fmla="*/ 464455 h 557348"/>
                <a:gd name="connsiteX4" fmla="*/ 3835506 w 3954840"/>
                <a:gd name="connsiteY4" fmla="*/ 557348 h 557348"/>
                <a:gd name="connsiteX5" fmla="*/ 0 w 3954840"/>
                <a:gd name="connsiteY5" fmla="*/ 557348 h 557348"/>
                <a:gd name="connsiteX6" fmla="*/ 45938 w 3954840"/>
                <a:gd name="connsiteY6" fmla="*/ 532414 h 557348"/>
                <a:gd name="connsiteX7" fmla="*/ 180850 w 3954840"/>
                <a:gd name="connsiteY7" fmla="*/ 278674 h 557348"/>
                <a:gd name="connsiteX8" fmla="*/ 45938 w 3954840"/>
                <a:gd name="connsiteY8" fmla="*/ 24934 h 55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4840" h="557348">
                  <a:moveTo>
                    <a:pt x="0" y="0"/>
                  </a:moveTo>
                  <a:lnTo>
                    <a:pt x="3835506" y="0"/>
                  </a:lnTo>
                  <a:cubicBezTo>
                    <a:pt x="3901412" y="0"/>
                    <a:pt x="3954840" y="41590"/>
                    <a:pt x="3954840" y="92893"/>
                  </a:cubicBezTo>
                  <a:lnTo>
                    <a:pt x="3954840" y="464455"/>
                  </a:lnTo>
                  <a:cubicBezTo>
                    <a:pt x="3954840" y="515758"/>
                    <a:pt x="3901412" y="557348"/>
                    <a:pt x="3835506" y="557348"/>
                  </a:cubicBezTo>
                  <a:lnTo>
                    <a:pt x="0" y="557348"/>
                  </a:lnTo>
                  <a:lnTo>
                    <a:pt x="45938" y="532414"/>
                  </a:lnTo>
                  <a:cubicBezTo>
                    <a:pt x="127334" y="477424"/>
                    <a:pt x="180850" y="384299"/>
                    <a:pt x="180850" y="278674"/>
                  </a:cubicBezTo>
                  <a:cubicBezTo>
                    <a:pt x="180850" y="173050"/>
                    <a:pt x="127334" y="79925"/>
                    <a:pt x="45938" y="24934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180000" tIns="36000" rIns="36000" bIns="36000" anchor="ctr">
              <a:noAutofit/>
            </a:bodyPr>
            <a:lstStyle/>
            <a:p>
              <a:pPr marL="0" lvl="1" defTabSz="1218565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zh-CN" altLang="en-US" sz="2000" dirty="0">
                  <a:solidFill>
                    <a:srgbClr val="FFFFFF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</a:rPr>
                <a:t>    </a:t>
              </a:r>
              <a:r>
                <a:rPr lang="zh-CN" altLang="en-US" sz="2000" dirty="0">
                  <a:solidFill>
                    <a:srgbClr val="FFFFFF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  <a:sym typeface="+mn-ea"/>
                </a:rPr>
                <a:t>系统概述</a:t>
              </a:r>
              <a:endParaRPr lang="zh-CN" altLang="en-US" sz="2000" b="1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704020202090204" pitchFamily="34" charset="0"/>
                <a:sym typeface="+mn-ea"/>
              </a:endParaRPr>
            </a:p>
          </p:txBody>
        </p:sp>
        <p:sp>
          <p:nvSpPr>
            <p:cNvPr id="13" name="MH_Number_1">
              <a:hlinkClick r:id="rId15" action="ppaction://hlinksldjump"/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958103" y="1162246"/>
              <a:ext cx="305123" cy="30512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kern="0" dirty="0">
                  <a:solidFill>
                    <a:srgbClr val="FFFFFF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</a:rPr>
                <a:t>1</a:t>
              </a:r>
              <a:endParaRPr lang="zh-CN" altLang="en-US" sz="2000" kern="0" dirty="0">
                <a:solidFill>
                  <a:srgbClr val="FFFFFF"/>
                </a:solidFill>
                <a:latin typeface="FZLanTingHeiS-DB-GB" panose="02000000000000000000" pitchFamily="2" charset="-122"/>
                <a:ea typeface="FZLanTingHeiS-DB-GB" panose="02000000000000000000" pitchFamily="2" charset="-122"/>
              </a:endParaRPr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6538680" y="2528641"/>
            <a:ext cx="2834990" cy="465137"/>
            <a:chOff x="4960810" y="2413914"/>
            <a:chExt cx="1792467" cy="348853"/>
          </a:xfrm>
          <a:solidFill>
            <a:schemeClr val="accent1"/>
          </a:solidFill>
        </p:grpSpPr>
        <p:sp>
          <p:nvSpPr>
            <p:cNvPr id="16" name="MH_Entry_3">
              <a:hlinkClick r:id="rId15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5211546" y="2413914"/>
              <a:ext cx="1541731" cy="348853"/>
            </a:xfrm>
            <a:custGeom>
              <a:avLst/>
              <a:gdLst>
                <a:gd name="connsiteX0" fmla="*/ 0 w 3954840"/>
                <a:gd name="connsiteY0" fmla="*/ 0 h 557348"/>
                <a:gd name="connsiteX1" fmla="*/ 3835506 w 3954840"/>
                <a:gd name="connsiteY1" fmla="*/ 0 h 557348"/>
                <a:gd name="connsiteX2" fmla="*/ 3954840 w 3954840"/>
                <a:gd name="connsiteY2" fmla="*/ 92893 h 557348"/>
                <a:gd name="connsiteX3" fmla="*/ 3954840 w 3954840"/>
                <a:gd name="connsiteY3" fmla="*/ 464455 h 557348"/>
                <a:gd name="connsiteX4" fmla="*/ 3835506 w 3954840"/>
                <a:gd name="connsiteY4" fmla="*/ 557348 h 557348"/>
                <a:gd name="connsiteX5" fmla="*/ 0 w 3954840"/>
                <a:gd name="connsiteY5" fmla="*/ 557348 h 557348"/>
                <a:gd name="connsiteX6" fmla="*/ 45938 w 3954840"/>
                <a:gd name="connsiteY6" fmla="*/ 532414 h 557348"/>
                <a:gd name="connsiteX7" fmla="*/ 180850 w 3954840"/>
                <a:gd name="connsiteY7" fmla="*/ 278674 h 557348"/>
                <a:gd name="connsiteX8" fmla="*/ 45938 w 3954840"/>
                <a:gd name="connsiteY8" fmla="*/ 24934 h 55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4840" h="557348">
                  <a:moveTo>
                    <a:pt x="0" y="0"/>
                  </a:moveTo>
                  <a:lnTo>
                    <a:pt x="3835506" y="0"/>
                  </a:lnTo>
                  <a:cubicBezTo>
                    <a:pt x="3901412" y="0"/>
                    <a:pt x="3954840" y="41590"/>
                    <a:pt x="3954840" y="92893"/>
                  </a:cubicBezTo>
                  <a:lnTo>
                    <a:pt x="3954840" y="464455"/>
                  </a:lnTo>
                  <a:cubicBezTo>
                    <a:pt x="3954840" y="515758"/>
                    <a:pt x="3901412" y="557348"/>
                    <a:pt x="3835506" y="557348"/>
                  </a:cubicBezTo>
                  <a:lnTo>
                    <a:pt x="0" y="557348"/>
                  </a:lnTo>
                  <a:lnTo>
                    <a:pt x="45938" y="532414"/>
                  </a:lnTo>
                  <a:cubicBezTo>
                    <a:pt x="127334" y="477424"/>
                    <a:pt x="180850" y="384299"/>
                    <a:pt x="180850" y="278674"/>
                  </a:cubicBezTo>
                  <a:cubicBezTo>
                    <a:pt x="180850" y="173050"/>
                    <a:pt x="127334" y="79925"/>
                    <a:pt x="45938" y="24934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180000" tIns="36000" rIns="36000" bIns="36000" anchor="ctr">
              <a:noAutofit/>
            </a:bodyPr>
            <a:lstStyle/>
            <a:p>
              <a:pPr marL="0" lvl="1" defTabSz="1218565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rgbClr val="FFFFFF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</a:rPr>
                <a:t>    </a:t>
              </a:r>
              <a:r>
                <a:rPr lang="zh-CN" altLang="en-US" sz="2000" dirty="0">
                  <a:solidFill>
                    <a:srgbClr val="FFFFFF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  <a:sym typeface="+mn-ea"/>
                </a:rPr>
                <a:t>组织管理</a:t>
              </a:r>
            </a:p>
          </p:txBody>
        </p:sp>
        <p:sp>
          <p:nvSpPr>
            <p:cNvPr id="17" name="MH_Number_3">
              <a:hlinkClick r:id="rId15" action="ppaction://hlinksldjump"/>
            </p:cNvPr>
            <p:cNvSpPr/>
            <p:nvPr>
              <p:custDataLst>
                <p:tags r:id="rId9"/>
              </p:custDataLst>
            </p:nvPr>
          </p:nvSpPr>
          <p:spPr>
            <a:xfrm>
              <a:off x="4960810" y="2438825"/>
              <a:ext cx="305123" cy="30512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180000" tIns="36000" rIns="36000" bIns="36000" anchor="ctr">
              <a:noAutofit/>
            </a:bodyPr>
            <a:lstStyle/>
            <a:p>
              <a:endParaRPr lang="zh-CN" altLang="en-US" dirty="0"/>
            </a:p>
          </p:txBody>
        </p:sp>
      </p:grpSp>
      <p:grpSp>
        <p:nvGrpSpPr>
          <p:cNvPr id="18" name="Group 3"/>
          <p:cNvGrpSpPr/>
          <p:nvPr/>
        </p:nvGrpSpPr>
        <p:grpSpPr>
          <a:xfrm>
            <a:off x="1244784" y="1082106"/>
            <a:ext cx="4266877" cy="4622215"/>
            <a:chOff x="2524195" y="2521528"/>
            <a:chExt cx="8742644" cy="9470716"/>
          </a:xfrm>
        </p:grpSpPr>
        <p:grpSp>
          <p:nvGrpSpPr>
            <p:cNvPr id="19" name="Group 33"/>
            <p:cNvGrpSpPr/>
            <p:nvPr/>
          </p:nvGrpSpPr>
          <p:grpSpPr>
            <a:xfrm>
              <a:off x="3800342" y="10064738"/>
              <a:ext cx="745888" cy="991444"/>
              <a:chOff x="9916767" y="11659096"/>
              <a:chExt cx="1032769" cy="1372771"/>
            </a:xfrm>
          </p:grpSpPr>
          <p:sp>
            <p:nvSpPr>
              <p:cNvPr id="93" name="Freeform 1092"/>
              <p:cNvSpPr>
                <a:spLocks noChangeArrowheads="1"/>
              </p:cNvSpPr>
              <p:nvPr/>
            </p:nvSpPr>
            <p:spPr bwMode="auto">
              <a:xfrm>
                <a:off x="9916767" y="12943702"/>
                <a:ext cx="75568" cy="88165"/>
              </a:xfrm>
              <a:custGeom>
                <a:avLst/>
                <a:gdLst>
                  <a:gd name="T0" fmla="*/ 3 w 26"/>
                  <a:gd name="T1" fmla="*/ 0 h 29"/>
                  <a:gd name="T2" fmla="*/ 3 w 26"/>
                  <a:gd name="T3" fmla="*/ 0 h 29"/>
                  <a:gd name="T4" fmla="*/ 3 w 26"/>
                  <a:gd name="T5" fmla="*/ 25 h 29"/>
                  <a:gd name="T6" fmla="*/ 25 w 26"/>
                  <a:gd name="T7" fmla="*/ 13 h 29"/>
                  <a:gd name="T8" fmla="*/ 3 w 26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9">
                    <a:moveTo>
                      <a:pt x="3" y="0"/>
                    </a:moveTo>
                    <a:lnTo>
                      <a:pt x="3" y="0"/>
                    </a:lnTo>
                    <a:cubicBezTo>
                      <a:pt x="3" y="4"/>
                      <a:pt x="0" y="22"/>
                      <a:pt x="3" y="25"/>
                    </a:cubicBezTo>
                    <a:cubicBezTo>
                      <a:pt x="3" y="28"/>
                      <a:pt x="22" y="13"/>
                      <a:pt x="25" y="13"/>
                    </a:cubicBezTo>
                    <a:cubicBezTo>
                      <a:pt x="22" y="7"/>
                      <a:pt x="13" y="0"/>
                      <a:pt x="3" y="0"/>
                    </a:cubicBez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</p:spPr>
            <p:txBody>
              <a:bodyPr wrap="none" lIns="325027" tIns="162513" rIns="325027" bIns="162513" anchor="ctr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94" name="Freeform 1093"/>
              <p:cNvSpPr>
                <a:spLocks noChangeArrowheads="1"/>
              </p:cNvSpPr>
              <p:nvPr/>
            </p:nvSpPr>
            <p:spPr bwMode="auto">
              <a:xfrm>
                <a:off x="9967144" y="11759852"/>
                <a:ext cx="692717" cy="944566"/>
              </a:xfrm>
              <a:custGeom>
                <a:avLst/>
                <a:gdLst>
                  <a:gd name="T0" fmla="*/ 12 w 243"/>
                  <a:gd name="T1" fmla="*/ 327 h 331"/>
                  <a:gd name="T2" fmla="*/ 12 w 243"/>
                  <a:gd name="T3" fmla="*/ 327 h 331"/>
                  <a:gd name="T4" fmla="*/ 18 w 243"/>
                  <a:gd name="T5" fmla="*/ 330 h 331"/>
                  <a:gd name="T6" fmla="*/ 242 w 243"/>
                  <a:gd name="T7" fmla="*/ 15 h 331"/>
                  <a:gd name="T8" fmla="*/ 224 w 243"/>
                  <a:gd name="T9" fmla="*/ 0 h 331"/>
                  <a:gd name="T10" fmla="*/ 0 w 243"/>
                  <a:gd name="T11" fmla="*/ 315 h 331"/>
                  <a:gd name="T12" fmla="*/ 9 w 243"/>
                  <a:gd name="T13" fmla="*/ 321 h 331"/>
                  <a:gd name="T14" fmla="*/ 12 w 243"/>
                  <a:gd name="T15" fmla="*/ 327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331">
                    <a:moveTo>
                      <a:pt x="12" y="327"/>
                    </a:moveTo>
                    <a:lnTo>
                      <a:pt x="12" y="327"/>
                    </a:lnTo>
                    <a:cubicBezTo>
                      <a:pt x="15" y="327"/>
                      <a:pt x="15" y="330"/>
                      <a:pt x="18" y="330"/>
                    </a:cubicBezTo>
                    <a:cubicBezTo>
                      <a:pt x="242" y="15"/>
                      <a:pt x="242" y="15"/>
                      <a:pt x="242" y="15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0" y="315"/>
                      <a:pt x="0" y="315"/>
                      <a:pt x="0" y="315"/>
                    </a:cubicBezTo>
                    <a:cubicBezTo>
                      <a:pt x="9" y="321"/>
                      <a:pt x="9" y="321"/>
                      <a:pt x="9" y="321"/>
                    </a:cubicBezTo>
                    <a:lnTo>
                      <a:pt x="12" y="327"/>
                    </a:ln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</p:spPr>
            <p:txBody>
              <a:bodyPr wrap="none" lIns="325027" tIns="162513" rIns="325027" bIns="162513" anchor="ctr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95" name="Freeform 1094"/>
              <p:cNvSpPr>
                <a:spLocks noChangeArrowheads="1"/>
              </p:cNvSpPr>
              <p:nvPr/>
            </p:nvSpPr>
            <p:spPr bwMode="auto">
              <a:xfrm>
                <a:off x="10080497" y="11848010"/>
                <a:ext cx="705308" cy="944560"/>
              </a:xfrm>
              <a:custGeom>
                <a:avLst/>
                <a:gdLst>
                  <a:gd name="T0" fmla="*/ 6 w 246"/>
                  <a:gd name="T1" fmla="*/ 318 h 331"/>
                  <a:gd name="T2" fmla="*/ 6 w 246"/>
                  <a:gd name="T3" fmla="*/ 318 h 331"/>
                  <a:gd name="T4" fmla="*/ 18 w 246"/>
                  <a:gd name="T5" fmla="*/ 327 h 331"/>
                  <a:gd name="T6" fmla="*/ 21 w 246"/>
                  <a:gd name="T7" fmla="*/ 330 h 331"/>
                  <a:gd name="T8" fmla="*/ 245 w 246"/>
                  <a:gd name="T9" fmla="*/ 12 h 331"/>
                  <a:gd name="T10" fmla="*/ 224 w 246"/>
                  <a:gd name="T11" fmla="*/ 0 h 331"/>
                  <a:gd name="T12" fmla="*/ 0 w 246"/>
                  <a:gd name="T13" fmla="*/ 315 h 331"/>
                  <a:gd name="T14" fmla="*/ 3 w 246"/>
                  <a:gd name="T15" fmla="*/ 315 h 331"/>
                  <a:gd name="T16" fmla="*/ 6 w 246"/>
                  <a:gd name="T17" fmla="*/ 318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6" h="331">
                    <a:moveTo>
                      <a:pt x="6" y="318"/>
                    </a:moveTo>
                    <a:lnTo>
                      <a:pt x="6" y="318"/>
                    </a:lnTo>
                    <a:cubicBezTo>
                      <a:pt x="18" y="327"/>
                      <a:pt x="18" y="327"/>
                      <a:pt x="18" y="327"/>
                    </a:cubicBezTo>
                    <a:cubicBezTo>
                      <a:pt x="18" y="327"/>
                      <a:pt x="18" y="327"/>
                      <a:pt x="21" y="330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0" y="315"/>
                      <a:pt x="0" y="315"/>
                      <a:pt x="0" y="315"/>
                    </a:cubicBezTo>
                    <a:lnTo>
                      <a:pt x="3" y="315"/>
                    </a:lnTo>
                    <a:lnTo>
                      <a:pt x="6" y="318"/>
                    </a:ln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</p:spPr>
            <p:txBody>
              <a:bodyPr wrap="none" lIns="325027" tIns="162513" rIns="325027" bIns="162513" anchor="ctr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96" name="Freeform 1095"/>
              <p:cNvSpPr>
                <a:spLocks noChangeArrowheads="1"/>
              </p:cNvSpPr>
              <p:nvPr/>
            </p:nvSpPr>
            <p:spPr bwMode="auto">
              <a:xfrm>
                <a:off x="10672451" y="11659096"/>
                <a:ext cx="277085" cy="239294"/>
              </a:xfrm>
              <a:custGeom>
                <a:avLst/>
                <a:gdLst>
                  <a:gd name="T0" fmla="*/ 88 w 95"/>
                  <a:gd name="T1" fmla="*/ 36 h 82"/>
                  <a:gd name="T2" fmla="*/ 88 w 95"/>
                  <a:gd name="T3" fmla="*/ 36 h 82"/>
                  <a:gd name="T4" fmla="*/ 39 w 95"/>
                  <a:gd name="T5" fmla="*/ 2 h 82"/>
                  <a:gd name="T6" fmla="*/ 30 w 95"/>
                  <a:gd name="T7" fmla="*/ 0 h 82"/>
                  <a:gd name="T8" fmla="*/ 21 w 95"/>
                  <a:gd name="T9" fmla="*/ 0 h 82"/>
                  <a:gd name="T10" fmla="*/ 0 w 95"/>
                  <a:gd name="T11" fmla="*/ 27 h 82"/>
                  <a:gd name="T12" fmla="*/ 78 w 95"/>
                  <a:gd name="T13" fmla="*/ 81 h 82"/>
                  <a:gd name="T14" fmla="*/ 94 w 95"/>
                  <a:gd name="T15" fmla="*/ 54 h 82"/>
                  <a:gd name="T16" fmla="*/ 88 w 95"/>
                  <a:gd name="T17" fmla="*/ 3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82">
                    <a:moveTo>
                      <a:pt x="88" y="36"/>
                    </a:moveTo>
                    <a:lnTo>
                      <a:pt x="88" y="36"/>
                    </a:lnTo>
                    <a:cubicBezTo>
                      <a:pt x="39" y="2"/>
                      <a:pt x="39" y="2"/>
                      <a:pt x="39" y="2"/>
                    </a:cubicBezTo>
                    <a:cubicBezTo>
                      <a:pt x="36" y="0"/>
                      <a:pt x="33" y="0"/>
                      <a:pt x="30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78" y="81"/>
                      <a:pt x="78" y="81"/>
                      <a:pt x="78" y="81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94" y="48"/>
                      <a:pt x="94" y="39"/>
                      <a:pt x="88" y="36"/>
                    </a:cubicBez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</p:spPr>
            <p:txBody>
              <a:bodyPr wrap="none" lIns="325027" tIns="162513" rIns="325027" bIns="162513" anchor="ctr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97" name="Freeform 1096"/>
              <p:cNvSpPr>
                <a:spLocks noChangeArrowheads="1"/>
              </p:cNvSpPr>
              <p:nvPr/>
            </p:nvSpPr>
            <p:spPr bwMode="auto">
              <a:xfrm>
                <a:off x="10181258" y="11923578"/>
                <a:ext cx="692708" cy="931969"/>
              </a:xfrm>
              <a:custGeom>
                <a:avLst/>
                <a:gdLst>
                  <a:gd name="T0" fmla="*/ 0 w 243"/>
                  <a:gd name="T1" fmla="*/ 315 h 325"/>
                  <a:gd name="T2" fmla="*/ 0 w 243"/>
                  <a:gd name="T3" fmla="*/ 315 h 325"/>
                  <a:gd name="T4" fmla="*/ 6 w 243"/>
                  <a:gd name="T5" fmla="*/ 318 h 325"/>
                  <a:gd name="T6" fmla="*/ 9 w 243"/>
                  <a:gd name="T7" fmla="*/ 318 h 325"/>
                  <a:gd name="T8" fmla="*/ 18 w 243"/>
                  <a:gd name="T9" fmla="*/ 324 h 325"/>
                  <a:gd name="T10" fmla="*/ 242 w 243"/>
                  <a:gd name="T11" fmla="*/ 12 h 325"/>
                  <a:gd name="T12" fmla="*/ 227 w 243"/>
                  <a:gd name="T13" fmla="*/ 0 h 325"/>
                  <a:gd name="T14" fmla="*/ 0 w 243"/>
                  <a:gd name="T15" fmla="*/ 31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325">
                    <a:moveTo>
                      <a:pt x="0" y="315"/>
                    </a:moveTo>
                    <a:lnTo>
                      <a:pt x="0" y="315"/>
                    </a:lnTo>
                    <a:cubicBezTo>
                      <a:pt x="3" y="315"/>
                      <a:pt x="6" y="315"/>
                      <a:pt x="6" y="318"/>
                    </a:cubicBezTo>
                    <a:cubicBezTo>
                      <a:pt x="9" y="318"/>
                      <a:pt x="9" y="318"/>
                      <a:pt x="9" y="318"/>
                    </a:cubicBezTo>
                    <a:cubicBezTo>
                      <a:pt x="18" y="324"/>
                      <a:pt x="18" y="324"/>
                      <a:pt x="18" y="324"/>
                    </a:cubicBezTo>
                    <a:cubicBezTo>
                      <a:pt x="242" y="12"/>
                      <a:pt x="242" y="12"/>
                      <a:pt x="242" y="12"/>
                    </a:cubicBezTo>
                    <a:cubicBezTo>
                      <a:pt x="227" y="0"/>
                      <a:pt x="227" y="0"/>
                      <a:pt x="227" y="0"/>
                    </a:cubicBezTo>
                    <a:lnTo>
                      <a:pt x="0" y="315"/>
                    </a:ln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</p:spPr>
            <p:txBody>
              <a:bodyPr wrap="none" lIns="325027" tIns="162513" rIns="325027" bIns="162513" anchor="ctr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98" name="Freeform 1097"/>
              <p:cNvSpPr>
                <a:spLocks noChangeArrowheads="1"/>
              </p:cNvSpPr>
              <p:nvPr/>
            </p:nvSpPr>
            <p:spPr bwMode="auto">
              <a:xfrm>
                <a:off x="9941956" y="12729603"/>
                <a:ext cx="239306" cy="239285"/>
              </a:xfrm>
              <a:custGeom>
                <a:avLst/>
                <a:gdLst>
                  <a:gd name="T0" fmla="*/ 78 w 85"/>
                  <a:gd name="T1" fmla="*/ 48 h 83"/>
                  <a:gd name="T2" fmla="*/ 78 w 85"/>
                  <a:gd name="T3" fmla="*/ 48 h 83"/>
                  <a:gd name="T4" fmla="*/ 51 w 85"/>
                  <a:gd name="T5" fmla="*/ 27 h 83"/>
                  <a:gd name="T6" fmla="*/ 42 w 85"/>
                  <a:gd name="T7" fmla="*/ 21 h 83"/>
                  <a:gd name="T8" fmla="*/ 15 w 85"/>
                  <a:gd name="T9" fmla="*/ 3 h 83"/>
                  <a:gd name="T10" fmla="*/ 15 w 85"/>
                  <a:gd name="T11" fmla="*/ 0 h 83"/>
                  <a:gd name="T12" fmla="*/ 12 w 85"/>
                  <a:gd name="T13" fmla="*/ 0 h 83"/>
                  <a:gd name="T14" fmla="*/ 6 w 85"/>
                  <a:gd name="T15" fmla="*/ 15 h 83"/>
                  <a:gd name="T16" fmla="*/ 3 w 85"/>
                  <a:gd name="T17" fmla="*/ 21 h 83"/>
                  <a:gd name="T18" fmla="*/ 0 w 85"/>
                  <a:gd name="T19" fmla="*/ 57 h 83"/>
                  <a:gd name="T20" fmla="*/ 33 w 85"/>
                  <a:gd name="T21" fmla="*/ 82 h 83"/>
                  <a:gd name="T22" fmla="*/ 63 w 85"/>
                  <a:gd name="T23" fmla="*/ 63 h 83"/>
                  <a:gd name="T24" fmla="*/ 69 w 85"/>
                  <a:gd name="T25" fmla="*/ 60 h 83"/>
                  <a:gd name="T26" fmla="*/ 84 w 85"/>
                  <a:gd name="T27" fmla="*/ 51 h 83"/>
                  <a:gd name="T28" fmla="*/ 81 w 85"/>
                  <a:gd name="T29" fmla="*/ 48 h 83"/>
                  <a:gd name="T30" fmla="*/ 78 w 85"/>
                  <a:gd name="T31" fmla="*/ 4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83">
                    <a:moveTo>
                      <a:pt x="78" y="48"/>
                    </a:moveTo>
                    <a:lnTo>
                      <a:pt x="78" y="48"/>
                    </a:lnTo>
                    <a:cubicBezTo>
                      <a:pt x="69" y="45"/>
                      <a:pt x="57" y="36"/>
                      <a:pt x="51" y="27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33" y="18"/>
                      <a:pt x="21" y="9"/>
                      <a:pt x="15" y="3"/>
                    </a:cubicBezTo>
                    <a:lnTo>
                      <a:pt x="15" y="0"/>
                    </a:ln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6"/>
                      <a:pt x="6" y="15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9" y="60"/>
                      <a:pt x="24" y="66"/>
                      <a:pt x="33" y="82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78" y="57"/>
                      <a:pt x="81" y="54"/>
                      <a:pt x="84" y="51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78" y="48"/>
                    </a:cubicBez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</p:spPr>
            <p:txBody>
              <a:bodyPr wrap="none" lIns="325027" tIns="162513" rIns="325027" bIns="162513" anchor="ctr"/>
              <a:lstStyle/>
              <a:p>
                <a:endParaRPr lang="en-US" sz="2400" dirty="0">
                  <a:latin typeface="Calibri Light"/>
                </a:endParaRPr>
              </a:p>
            </p:txBody>
          </p:sp>
        </p:grpSp>
        <p:grpSp>
          <p:nvGrpSpPr>
            <p:cNvPr id="24" name="Group 37"/>
            <p:cNvGrpSpPr/>
            <p:nvPr/>
          </p:nvGrpSpPr>
          <p:grpSpPr>
            <a:xfrm rot="19385170">
              <a:off x="3988335" y="6990732"/>
              <a:ext cx="828523" cy="1189633"/>
              <a:chOff x="18561758" y="2385889"/>
              <a:chExt cx="2160750" cy="3102509"/>
            </a:xfrm>
          </p:grpSpPr>
          <p:sp>
            <p:nvSpPr>
              <p:cNvPr id="69" name="Freeform 277"/>
              <p:cNvSpPr/>
              <p:nvPr/>
            </p:nvSpPr>
            <p:spPr bwMode="auto">
              <a:xfrm>
                <a:off x="18561758" y="2385889"/>
                <a:ext cx="2160750" cy="3102509"/>
              </a:xfrm>
              <a:custGeom>
                <a:avLst/>
                <a:gdLst>
                  <a:gd name="T0" fmla="*/ 0 w 366"/>
                  <a:gd name="T1" fmla="*/ 494 h 527"/>
                  <a:gd name="T2" fmla="*/ 34 w 366"/>
                  <a:gd name="T3" fmla="*/ 527 h 527"/>
                  <a:gd name="T4" fmla="*/ 333 w 366"/>
                  <a:gd name="T5" fmla="*/ 527 h 527"/>
                  <a:gd name="T6" fmla="*/ 366 w 366"/>
                  <a:gd name="T7" fmla="*/ 494 h 527"/>
                  <a:gd name="T8" fmla="*/ 366 w 366"/>
                  <a:gd name="T9" fmla="*/ 34 h 527"/>
                  <a:gd name="T10" fmla="*/ 333 w 366"/>
                  <a:gd name="T11" fmla="*/ 0 h 527"/>
                  <a:gd name="T12" fmla="*/ 34 w 366"/>
                  <a:gd name="T13" fmla="*/ 0 h 527"/>
                  <a:gd name="T14" fmla="*/ 0 w 366"/>
                  <a:gd name="T15" fmla="*/ 34 h 527"/>
                  <a:gd name="T16" fmla="*/ 0 w 366"/>
                  <a:gd name="T17" fmla="*/ 494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" h="527">
                    <a:moveTo>
                      <a:pt x="0" y="494"/>
                    </a:moveTo>
                    <a:cubicBezTo>
                      <a:pt x="0" y="512"/>
                      <a:pt x="15" y="527"/>
                      <a:pt x="34" y="527"/>
                    </a:cubicBezTo>
                    <a:cubicBezTo>
                      <a:pt x="333" y="527"/>
                      <a:pt x="333" y="527"/>
                      <a:pt x="333" y="527"/>
                    </a:cubicBezTo>
                    <a:cubicBezTo>
                      <a:pt x="351" y="527"/>
                      <a:pt x="366" y="512"/>
                      <a:pt x="366" y="494"/>
                    </a:cubicBezTo>
                    <a:cubicBezTo>
                      <a:pt x="366" y="34"/>
                      <a:pt x="366" y="34"/>
                      <a:pt x="366" y="34"/>
                    </a:cubicBezTo>
                    <a:cubicBezTo>
                      <a:pt x="366" y="15"/>
                      <a:pt x="351" y="0"/>
                      <a:pt x="33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lnTo>
                      <a:pt x="0" y="494"/>
                    </a:lnTo>
                    <a:close/>
                  </a:path>
                </a:pathLst>
              </a:custGeom>
              <a:solidFill>
                <a:srgbClr val="2D3539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0" name="Rectangle 278"/>
              <p:cNvSpPr>
                <a:spLocks noChangeArrowheads="1"/>
              </p:cNvSpPr>
              <p:nvPr/>
            </p:nvSpPr>
            <p:spPr bwMode="auto">
              <a:xfrm>
                <a:off x="18721666" y="2532620"/>
                <a:ext cx="1842254" cy="27204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1" name="Freeform 281"/>
              <p:cNvSpPr/>
              <p:nvPr/>
            </p:nvSpPr>
            <p:spPr bwMode="auto">
              <a:xfrm>
                <a:off x="18815497" y="3457953"/>
                <a:ext cx="1671773" cy="1718475"/>
              </a:xfrm>
              <a:custGeom>
                <a:avLst/>
                <a:gdLst>
                  <a:gd name="T0" fmla="*/ 278 w 283"/>
                  <a:gd name="T1" fmla="*/ 292 h 292"/>
                  <a:gd name="T2" fmla="*/ 5 w 283"/>
                  <a:gd name="T3" fmla="*/ 292 h 292"/>
                  <a:gd name="T4" fmla="*/ 0 w 283"/>
                  <a:gd name="T5" fmla="*/ 287 h 292"/>
                  <a:gd name="T6" fmla="*/ 5 w 283"/>
                  <a:gd name="T7" fmla="*/ 283 h 292"/>
                  <a:gd name="T8" fmla="*/ 274 w 283"/>
                  <a:gd name="T9" fmla="*/ 283 h 292"/>
                  <a:gd name="T10" fmla="*/ 274 w 283"/>
                  <a:gd name="T11" fmla="*/ 5 h 292"/>
                  <a:gd name="T12" fmla="*/ 278 w 283"/>
                  <a:gd name="T13" fmla="*/ 0 h 292"/>
                  <a:gd name="T14" fmla="*/ 283 w 283"/>
                  <a:gd name="T15" fmla="*/ 5 h 292"/>
                  <a:gd name="T16" fmla="*/ 283 w 283"/>
                  <a:gd name="T17" fmla="*/ 287 h 292"/>
                  <a:gd name="T18" fmla="*/ 278 w 283"/>
                  <a:gd name="T19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3" h="292">
                    <a:moveTo>
                      <a:pt x="278" y="292"/>
                    </a:moveTo>
                    <a:cubicBezTo>
                      <a:pt x="5" y="292"/>
                      <a:pt x="5" y="292"/>
                      <a:pt x="5" y="292"/>
                    </a:cubicBezTo>
                    <a:cubicBezTo>
                      <a:pt x="2" y="292"/>
                      <a:pt x="0" y="290"/>
                      <a:pt x="0" y="287"/>
                    </a:cubicBezTo>
                    <a:cubicBezTo>
                      <a:pt x="0" y="285"/>
                      <a:pt x="2" y="283"/>
                      <a:pt x="5" y="283"/>
                    </a:cubicBezTo>
                    <a:cubicBezTo>
                      <a:pt x="274" y="283"/>
                      <a:pt x="274" y="283"/>
                      <a:pt x="274" y="283"/>
                    </a:cubicBezTo>
                    <a:cubicBezTo>
                      <a:pt x="274" y="5"/>
                      <a:pt x="274" y="5"/>
                      <a:pt x="274" y="5"/>
                    </a:cubicBezTo>
                    <a:cubicBezTo>
                      <a:pt x="274" y="2"/>
                      <a:pt x="276" y="0"/>
                      <a:pt x="278" y="0"/>
                    </a:cubicBezTo>
                    <a:cubicBezTo>
                      <a:pt x="281" y="0"/>
                      <a:pt x="283" y="2"/>
                      <a:pt x="283" y="5"/>
                    </a:cubicBezTo>
                    <a:cubicBezTo>
                      <a:pt x="283" y="287"/>
                      <a:pt x="283" y="287"/>
                      <a:pt x="283" y="287"/>
                    </a:cubicBezTo>
                    <a:cubicBezTo>
                      <a:pt x="283" y="290"/>
                      <a:pt x="281" y="292"/>
                      <a:pt x="278" y="292"/>
                    </a:cubicBez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2" name="Freeform 282"/>
              <p:cNvSpPr/>
              <p:nvPr/>
            </p:nvSpPr>
            <p:spPr bwMode="auto">
              <a:xfrm>
                <a:off x="18857787" y="2822118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10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3" name="Freeform 283"/>
              <p:cNvSpPr/>
              <p:nvPr/>
            </p:nvSpPr>
            <p:spPr bwMode="auto">
              <a:xfrm>
                <a:off x="18851179" y="2939767"/>
                <a:ext cx="796900" cy="70061"/>
              </a:xfrm>
              <a:custGeom>
                <a:avLst/>
                <a:gdLst>
                  <a:gd name="T0" fmla="*/ 129 w 135"/>
                  <a:gd name="T1" fmla="*/ 0 h 12"/>
                  <a:gd name="T2" fmla="*/ 6 w 135"/>
                  <a:gd name="T3" fmla="*/ 0 h 12"/>
                  <a:gd name="T4" fmla="*/ 0 w 135"/>
                  <a:gd name="T5" fmla="*/ 6 h 12"/>
                  <a:gd name="T6" fmla="*/ 6 w 135"/>
                  <a:gd name="T7" fmla="*/ 12 h 12"/>
                  <a:gd name="T8" fmla="*/ 129 w 135"/>
                  <a:gd name="T9" fmla="*/ 12 h 12"/>
                  <a:gd name="T10" fmla="*/ 135 w 135"/>
                  <a:gd name="T11" fmla="*/ 6 h 12"/>
                  <a:gd name="T12" fmla="*/ 129 w 135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2">
                    <a:moveTo>
                      <a:pt x="12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32" y="12"/>
                      <a:pt x="135" y="9"/>
                      <a:pt x="135" y="6"/>
                    </a:cubicBezTo>
                    <a:cubicBezTo>
                      <a:pt x="135" y="3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4" name="Freeform 284"/>
              <p:cNvSpPr/>
              <p:nvPr/>
            </p:nvSpPr>
            <p:spPr bwMode="auto">
              <a:xfrm>
                <a:off x="19712836" y="2945054"/>
                <a:ext cx="377966" cy="64773"/>
              </a:xfrm>
              <a:custGeom>
                <a:avLst/>
                <a:gdLst>
                  <a:gd name="T0" fmla="*/ 59 w 64"/>
                  <a:gd name="T1" fmla="*/ 0 h 11"/>
                  <a:gd name="T2" fmla="*/ 6 w 64"/>
                  <a:gd name="T3" fmla="*/ 0 h 11"/>
                  <a:gd name="T4" fmla="*/ 0 w 64"/>
                  <a:gd name="T5" fmla="*/ 5 h 11"/>
                  <a:gd name="T6" fmla="*/ 6 w 64"/>
                  <a:gd name="T7" fmla="*/ 11 h 11"/>
                  <a:gd name="T8" fmla="*/ 59 w 64"/>
                  <a:gd name="T9" fmla="*/ 11 h 11"/>
                  <a:gd name="T10" fmla="*/ 64 w 64"/>
                  <a:gd name="T11" fmla="*/ 5 h 11"/>
                  <a:gd name="T12" fmla="*/ 59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1"/>
                      <a:pt x="6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2" y="11"/>
                      <a:pt x="64" y="8"/>
                      <a:pt x="64" y="5"/>
                    </a:cubicBezTo>
                    <a:cubicBezTo>
                      <a:pt x="64" y="2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5" name="Freeform 285"/>
              <p:cNvSpPr/>
              <p:nvPr/>
            </p:nvSpPr>
            <p:spPr bwMode="auto">
              <a:xfrm>
                <a:off x="18857787" y="3057417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10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6" name="Freeform 286"/>
              <p:cNvSpPr/>
              <p:nvPr/>
            </p:nvSpPr>
            <p:spPr bwMode="auto">
              <a:xfrm>
                <a:off x="19282008" y="3192251"/>
                <a:ext cx="377966" cy="59485"/>
              </a:xfrm>
              <a:custGeom>
                <a:avLst/>
                <a:gdLst>
                  <a:gd name="T0" fmla="*/ 64 w 64"/>
                  <a:gd name="T1" fmla="*/ 5 h 10"/>
                  <a:gd name="T2" fmla="*/ 58 w 64"/>
                  <a:gd name="T3" fmla="*/ 10 h 10"/>
                  <a:gd name="T4" fmla="*/ 6 w 64"/>
                  <a:gd name="T5" fmla="*/ 10 h 10"/>
                  <a:gd name="T6" fmla="*/ 0 w 64"/>
                  <a:gd name="T7" fmla="*/ 5 h 10"/>
                  <a:gd name="T8" fmla="*/ 0 w 64"/>
                  <a:gd name="T9" fmla="*/ 5 h 10"/>
                  <a:gd name="T10" fmla="*/ 6 w 64"/>
                  <a:gd name="T11" fmla="*/ 0 h 10"/>
                  <a:gd name="T12" fmla="*/ 58 w 64"/>
                  <a:gd name="T13" fmla="*/ 0 h 10"/>
                  <a:gd name="T14" fmla="*/ 64 w 64"/>
                  <a:gd name="T1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0">
                    <a:moveTo>
                      <a:pt x="64" y="5"/>
                    </a:moveTo>
                    <a:cubicBezTo>
                      <a:pt x="64" y="8"/>
                      <a:pt x="61" y="10"/>
                      <a:pt x="58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3" y="10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4" y="2"/>
                      <a:pt x="64" y="5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7" name="Freeform 287"/>
              <p:cNvSpPr/>
              <p:nvPr/>
            </p:nvSpPr>
            <p:spPr bwMode="auto">
              <a:xfrm>
                <a:off x="18857787" y="3192251"/>
                <a:ext cx="371358" cy="59485"/>
              </a:xfrm>
              <a:custGeom>
                <a:avLst/>
                <a:gdLst>
                  <a:gd name="T0" fmla="*/ 58 w 63"/>
                  <a:gd name="T1" fmla="*/ 0 h 10"/>
                  <a:gd name="T2" fmla="*/ 5 w 63"/>
                  <a:gd name="T3" fmla="*/ 0 h 10"/>
                  <a:gd name="T4" fmla="*/ 0 w 63"/>
                  <a:gd name="T5" fmla="*/ 5 h 10"/>
                  <a:gd name="T6" fmla="*/ 5 w 63"/>
                  <a:gd name="T7" fmla="*/ 10 h 10"/>
                  <a:gd name="T8" fmla="*/ 58 w 63"/>
                  <a:gd name="T9" fmla="*/ 10 h 10"/>
                  <a:gd name="T10" fmla="*/ 63 w 63"/>
                  <a:gd name="T11" fmla="*/ 5 h 10"/>
                  <a:gd name="T12" fmla="*/ 58 w 63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0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61" y="10"/>
                      <a:pt x="63" y="8"/>
                      <a:pt x="63" y="5"/>
                    </a:cubicBezTo>
                    <a:cubicBezTo>
                      <a:pt x="63" y="2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8" name="Freeform 288"/>
              <p:cNvSpPr/>
              <p:nvPr/>
            </p:nvSpPr>
            <p:spPr bwMode="auto">
              <a:xfrm>
                <a:off x="18845893" y="3357488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9" name="Freeform 289"/>
              <p:cNvSpPr/>
              <p:nvPr/>
            </p:nvSpPr>
            <p:spPr bwMode="auto">
              <a:xfrm>
                <a:off x="18839286" y="3475138"/>
                <a:ext cx="796900" cy="64773"/>
              </a:xfrm>
              <a:custGeom>
                <a:avLst/>
                <a:gdLst>
                  <a:gd name="T0" fmla="*/ 130 w 135"/>
                  <a:gd name="T1" fmla="*/ 0 h 11"/>
                  <a:gd name="T2" fmla="*/ 6 w 135"/>
                  <a:gd name="T3" fmla="*/ 0 h 11"/>
                  <a:gd name="T4" fmla="*/ 0 w 135"/>
                  <a:gd name="T5" fmla="*/ 6 h 11"/>
                  <a:gd name="T6" fmla="*/ 6 w 135"/>
                  <a:gd name="T7" fmla="*/ 11 h 11"/>
                  <a:gd name="T8" fmla="*/ 130 w 135"/>
                  <a:gd name="T9" fmla="*/ 11 h 11"/>
                  <a:gd name="T10" fmla="*/ 135 w 135"/>
                  <a:gd name="T11" fmla="*/ 6 h 11"/>
                  <a:gd name="T12" fmla="*/ 130 w 13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1">
                    <a:moveTo>
                      <a:pt x="13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3" y="11"/>
                      <a:pt x="135" y="9"/>
                      <a:pt x="135" y="6"/>
                    </a:cubicBezTo>
                    <a:cubicBezTo>
                      <a:pt x="135" y="2"/>
                      <a:pt x="133" y="0"/>
                      <a:pt x="130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0" name="Freeform 290"/>
              <p:cNvSpPr/>
              <p:nvPr/>
            </p:nvSpPr>
            <p:spPr bwMode="auto">
              <a:xfrm>
                <a:off x="19707550" y="3475138"/>
                <a:ext cx="371358" cy="64773"/>
              </a:xfrm>
              <a:custGeom>
                <a:avLst/>
                <a:gdLst>
                  <a:gd name="T0" fmla="*/ 58 w 63"/>
                  <a:gd name="T1" fmla="*/ 0 h 11"/>
                  <a:gd name="T2" fmla="*/ 5 w 63"/>
                  <a:gd name="T3" fmla="*/ 0 h 11"/>
                  <a:gd name="T4" fmla="*/ 0 w 63"/>
                  <a:gd name="T5" fmla="*/ 6 h 11"/>
                  <a:gd name="T6" fmla="*/ 5 w 63"/>
                  <a:gd name="T7" fmla="*/ 11 h 11"/>
                  <a:gd name="T8" fmla="*/ 58 w 63"/>
                  <a:gd name="T9" fmla="*/ 11 h 11"/>
                  <a:gd name="T10" fmla="*/ 63 w 63"/>
                  <a:gd name="T11" fmla="*/ 6 h 11"/>
                  <a:gd name="T12" fmla="*/ 58 w 63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3" y="9"/>
                      <a:pt x="63" y="6"/>
                    </a:cubicBezTo>
                    <a:cubicBezTo>
                      <a:pt x="63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1" name="Freeform 291"/>
              <p:cNvSpPr/>
              <p:nvPr/>
            </p:nvSpPr>
            <p:spPr bwMode="auto">
              <a:xfrm>
                <a:off x="18851179" y="3592787"/>
                <a:ext cx="1435214" cy="71383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2" name="Freeform 292"/>
              <p:cNvSpPr/>
              <p:nvPr/>
            </p:nvSpPr>
            <p:spPr bwMode="auto">
              <a:xfrm>
                <a:off x="19276721" y="3722334"/>
                <a:ext cx="371358" cy="64773"/>
              </a:xfrm>
              <a:custGeom>
                <a:avLst/>
                <a:gdLst>
                  <a:gd name="T0" fmla="*/ 63 w 63"/>
                  <a:gd name="T1" fmla="*/ 6 h 11"/>
                  <a:gd name="T2" fmla="*/ 58 w 63"/>
                  <a:gd name="T3" fmla="*/ 11 h 11"/>
                  <a:gd name="T4" fmla="*/ 5 w 63"/>
                  <a:gd name="T5" fmla="*/ 11 h 11"/>
                  <a:gd name="T6" fmla="*/ 0 w 63"/>
                  <a:gd name="T7" fmla="*/ 6 h 11"/>
                  <a:gd name="T8" fmla="*/ 0 w 63"/>
                  <a:gd name="T9" fmla="*/ 6 h 11"/>
                  <a:gd name="T10" fmla="*/ 5 w 63"/>
                  <a:gd name="T11" fmla="*/ 0 h 11"/>
                  <a:gd name="T12" fmla="*/ 58 w 63"/>
                  <a:gd name="T13" fmla="*/ 0 h 11"/>
                  <a:gd name="T14" fmla="*/ 63 w 63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11">
                    <a:moveTo>
                      <a:pt x="63" y="6"/>
                    </a:moveTo>
                    <a:cubicBezTo>
                      <a:pt x="63" y="9"/>
                      <a:pt x="61" y="11"/>
                      <a:pt x="58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2" y="11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3" y="3"/>
                      <a:pt x="6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3" name="Freeform 293"/>
              <p:cNvSpPr/>
              <p:nvPr/>
            </p:nvSpPr>
            <p:spPr bwMode="auto">
              <a:xfrm>
                <a:off x="18845893" y="3722334"/>
                <a:ext cx="377966" cy="64773"/>
              </a:xfrm>
              <a:custGeom>
                <a:avLst/>
                <a:gdLst>
                  <a:gd name="T0" fmla="*/ 58 w 64"/>
                  <a:gd name="T1" fmla="*/ 0 h 11"/>
                  <a:gd name="T2" fmla="*/ 5 w 64"/>
                  <a:gd name="T3" fmla="*/ 0 h 11"/>
                  <a:gd name="T4" fmla="*/ 0 w 64"/>
                  <a:gd name="T5" fmla="*/ 6 h 11"/>
                  <a:gd name="T6" fmla="*/ 5 w 64"/>
                  <a:gd name="T7" fmla="*/ 11 h 11"/>
                  <a:gd name="T8" fmla="*/ 58 w 64"/>
                  <a:gd name="T9" fmla="*/ 11 h 11"/>
                  <a:gd name="T10" fmla="*/ 64 w 64"/>
                  <a:gd name="T11" fmla="*/ 6 h 11"/>
                  <a:gd name="T12" fmla="*/ 58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4" y="9"/>
                      <a:pt x="64" y="6"/>
                    </a:cubicBezTo>
                    <a:cubicBezTo>
                      <a:pt x="64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4" name="Freeform 294"/>
              <p:cNvSpPr/>
              <p:nvPr/>
            </p:nvSpPr>
            <p:spPr bwMode="auto">
              <a:xfrm>
                <a:off x="18839286" y="4576284"/>
                <a:ext cx="1435214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2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5" name="Freeform 295"/>
              <p:cNvSpPr/>
              <p:nvPr/>
            </p:nvSpPr>
            <p:spPr bwMode="auto">
              <a:xfrm>
                <a:off x="18833999" y="4693934"/>
                <a:ext cx="796900" cy="64773"/>
              </a:xfrm>
              <a:custGeom>
                <a:avLst/>
                <a:gdLst>
                  <a:gd name="T0" fmla="*/ 129 w 135"/>
                  <a:gd name="T1" fmla="*/ 0 h 11"/>
                  <a:gd name="T2" fmla="*/ 6 w 135"/>
                  <a:gd name="T3" fmla="*/ 0 h 11"/>
                  <a:gd name="T4" fmla="*/ 0 w 135"/>
                  <a:gd name="T5" fmla="*/ 5 h 11"/>
                  <a:gd name="T6" fmla="*/ 6 w 135"/>
                  <a:gd name="T7" fmla="*/ 11 h 11"/>
                  <a:gd name="T8" fmla="*/ 129 w 135"/>
                  <a:gd name="T9" fmla="*/ 11 h 11"/>
                  <a:gd name="T10" fmla="*/ 135 w 135"/>
                  <a:gd name="T11" fmla="*/ 5 h 11"/>
                  <a:gd name="T12" fmla="*/ 129 w 13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1">
                    <a:moveTo>
                      <a:pt x="12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9"/>
                      <a:pt x="2" y="11"/>
                      <a:pt x="6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32" y="11"/>
                      <a:pt x="135" y="9"/>
                      <a:pt x="135" y="5"/>
                    </a:cubicBezTo>
                    <a:cubicBezTo>
                      <a:pt x="135" y="2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6" name="Freeform 296"/>
              <p:cNvSpPr/>
              <p:nvPr/>
            </p:nvSpPr>
            <p:spPr bwMode="auto">
              <a:xfrm>
                <a:off x="19695656" y="4693934"/>
                <a:ext cx="377966" cy="64773"/>
              </a:xfrm>
              <a:custGeom>
                <a:avLst/>
                <a:gdLst>
                  <a:gd name="T0" fmla="*/ 59 w 64"/>
                  <a:gd name="T1" fmla="*/ 0 h 11"/>
                  <a:gd name="T2" fmla="*/ 6 w 64"/>
                  <a:gd name="T3" fmla="*/ 0 h 11"/>
                  <a:gd name="T4" fmla="*/ 0 w 64"/>
                  <a:gd name="T5" fmla="*/ 6 h 11"/>
                  <a:gd name="T6" fmla="*/ 6 w 64"/>
                  <a:gd name="T7" fmla="*/ 11 h 11"/>
                  <a:gd name="T8" fmla="*/ 59 w 64"/>
                  <a:gd name="T9" fmla="*/ 11 h 11"/>
                  <a:gd name="T10" fmla="*/ 64 w 64"/>
                  <a:gd name="T11" fmla="*/ 6 h 11"/>
                  <a:gd name="T12" fmla="*/ 59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2" y="11"/>
                      <a:pt x="64" y="9"/>
                      <a:pt x="64" y="6"/>
                    </a:cubicBezTo>
                    <a:cubicBezTo>
                      <a:pt x="64" y="3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7" name="Freeform 297"/>
              <p:cNvSpPr/>
              <p:nvPr/>
            </p:nvSpPr>
            <p:spPr bwMode="auto">
              <a:xfrm>
                <a:off x="18839286" y="4811583"/>
                <a:ext cx="1435214" cy="71383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2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8" name="Freeform 298"/>
              <p:cNvSpPr/>
              <p:nvPr/>
            </p:nvSpPr>
            <p:spPr bwMode="auto">
              <a:xfrm>
                <a:off x="19264828" y="4941130"/>
                <a:ext cx="377966" cy="64773"/>
              </a:xfrm>
              <a:custGeom>
                <a:avLst/>
                <a:gdLst>
                  <a:gd name="T0" fmla="*/ 64 w 64"/>
                  <a:gd name="T1" fmla="*/ 6 h 11"/>
                  <a:gd name="T2" fmla="*/ 58 w 64"/>
                  <a:gd name="T3" fmla="*/ 11 h 11"/>
                  <a:gd name="T4" fmla="*/ 6 w 64"/>
                  <a:gd name="T5" fmla="*/ 11 h 11"/>
                  <a:gd name="T6" fmla="*/ 0 w 64"/>
                  <a:gd name="T7" fmla="*/ 6 h 11"/>
                  <a:gd name="T8" fmla="*/ 0 w 64"/>
                  <a:gd name="T9" fmla="*/ 6 h 11"/>
                  <a:gd name="T10" fmla="*/ 6 w 64"/>
                  <a:gd name="T11" fmla="*/ 0 h 11"/>
                  <a:gd name="T12" fmla="*/ 58 w 64"/>
                  <a:gd name="T13" fmla="*/ 0 h 11"/>
                  <a:gd name="T14" fmla="*/ 64 w 64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1">
                    <a:moveTo>
                      <a:pt x="64" y="6"/>
                    </a:moveTo>
                    <a:cubicBezTo>
                      <a:pt x="64" y="9"/>
                      <a:pt x="61" y="11"/>
                      <a:pt x="58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3" y="11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4" y="3"/>
                      <a:pt x="64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9" name="Freeform 299"/>
              <p:cNvSpPr/>
              <p:nvPr/>
            </p:nvSpPr>
            <p:spPr bwMode="auto">
              <a:xfrm>
                <a:off x="18839286" y="4941130"/>
                <a:ext cx="372680" cy="64773"/>
              </a:xfrm>
              <a:custGeom>
                <a:avLst/>
                <a:gdLst>
                  <a:gd name="T0" fmla="*/ 58 w 63"/>
                  <a:gd name="T1" fmla="*/ 0 h 11"/>
                  <a:gd name="T2" fmla="*/ 5 w 63"/>
                  <a:gd name="T3" fmla="*/ 0 h 11"/>
                  <a:gd name="T4" fmla="*/ 0 w 63"/>
                  <a:gd name="T5" fmla="*/ 6 h 11"/>
                  <a:gd name="T6" fmla="*/ 5 w 63"/>
                  <a:gd name="T7" fmla="*/ 11 h 11"/>
                  <a:gd name="T8" fmla="*/ 58 w 63"/>
                  <a:gd name="T9" fmla="*/ 11 h 11"/>
                  <a:gd name="T10" fmla="*/ 63 w 63"/>
                  <a:gd name="T11" fmla="*/ 6 h 11"/>
                  <a:gd name="T12" fmla="*/ 58 w 63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3" y="9"/>
                      <a:pt x="63" y="6"/>
                    </a:cubicBezTo>
                    <a:cubicBezTo>
                      <a:pt x="63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90" name="Freeform 300"/>
              <p:cNvSpPr/>
              <p:nvPr/>
            </p:nvSpPr>
            <p:spPr bwMode="auto">
              <a:xfrm>
                <a:off x="18869681" y="3875675"/>
                <a:ext cx="1392924" cy="606754"/>
              </a:xfrm>
              <a:custGeom>
                <a:avLst/>
                <a:gdLst>
                  <a:gd name="T0" fmla="*/ 5 w 236"/>
                  <a:gd name="T1" fmla="*/ 103 h 103"/>
                  <a:gd name="T2" fmla="*/ 2 w 236"/>
                  <a:gd name="T3" fmla="*/ 102 h 103"/>
                  <a:gd name="T4" fmla="*/ 2 w 236"/>
                  <a:gd name="T5" fmla="*/ 95 h 103"/>
                  <a:gd name="T6" fmla="*/ 63 w 236"/>
                  <a:gd name="T7" fmla="*/ 29 h 103"/>
                  <a:gd name="T8" fmla="*/ 69 w 236"/>
                  <a:gd name="T9" fmla="*/ 28 h 103"/>
                  <a:gd name="T10" fmla="*/ 145 w 236"/>
                  <a:gd name="T11" fmla="*/ 80 h 103"/>
                  <a:gd name="T12" fmla="*/ 228 w 236"/>
                  <a:gd name="T13" fmla="*/ 1 h 103"/>
                  <a:gd name="T14" fmla="*/ 235 w 236"/>
                  <a:gd name="T15" fmla="*/ 2 h 103"/>
                  <a:gd name="T16" fmla="*/ 235 w 236"/>
                  <a:gd name="T17" fmla="*/ 8 h 103"/>
                  <a:gd name="T18" fmla="*/ 148 w 236"/>
                  <a:gd name="T19" fmla="*/ 90 h 103"/>
                  <a:gd name="T20" fmla="*/ 143 w 236"/>
                  <a:gd name="T21" fmla="*/ 90 h 103"/>
                  <a:gd name="T22" fmla="*/ 67 w 236"/>
                  <a:gd name="T23" fmla="*/ 38 h 103"/>
                  <a:gd name="T24" fmla="*/ 8 w 236"/>
                  <a:gd name="T25" fmla="*/ 101 h 103"/>
                  <a:gd name="T26" fmla="*/ 5 w 236"/>
                  <a:gd name="T2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103">
                    <a:moveTo>
                      <a:pt x="5" y="103"/>
                    </a:moveTo>
                    <a:cubicBezTo>
                      <a:pt x="4" y="103"/>
                      <a:pt x="3" y="102"/>
                      <a:pt x="2" y="102"/>
                    </a:cubicBezTo>
                    <a:cubicBezTo>
                      <a:pt x="0" y="100"/>
                      <a:pt x="0" y="97"/>
                      <a:pt x="2" y="95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5" y="27"/>
                      <a:pt x="68" y="27"/>
                      <a:pt x="69" y="28"/>
                    </a:cubicBezTo>
                    <a:cubicBezTo>
                      <a:pt x="145" y="80"/>
                      <a:pt x="145" y="80"/>
                      <a:pt x="145" y="80"/>
                    </a:cubicBezTo>
                    <a:cubicBezTo>
                      <a:pt x="228" y="1"/>
                      <a:pt x="228" y="1"/>
                      <a:pt x="228" y="1"/>
                    </a:cubicBezTo>
                    <a:cubicBezTo>
                      <a:pt x="230" y="0"/>
                      <a:pt x="233" y="0"/>
                      <a:pt x="235" y="2"/>
                    </a:cubicBezTo>
                    <a:cubicBezTo>
                      <a:pt x="236" y="3"/>
                      <a:pt x="236" y="6"/>
                      <a:pt x="235" y="8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7" y="91"/>
                      <a:pt x="145" y="91"/>
                      <a:pt x="143" y="90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7" y="102"/>
                      <a:pt x="6" y="103"/>
                      <a:pt x="5" y="103"/>
                    </a:cubicBezTo>
                    <a:close/>
                  </a:path>
                </a:pathLst>
              </a:custGeom>
              <a:solidFill>
                <a:srgbClr val="FF735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91" name="Oval 301"/>
              <p:cNvSpPr>
                <a:spLocks noChangeArrowheads="1"/>
              </p:cNvSpPr>
              <p:nvPr/>
            </p:nvSpPr>
            <p:spPr bwMode="auto">
              <a:xfrm>
                <a:off x="19181569" y="3993325"/>
                <a:ext cx="171803" cy="165238"/>
              </a:xfrm>
              <a:prstGeom prst="ellipse">
                <a:avLst/>
              </a:prstGeom>
              <a:solidFill>
                <a:srgbClr val="FF735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92" name="Oval 302"/>
              <p:cNvSpPr>
                <a:spLocks noChangeArrowheads="1"/>
              </p:cNvSpPr>
              <p:nvPr/>
            </p:nvSpPr>
            <p:spPr bwMode="auto">
              <a:xfrm>
                <a:off x="19659974" y="4276212"/>
                <a:ext cx="171803" cy="163916"/>
              </a:xfrm>
              <a:prstGeom prst="ellipse">
                <a:avLst/>
              </a:prstGeom>
              <a:solidFill>
                <a:srgbClr val="FF735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</p:grpSp>
        <p:grpSp>
          <p:nvGrpSpPr>
            <p:cNvPr id="25" name="Group 38"/>
            <p:cNvGrpSpPr/>
            <p:nvPr/>
          </p:nvGrpSpPr>
          <p:grpSpPr>
            <a:xfrm>
              <a:off x="4445019" y="2521528"/>
              <a:ext cx="1920847" cy="1914930"/>
              <a:chOff x="131763" y="111125"/>
              <a:chExt cx="3802063" cy="3789363"/>
            </a:xfrm>
          </p:grpSpPr>
          <p:sp>
            <p:nvSpPr>
              <p:cNvPr id="61" name="Freeform 5"/>
              <p:cNvSpPr/>
              <p:nvPr/>
            </p:nvSpPr>
            <p:spPr bwMode="auto">
              <a:xfrm>
                <a:off x="1874838" y="1930400"/>
                <a:ext cx="447675" cy="460375"/>
              </a:xfrm>
              <a:custGeom>
                <a:avLst/>
                <a:gdLst>
                  <a:gd name="T0" fmla="*/ 11 w 65"/>
                  <a:gd name="T1" fmla="*/ 0 h 67"/>
                  <a:gd name="T2" fmla="*/ 2 w 65"/>
                  <a:gd name="T3" fmla="*/ 8 h 67"/>
                  <a:gd name="T4" fmla="*/ 2 w 65"/>
                  <a:gd name="T5" fmla="*/ 18 h 67"/>
                  <a:gd name="T6" fmla="*/ 52 w 65"/>
                  <a:gd name="T7" fmla="*/ 67 h 67"/>
                  <a:gd name="T8" fmla="*/ 65 w 65"/>
                  <a:gd name="T9" fmla="*/ 54 h 67"/>
                  <a:gd name="T10" fmla="*/ 11 w 65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7">
                    <a:moveTo>
                      <a:pt x="11" y="0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11"/>
                      <a:pt x="0" y="15"/>
                      <a:pt x="2" y="18"/>
                    </a:cubicBezTo>
                    <a:cubicBezTo>
                      <a:pt x="52" y="67"/>
                      <a:pt x="52" y="67"/>
                      <a:pt x="52" y="67"/>
                    </a:cubicBezTo>
                    <a:cubicBezTo>
                      <a:pt x="65" y="54"/>
                      <a:pt x="65" y="54"/>
                      <a:pt x="65" y="54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735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62" name="Freeform 6"/>
              <p:cNvSpPr/>
              <p:nvPr/>
            </p:nvSpPr>
            <p:spPr bwMode="auto">
              <a:xfrm>
                <a:off x="2116138" y="2301875"/>
                <a:ext cx="1597025" cy="1598613"/>
              </a:xfrm>
              <a:custGeom>
                <a:avLst/>
                <a:gdLst>
                  <a:gd name="T0" fmla="*/ 17 w 232"/>
                  <a:gd name="T1" fmla="*/ 13 h 232"/>
                  <a:gd name="T2" fmla="*/ 2 w 232"/>
                  <a:gd name="T3" fmla="*/ 28 h 232"/>
                  <a:gd name="T4" fmla="*/ 2 w 232"/>
                  <a:gd name="T5" fmla="*/ 37 h 232"/>
                  <a:gd name="T6" fmla="*/ 194 w 232"/>
                  <a:gd name="T7" fmla="*/ 229 h 232"/>
                  <a:gd name="T8" fmla="*/ 204 w 232"/>
                  <a:gd name="T9" fmla="*/ 229 h 232"/>
                  <a:gd name="T10" fmla="*/ 232 w 232"/>
                  <a:gd name="T11" fmla="*/ 201 h 232"/>
                  <a:gd name="T12" fmla="*/ 38 w 232"/>
                  <a:gd name="T13" fmla="*/ 8 h 232"/>
                  <a:gd name="T14" fmla="*/ 30 w 232"/>
                  <a:gd name="T15" fmla="*/ 0 h 232"/>
                  <a:gd name="T16" fmla="*/ 17 w 232"/>
                  <a:gd name="T17" fmla="*/ 1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2" h="232">
                    <a:moveTo>
                      <a:pt x="17" y="13"/>
                    </a:moveTo>
                    <a:cubicBezTo>
                      <a:pt x="2" y="28"/>
                      <a:pt x="2" y="28"/>
                      <a:pt x="2" y="28"/>
                    </a:cubicBezTo>
                    <a:cubicBezTo>
                      <a:pt x="0" y="31"/>
                      <a:pt x="0" y="35"/>
                      <a:pt x="2" y="37"/>
                    </a:cubicBezTo>
                    <a:cubicBezTo>
                      <a:pt x="194" y="229"/>
                      <a:pt x="194" y="229"/>
                      <a:pt x="194" y="229"/>
                    </a:cubicBezTo>
                    <a:cubicBezTo>
                      <a:pt x="197" y="232"/>
                      <a:pt x="201" y="232"/>
                      <a:pt x="204" y="229"/>
                    </a:cubicBezTo>
                    <a:cubicBezTo>
                      <a:pt x="232" y="201"/>
                      <a:pt x="232" y="201"/>
                      <a:pt x="232" y="201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7" y="13"/>
                    </a:lnTo>
                    <a:close/>
                  </a:path>
                </a:pathLst>
              </a:custGeom>
              <a:solidFill>
                <a:srgbClr val="000529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63" name="Freeform 7"/>
              <p:cNvSpPr/>
              <p:nvPr/>
            </p:nvSpPr>
            <p:spPr bwMode="auto">
              <a:xfrm>
                <a:off x="1951038" y="1839913"/>
                <a:ext cx="474663" cy="461963"/>
              </a:xfrm>
              <a:custGeom>
                <a:avLst/>
                <a:gdLst>
                  <a:gd name="T0" fmla="*/ 69 w 69"/>
                  <a:gd name="T1" fmla="*/ 52 h 67"/>
                  <a:gd name="T2" fmla="*/ 20 w 69"/>
                  <a:gd name="T3" fmla="*/ 2 h 67"/>
                  <a:gd name="T4" fmla="*/ 10 w 69"/>
                  <a:gd name="T5" fmla="*/ 2 h 67"/>
                  <a:gd name="T6" fmla="*/ 0 w 69"/>
                  <a:gd name="T7" fmla="*/ 13 h 67"/>
                  <a:gd name="T8" fmla="*/ 54 w 69"/>
                  <a:gd name="T9" fmla="*/ 67 h 67"/>
                  <a:gd name="T10" fmla="*/ 69 w 69"/>
                  <a:gd name="T11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67">
                    <a:moveTo>
                      <a:pt x="69" y="5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17" y="0"/>
                      <a:pt x="13" y="0"/>
                      <a:pt x="10" y="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54" y="67"/>
                      <a:pt x="54" y="67"/>
                      <a:pt x="54" y="67"/>
                    </a:cubicBezTo>
                    <a:lnTo>
                      <a:pt x="69" y="52"/>
                    </a:lnTo>
                    <a:close/>
                  </a:path>
                </a:pathLst>
              </a:custGeom>
              <a:solidFill>
                <a:srgbClr val="FF9973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64" name="Freeform 8"/>
              <p:cNvSpPr/>
              <p:nvPr/>
            </p:nvSpPr>
            <p:spPr bwMode="auto">
              <a:xfrm>
                <a:off x="2322513" y="2074863"/>
                <a:ext cx="1611313" cy="1611313"/>
              </a:xfrm>
              <a:custGeom>
                <a:avLst/>
                <a:gdLst>
                  <a:gd name="T0" fmla="*/ 30 w 234"/>
                  <a:gd name="T1" fmla="*/ 3 h 234"/>
                  <a:gd name="T2" fmla="*/ 15 w 234"/>
                  <a:gd name="T3" fmla="*/ 18 h 234"/>
                  <a:gd name="T4" fmla="*/ 0 w 234"/>
                  <a:gd name="T5" fmla="*/ 33 h 234"/>
                  <a:gd name="T6" fmla="*/ 8 w 234"/>
                  <a:gd name="T7" fmla="*/ 41 h 234"/>
                  <a:gd name="T8" fmla="*/ 202 w 234"/>
                  <a:gd name="T9" fmla="*/ 234 h 234"/>
                  <a:gd name="T10" fmla="*/ 232 w 234"/>
                  <a:gd name="T11" fmla="*/ 204 h 234"/>
                  <a:gd name="T12" fmla="*/ 232 w 234"/>
                  <a:gd name="T13" fmla="*/ 195 h 234"/>
                  <a:gd name="T14" fmla="*/ 40 w 234"/>
                  <a:gd name="T15" fmla="*/ 3 h 234"/>
                  <a:gd name="T16" fmla="*/ 30 w 234"/>
                  <a:gd name="T17" fmla="*/ 3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4" h="234">
                    <a:moveTo>
                      <a:pt x="30" y="3"/>
                    </a:moveTo>
                    <a:cubicBezTo>
                      <a:pt x="15" y="18"/>
                      <a:pt x="15" y="18"/>
                      <a:pt x="15" y="18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202" y="234"/>
                      <a:pt x="202" y="234"/>
                      <a:pt x="202" y="234"/>
                    </a:cubicBezTo>
                    <a:cubicBezTo>
                      <a:pt x="232" y="204"/>
                      <a:pt x="232" y="204"/>
                      <a:pt x="232" y="204"/>
                    </a:cubicBezTo>
                    <a:cubicBezTo>
                      <a:pt x="234" y="202"/>
                      <a:pt x="234" y="197"/>
                      <a:pt x="232" y="195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7" y="0"/>
                      <a:pt x="33" y="0"/>
                      <a:pt x="30" y="3"/>
                    </a:cubicBezTo>
                    <a:close/>
                  </a:path>
                </a:pathLst>
              </a:custGeom>
              <a:solidFill>
                <a:srgbClr val="333754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65" name="Freeform 9"/>
              <p:cNvSpPr/>
              <p:nvPr/>
            </p:nvSpPr>
            <p:spPr bwMode="auto">
              <a:xfrm>
                <a:off x="131763" y="111125"/>
                <a:ext cx="2355850" cy="2355850"/>
              </a:xfrm>
              <a:custGeom>
                <a:avLst/>
                <a:gdLst>
                  <a:gd name="T0" fmla="*/ 281 w 342"/>
                  <a:gd name="T1" fmla="*/ 61 h 342"/>
                  <a:gd name="T2" fmla="*/ 281 w 342"/>
                  <a:gd name="T3" fmla="*/ 282 h 342"/>
                  <a:gd name="T4" fmla="*/ 61 w 342"/>
                  <a:gd name="T5" fmla="*/ 282 h 342"/>
                  <a:gd name="T6" fmla="*/ 61 w 342"/>
                  <a:gd name="T7" fmla="*/ 61 h 342"/>
                  <a:gd name="T8" fmla="*/ 281 w 342"/>
                  <a:gd name="T9" fmla="*/ 61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342">
                    <a:moveTo>
                      <a:pt x="281" y="61"/>
                    </a:moveTo>
                    <a:cubicBezTo>
                      <a:pt x="342" y="122"/>
                      <a:pt x="342" y="221"/>
                      <a:pt x="281" y="282"/>
                    </a:cubicBezTo>
                    <a:cubicBezTo>
                      <a:pt x="220" y="342"/>
                      <a:pt x="122" y="342"/>
                      <a:pt x="61" y="282"/>
                    </a:cubicBezTo>
                    <a:cubicBezTo>
                      <a:pt x="0" y="221"/>
                      <a:pt x="0" y="122"/>
                      <a:pt x="61" y="61"/>
                    </a:cubicBezTo>
                    <a:cubicBezTo>
                      <a:pt x="122" y="0"/>
                      <a:pt x="220" y="0"/>
                      <a:pt x="281" y="61"/>
                    </a:cubicBezTo>
                    <a:close/>
                  </a:path>
                </a:pathLst>
              </a:custGeom>
              <a:solidFill>
                <a:srgbClr val="000529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66" name="Freeform 10"/>
              <p:cNvSpPr/>
              <p:nvPr/>
            </p:nvSpPr>
            <p:spPr bwMode="auto">
              <a:xfrm>
                <a:off x="393700" y="379413"/>
                <a:ext cx="1831975" cy="1825625"/>
              </a:xfrm>
              <a:custGeom>
                <a:avLst/>
                <a:gdLst>
                  <a:gd name="T0" fmla="*/ 218 w 266"/>
                  <a:gd name="T1" fmla="*/ 47 h 265"/>
                  <a:gd name="T2" fmla="*/ 218 w 266"/>
                  <a:gd name="T3" fmla="*/ 218 h 265"/>
                  <a:gd name="T4" fmla="*/ 48 w 266"/>
                  <a:gd name="T5" fmla="*/ 218 h 265"/>
                  <a:gd name="T6" fmla="*/ 48 w 266"/>
                  <a:gd name="T7" fmla="*/ 47 h 265"/>
                  <a:gd name="T8" fmla="*/ 218 w 266"/>
                  <a:gd name="T9" fmla="*/ 4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265">
                    <a:moveTo>
                      <a:pt x="218" y="47"/>
                    </a:moveTo>
                    <a:cubicBezTo>
                      <a:pt x="266" y="94"/>
                      <a:pt x="266" y="171"/>
                      <a:pt x="218" y="218"/>
                    </a:cubicBezTo>
                    <a:cubicBezTo>
                      <a:pt x="171" y="265"/>
                      <a:pt x="95" y="265"/>
                      <a:pt x="48" y="218"/>
                    </a:cubicBezTo>
                    <a:cubicBezTo>
                      <a:pt x="0" y="171"/>
                      <a:pt x="0" y="94"/>
                      <a:pt x="48" y="47"/>
                    </a:cubicBezTo>
                    <a:cubicBezTo>
                      <a:pt x="95" y="0"/>
                      <a:pt x="171" y="0"/>
                      <a:pt x="218" y="47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67" name="Freeform 11"/>
              <p:cNvSpPr/>
              <p:nvPr/>
            </p:nvSpPr>
            <p:spPr bwMode="auto">
              <a:xfrm>
                <a:off x="558800" y="758825"/>
                <a:ext cx="371475" cy="1033463"/>
              </a:xfrm>
              <a:custGeom>
                <a:avLst/>
                <a:gdLst>
                  <a:gd name="T0" fmla="*/ 51 w 54"/>
                  <a:gd name="T1" fmla="*/ 147 h 150"/>
                  <a:gd name="T2" fmla="*/ 40 w 54"/>
                  <a:gd name="T3" fmla="*/ 147 h 150"/>
                  <a:gd name="T4" fmla="*/ 40 w 54"/>
                  <a:gd name="T5" fmla="*/ 3 h 150"/>
                  <a:gd name="T6" fmla="*/ 51 w 54"/>
                  <a:gd name="T7" fmla="*/ 3 h 150"/>
                  <a:gd name="T8" fmla="*/ 51 w 54"/>
                  <a:gd name="T9" fmla="*/ 14 h 150"/>
                  <a:gd name="T10" fmla="*/ 51 w 54"/>
                  <a:gd name="T11" fmla="*/ 136 h 150"/>
                  <a:gd name="T12" fmla="*/ 51 w 54"/>
                  <a:gd name="T13" fmla="*/ 14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50">
                    <a:moveTo>
                      <a:pt x="51" y="147"/>
                    </a:moveTo>
                    <a:cubicBezTo>
                      <a:pt x="48" y="150"/>
                      <a:pt x="43" y="150"/>
                      <a:pt x="40" y="147"/>
                    </a:cubicBezTo>
                    <a:cubicBezTo>
                      <a:pt x="0" y="107"/>
                      <a:pt x="0" y="43"/>
                      <a:pt x="40" y="3"/>
                    </a:cubicBezTo>
                    <a:cubicBezTo>
                      <a:pt x="43" y="0"/>
                      <a:pt x="48" y="0"/>
                      <a:pt x="51" y="3"/>
                    </a:cubicBezTo>
                    <a:cubicBezTo>
                      <a:pt x="54" y="6"/>
                      <a:pt x="54" y="11"/>
                      <a:pt x="51" y="14"/>
                    </a:cubicBezTo>
                    <a:cubicBezTo>
                      <a:pt x="17" y="47"/>
                      <a:pt x="17" y="102"/>
                      <a:pt x="51" y="136"/>
                    </a:cubicBezTo>
                    <a:cubicBezTo>
                      <a:pt x="54" y="139"/>
                      <a:pt x="54" y="144"/>
                      <a:pt x="51" y="1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68" name="Freeform 12"/>
              <p:cNvSpPr/>
              <p:nvPr/>
            </p:nvSpPr>
            <p:spPr bwMode="auto">
              <a:xfrm>
                <a:off x="1041400" y="1819275"/>
                <a:ext cx="412750" cy="165100"/>
              </a:xfrm>
              <a:custGeom>
                <a:avLst/>
                <a:gdLst>
                  <a:gd name="T0" fmla="*/ 58 w 60"/>
                  <a:gd name="T1" fmla="*/ 20 h 24"/>
                  <a:gd name="T2" fmla="*/ 53 w 60"/>
                  <a:gd name="T3" fmla="*/ 22 h 24"/>
                  <a:gd name="T4" fmla="*/ 6 w 60"/>
                  <a:gd name="T5" fmla="*/ 16 h 24"/>
                  <a:gd name="T6" fmla="*/ 2 w 60"/>
                  <a:gd name="T7" fmla="*/ 6 h 24"/>
                  <a:gd name="T8" fmla="*/ 12 w 60"/>
                  <a:gd name="T9" fmla="*/ 1 h 24"/>
                  <a:gd name="T10" fmla="*/ 51 w 60"/>
                  <a:gd name="T11" fmla="*/ 6 h 24"/>
                  <a:gd name="T12" fmla="*/ 60 w 60"/>
                  <a:gd name="T13" fmla="*/ 13 h 24"/>
                  <a:gd name="T14" fmla="*/ 58 w 60"/>
                  <a:gd name="T15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24">
                    <a:moveTo>
                      <a:pt x="58" y="20"/>
                    </a:moveTo>
                    <a:cubicBezTo>
                      <a:pt x="57" y="21"/>
                      <a:pt x="55" y="22"/>
                      <a:pt x="53" y="22"/>
                    </a:cubicBezTo>
                    <a:cubicBezTo>
                      <a:pt x="37" y="24"/>
                      <a:pt x="21" y="22"/>
                      <a:pt x="6" y="16"/>
                    </a:cubicBezTo>
                    <a:cubicBezTo>
                      <a:pt x="2" y="15"/>
                      <a:pt x="0" y="10"/>
                      <a:pt x="2" y="6"/>
                    </a:cubicBezTo>
                    <a:cubicBezTo>
                      <a:pt x="3" y="2"/>
                      <a:pt x="8" y="0"/>
                      <a:pt x="12" y="1"/>
                    </a:cubicBezTo>
                    <a:cubicBezTo>
                      <a:pt x="24" y="6"/>
                      <a:pt x="38" y="8"/>
                      <a:pt x="51" y="6"/>
                    </a:cubicBezTo>
                    <a:cubicBezTo>
                      <a:pt x="56" y="6"/>
                      <a:pt x="60" y="9"/>
                      <a:pt x="60" y="13"/>
                    </a:cubicBezTo>
                    <a:cubicBezTo>
                      <a:pt x="60" y="16"/>
                      <a:pt x="59" y="18"/>
                      <a:pt x="5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</p:grpSp>
        <p:grpSp>
          <p:nvGrpSpPr>
            <p:cNvPr id="26" name="Group 126"/>
            <p:cNvGrpSpPr/>
            <p:nvPr/>
          </p:nvGrpSpPr>
          <p:grpSpPr>
            <a:xfrm>
              <a:off x="2524195" y="3241842"/>
              <a:ext cx="8742644" cy="8750402"/>
              <a:chOff x="2865557" y="4639756"/>
              <a:chExt cx="3987931" cy="3991470"/>
            </a:xfrm>
          </p:grpSpPr>
          <p:grpSp>
            <p:nvGrpSpPr>
              <p:cNvPr id="29" name="Group 127"/>
              <p:cNvGrpSpPr/>
              <p:nvPr/>
            </p:nvGrpSpPr>
            <p:grpSpPr>
              <a:xfrm>
                <a:off x="4008752" y="4901590"/>
                <a:ext cx="2844736" cy="3729636"/>
                <a:chOff x="12795250" y="366713"/>
                <a:chExt cx="2738438" cy="3589337"/>
              </a:xfrm>
            </p:grpSpPr>
            <p:sp>
              <p:nvSpPr>
                <p:cNvPr id="40" name="Freeform 129"/>
                <p:cNvSpPr/>
                <p:nvPr/>
              </p:nvSpPr>
              <p:spPr bwMode="auto">
                <a:xfrm>
                  <a:off x="12795250" y="561975"/>
                  <a:ext cx="2687638" cy="3394075"/>
                </a:xfrm>
                <a:custGeom>
                  <a:avLst/>
                  <a:gdLst>
                    <a:gd name="T0" fmla="*/ 9 w 424"/>
                    <a:gd name="T1" fmla="*/ 0 h 536"/>
                    <a:gd name="T2" fmla="*/ 0 w 424"/>
                    <a:gd name="T3" fmla="*/ 25 h 536"/>
                    <a:gd name="T4" fmla="*/ 0 w 424"/>
                    <a:gd name="T5" fmla="*/ 497 h 536"/>
                    <a:gd name="T6" fmla="*/ 39 w 424"/>
                    <a:gd name="T7" fmla="*/ 536 h 536"/>
                    <a:gd name="T8" fmla="*/ 391 w 424"/>
                    <a:gd name="T9" fmla="*/ 536 h 536"/>
                    <a:gd name="T10" fmla="*/ 424 w 424"/>
                    <a:gd name="T11" fmla="*/ 519 h 536"/>
                    <a:gd name="T12" fmla="*/ 393 w 424"/>
                    <a:gd name="T13" fmla="*/ 534 h 536"/>
                    <a:gd name="T14" fmla="*/ 42 w 424"/>
                    <a:gd name="T15" fmla="*/ 534 h 536"/>
                    <a:gd name="T16" fmla="*/ 2 w 424"/>
                    <a:gd name="T17" fmla="*/ 494 h 536"/>
                    <a:gd name="T18" fmla="*/ 2 w 424"/>
                    <a:gd name="T19" fmla="*/ 22 h 536"/>
                    <a:gd name="T20" fmla="*/ 9 w 424"/>
                    <a:gd name="T21" fmla="*/ 0 h 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4" h="536">
                      <a:moveTo>
                        <a:pt x="9" y="0"/>
                      </a:moveTo>
                      <a:cubicBezTo>
                        <a:pt x="3" y="6"/>
                        <a:pt x="0" y="15"/>
                        <a:pt x="0" y="25"/>
                      </a:cubicBezTo>
                      <a:cubicBezTo>
                        <a:pt x="0" y="497"/>
                        <a:pt x="0" y="497"/>
                        <a:pt x="0" y="497"/>
                      </a:cubicBezTo>
                      <a:cubicBezTo>
                        <a:pt x="0" y="519"/>
                        <a:pt x="18" y="536"/>
                        <a:pt x="39" y="536"/>
                      </a:cubicBezTo>
                      <a:cubicBezTo>
                        <a:pt x="391" y="536"/>
                        <a:pt x="391" y="536"/>
                        <a:pt x="391" y="536"/>
                      </a:cubicBezTo>
                      <a:cubicBezTo>
                        <a:pt x="405" y="536"/>
                        <a:pt x="416" y="530"/>
                        <a:pt x="424" y="519"/>
                      </a:cubicBezTo>
                      <a:cubicBezTo>
                        <a:pt x="416" y="528"/>
                        <a:pt x="405" y="534"/>
                        <a:pt x="393" y="534"/>
                      </a:cubicBezTo>
                      <a:cubicBezTo>
                        <a:pt x="42" y="534"/>
                        <a:pt x="42" y="534"/>
                        <a:pt x="42" y="534"/>
                      </a:cubicBezTo>
                      <a:cubicBezTo>
                        <a:pt x="20" y="534"/>
                        <a:pt x="2" y="516"/>
                        <a:pt x="2" y="494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2" y="14"/>
                        <a:pt x="5" y="6"/>
                        <a:pt x="9" y="0"/>
                      </a:cubicBezTo>
                    </a:path>
                  </a:pathLst>
                </a:custGeom>
                <a:solidFill>
                  <a:srgbClr val="939598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1" name="Freeform 130"/>
                <p:cNvSpPr/>
                <p:nvPr/>
              </p:nvSpPr>
              <p:spPr bwMode="auto">
                <a:xfrm>
                  <a:off x="12807950" y="455613"/>
                  <a:ext cx="2725738" cy="3487737"/>
                </a:xfrm>
                <a:custGeom>
                  <a:avLst/>
                  <a:gdLst>
                    <a:gd name="T0" fmla="*/ 430 w 430"/>
                    <a:gd name="T1" fmla="*/ 511 h 551"/>
                    <a:gd name="T2" fmla="*/ 391 w 430"/>
                    <a:gd name="T3" fmla="*/ 551 h 551"/>
                    <a:gd name="T4" fmla="*/ 40 w 430"/>
                    <a:gd name="T5" fmla="*/ 551 h 551"/>
                    <a:gd name="T6" fmla="*/ 0 w 430"/>
                    <a:gd name="T7" fmla="*/ 511 h 551"/>
                    <a:gd name="T8" fmla="*/ 0 w 430"/>
                    <a:gd name="T9" fmla="*/ 39 h 551"/>
                    <a:gd name="T10" fmla="*/ 40 w 430"/>
                    <a:gd name="T11" fmla="*/ 0 h 551"/>
                    <a:gd name="T12" fmla="*/ 391 w 430"/>
                    <a:gd name="T13" fmla="*/ 0 h 551"/>
                    <a:gd name="T14" fmla="*/ 430 w 430"/>
                    <a:gd name="T15" fmla="*/ 39 h 551"/>
                    <a:gd name="T16" fmla="*/ 430 w 430"/>
                    <a:gd name="T17" fmla="*/ 511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0" h="551">
                      <a:moveTo>
                        <a:pt x="430" y="511"/>
                      </a:moveTo>
                      <a:cubicBezTo>
                        <a:pt x="430" y="533"/>
                        <a:pt x="413" y="551"/>
                        <a:pt x="391" y="551"/>
                      </a:cubicBezTo>
                      <a:cubicBezTo>
                        <a:pt x="40" y="551"/>
                        <a:pt x="40" y="551"/>
                        <a:pt x="40" y="551"/>
                      </a:cubicBezTo>
                      <a:cubicBezTo>
                        <a:pt x="18" y="551"/>
                        <a:pt x="0" y="533"/>
                        <a:pt x="0" y="511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40" y="0"/>
                      </a:cubicBezTo>
                      <a:cubicBezTo>
                        <a:pt x="391" y="0"/>
                        <a:pt x="391" y="0"/>
                        <a:pt x="391" y="0"/>
                      </a:cubicBezTo>
                      <a:cubicBezTo>
                        <a:pt x="413" y="0"/>
                        <a:pt x="430" y="17"/>
                        <a:pt x="430" y="39"/>
                      </a:cubicBezTo>
                      <a:cubicBezTo>
                        <a:pt x="430" y="511"/>
                        <a:pt x="430" y="511"/>
                        <a:pt x="430" y="511"/>
                      </a:cubicBezTo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2" name="Freeform 131"/>
                <p:cNvSpPr/>
                <p:nvPr/>
              </p:nvSpPr>
              <p:spPr bwMode="auto">
                <a:xfrm>
                  <a:off x="12934950" y="657225"/>
                  <a:ext cx="2459038" cy="3133725"/>
                </a:xfrm>
                <a:custGeom>
                  <a:avLst/>
                  <a:gdLst>
                    <a:gd name="T0" fmla="*/ 1549 w 1549"/>
                    <a:gd name="T1" fmla="*/ 0 h 1974"/>
                    <a:gd name="T2" fmla="*/ 1541 w 1549"/>
                    <a:gd name="T3" fmla="*/ 0 h 1974"/>
                    <a:gd name="T4" fmla="*/ 1541 w 1549"/>
                    <a:gd name="T5" fmla="*/ 1962 h 1974"/>
                    <a:gd name="T6" fmla="*/ 355 w 1549"/>
                    <a:gd name="T7" fmla="*/ 1962 h 1974"/>
                    <a:gd name="T8" fmla="*/ 0 w 1549"/>
                    <a:gd name="T9" fmla="*/ 1619 h 1974"/>
                    <a:gd name="T10" fmla="*/ 0 w 1549"/>
                    <a:gd name="T11" fmla="*/ 1619 h 1974"/>
                    <a:gd name="T12" fmla="*/ 363 w 1549"/>
                    <a:gd name="T13" fmla="*/ 1974 h 1974"/>
                    <a:gd name="T14" fmla="*/ 1549 w 1549"/>
                    <a:gd name="T15" fmla="*/ 1974 h 1974"/>
                    <a:gd name="T16" fmla="*/ 1549 w 1549"/>
                    <a:gd name="T17" fmla="*/ 0 h 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9" h="1974">
                      <a:moveTo>
                        <a:pt x="1549" y="0"/>
                      </a:moveTo>
                      <a:lnTo>
                        <a:pt x="1541" y="0"/>
                      </a:lnTo>
                      <a:lnTo>
                        <a:pt x="1541" y="1962"/>
                      </a:lnTo>
                      <a:lnTo>
                        <a:pt x="355" y="1962"/>
                      </a:lnTo>
                      <a:lnTo>
                        <a:pt x="0" y="1619"/>
                      </a:lnTo>
                      <a:lnTo>
                        <a:pt x="0" y="1619"/>
                      </a:lnTo>
                      <a:lnTo>
                        <a:pt x="363" y="1974"/>
                      </a:lnTo>
                      <a:lnTo>
                        <a:pt x="1549" y="1974"/>
                      </a:lnTo>
                      <a:lnTo>
                        <a:pt x="1549" y="0"/>
                      </a:lnTo>
                      <a:close/>
                    </a:path>
                  </a:pathLst>
                </a:custGeom>
                <a:solidFill>
                  <a:srgbClr val="1C1C1D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3" name="Freeform 132"/>
                <p:cNvSpPr/>
                <p:nvPr/>
              </p:nvSpPr>
              <p:spPr bwMode="auto">
                <a:xfrm>
                  <a:off x="12934950" y="657225"/>
                  <a:ext cx="2459038" cy="3133725"/>
                </a:xfrm>
                <a:custGeom>
                  <a:avLst/>
                  <a:gdLst>
                    <a:gd name="T0" fmla="*/ 1549 w 1549"/>
                    <a:gd name="T1" fmla="*/ 0 h 1974"/>
                    <a:gd name="T2" fmla="*/ 1541 w 1549"/>
                    <a:gd name="T3" fmla="*/ 0 h 1974"/>
                    <a:gd name="T4" fmla="*/ 1541 w 1549"/>
                    <a:gd name="T5" fmla="*/ 1962 h 1974"/>
                    <a:gd name="T6" fmla="*/ 355 w 1549"/>
                    <a:gd name="T7" fmla="*/ 1962 h 1974"/>
                    <a:gd name="T8" fmla="*/ 0 w 1549"/>
                    <a:gd name="T9" fmla="*/ 1619 h 1974"/>
                    <a:gd name="T10" fmla="*/ 0 w 1549"/>
                    <a:gd name="T11" fmla="*/ 1619 h 1974"/>
                    <a:gd name="T12" fmla="*/ 363 w 1549"/>
                    <a:gd name="T13" fmla="*/ 1974 h 1974"/>
                    <a:gd name="T14" fmla="*/ 1549 w 1549"/>
                    <a:gd name="T15" fmla="*/ 1974 h 1974"/>
                    <a:gd name="T16" fmla="*/ 1549 w 1549"/>
                    <a:gd name="T17" fmla="*/ 0 h 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9" h="1974">
                      <a:moveTo>
                        <a:pt x="1549" y="0"/>
                      </a:moveTo>
                      <a:lnTo>
                        <a:pt x="1541" y="0"/>
                      </a:lnTo>
                      <a:lnTo>
                        <a:pt x="1541" y="1962"/>
                      </a:lnTo>
                      <a:lnTo>
                        <a:pt x="355" y="1962"/>
                      </a:lnTo>
                      <a:lnTo>
                        <a:pt x="0" y="1619"/>
                      </a:lnTo>
                      <a:lnTo>
                        <a:pt x="0" y="1619"/>
                      </a:lnTo>
                      <a:lnTo>
                        <a:pt x="363" y="1974"/>
                      </a:lnTo>
                      <a:lnTo>
                        <a:pt x="1549" y="1974"/>
                      </a:lnTo>
                      <a:lnTo>
                        <a:pt x="154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4" name="Freeform 133"/>
                <p:cNvSpPr/>
                <p:nvPr/>
              </p:nvSpPr>
              <p:spPr bwMode="auto">
                <a:xfrm>
                  <a:off x="12915900" y="644525"/>
                  <a:ext cx="2465388" cy="3127375"/>
                </a:xfrm>
                <a:custGeom>
                  <a:avLst/>
                  <a:gdLst>
                    <a:gd name="T0" fmla="*/ 367 w 1553"/>
                    <a:gd name="T1" fmla="*/ 1970 h 1970"/>
                    <a:gd name="T2" fmla="*/ 1553 w 1553"/>
                    <a:gd name="T3" fmla="*/ 1970 h 1970"/>
                    <a:gd name="T4" fmla="*/ 1553 w 1553"/>
                    <a:gd name="T5" fmla="*/ 0 h 1970"/>
                    <a:gd name="T6" fmla="*/ 0 w 1553"/>
                    <a:gd name="T7" fmla="*/ 0 h 1970"/>
                    <a:gd name="T8" fmla="*/ 0 w 1553"/>
                    <a:gd name="T9" fmla="*/ 1619 h 1970"/>
                    <a:gd name="T10" fmla="*/ 367 w 1553"/>
                    <a:gd name="T11" fmla="*/ 1970 h 1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53" h="1970">
                      <a:moveTo>
                        <a:pt x="367" y="1970"/>
                      </a:moveTo>
                      <a:lnTo>
                        <a:pt x="1553" y="1970"/>
                      </a:lnTo>
                      <a:lnTo>
                        <a:pt x="1553" y="0"/>
                      </a:lnTo>
                      <a:lnTo>
                        <a:pt x="0" y="0"/>
                      </a:lnTo>
                      <a:lnTo>
                        <a:pt x="0" y="1619"/>
                      </a:lnTo>
                      <a:lnTo>
                        <a:pt x="367" y="1970"/>
                      </a:lnTo>
                      <a:close/>
                    </a:path>
                  </a:pathLst>
                </a:custGeom>
                <a:solidFill>
                  <a:srgbClr val="FFFCF5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5" name="Freeform 134"/>
                <p:cNvSpPr/>
                <p:nvPr/>
              </p:nvSpPr>
              <p:spPr bwMode="auto">
                <a:xfrm>
                  <a:off x="12915900" y="644525"/>
                  <a:ext cx="2465388" cy="3127375"/>
                </a:xfrm>
                <a:custGeom>
                  <a:avLst/>
                  <a:gdLst>
                    <a:gd name="T0" fmla="*/ 367 w 1553"/>
                    <a:gd name="T1" fmla="*/ 1970 h 1970"/>
                    <a:gd name="T2" fmla="*/ 1553 w 1553"/>
                    <a:gd name="T3" fmla="*/ 1970 h 1970"/>
                    <a:gd name="T4" fmla="*/ 1553 w 1553"/>
                    <a:gd name="T5" fmla="*/ 0 h 1970"/>
                    <a:gd name="T6" fmla="*/ 0 w 1553"/>
                    <a:gd name="T7" fmla="*/ 0 h 1970"/>
                    <a:gd name="T8" fmla="*/ 0 w 1553"/>
                    <a:gd name="T9" fmla="*/ 1619 h 1970"/>
                    <a:gd name="T10" fmla="*/ 367 w 1553"/>
                    <a:gd name="T11" fmla="*/ 1970 h 1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53" h="1970">
                      <a:moveTo>
                        <a:pt x="367" y="1970"/>
                      </a:moveTo>
                      <a:lnTo>
                        <a:pt x="1553" y="1970"/>
                      </a:lnTo>
                      <a:lnTo>
                        <a:pt x="1553" y="0"/>
                      </a:lnTo>
                      <a:lnTo>
                        <a:pt x="0" y="0"/>
                      </a:lnTo>
                      <a:lnTo>
                        <a:pt x="0" y="1619"/>
                      </a:lnTo>
                      <a:lnTo>
                        <a:pt x="367" y="197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6" name="Rectangle 135"/>
                <p:cNvSpPr>
                  <a:spLocks noChangeArrowheads="1"/>
                </p:cNvSpPr>
                <p:nvPr/>
              </p:nvSpPr>
              <p:spPr bwMode="auto">
                <a:xfrm>
                  <a:off x="14228763" y="3360738"/>
                  <a:ext cx="868363" cy="107950"/>
                </a:xfrm>
                <a:prstGeom prst="rect">
                  <a:avLst/>
                </a:prstGeom>
                <a:solidFill>
                  <a:srgbClr val="EB5055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7" name="Rectangle 136"/>
                <p:cNvSpPr>
                  <a:spLocks noChangeArrowheads="1"/>
                </p:cNvSpPr>
                <p:nvPr/>
              </p:nvSpPr>
              <p:spPr bwMode="auto">
                <a:xfrm>
                  <a:off x="13214350" y="1423988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8" name="Rectangle 137"/>
                <p:cNvSpPr>
                  <a:spLocks noChangeArrowheads="1"/>
                </p:cNvSpPr>
                <p:nvPr/>
              </p:nvSpPr>
              <p:spPr bwMode="auto">
                <a:xfrm>
                  <a:off x="13214350" y="1619250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9" name="Rectangle 138"/>
                <p:cNvSpPr>
                  <a:spLocks noChangeArrowheads="1"/>
                </p:cNvSpPr>
                <p:nvPr/>
              </p:nvSpPr>
              <p:spPr bwMode="auto">
                <a:xfrm>
                  <a:off x="13214350" y="1822450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0" name="Rectangle 139"/>
                <p:cNvSpPr>
                  <a:spLocks noChangeArrowheads="1"/>
                </p:cNvSpPr>
                <p:nvPr/>
              </p:nvSpPr>
              <p:spPr bwMode="auto">
                <a:xfrm>
                  <a:off x="13214350" y="2019300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1" name="Rectangle 140"/>
                <p:cNvSpPr>
                  <a:spLocks noChangeArrowheads="1"/>
                </p:cNvSpPr>
                <p:nvPr/>
              </p:nvSpPr>
              <p:spPr bwMode="auto">
                <a:xfrm>
                  <a:off x="13214350" y="2220913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2" name="Rectangle 141"/>
                <p:cNvSpPr>
                  <a:spLocks noChangeArrowheads="1"/>
                </p:cNvSpPr>
                <p:nvPr/>
              </p:nvSpPr>
              <p:spPr bwMode="auto">
                <a:xfrm>
                  <a:off x="13214350" y="2424113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3" name="Rectangle 142"/>
                <p:cNvSpPr>
                  <a:spLocks noChangeArrowheads="1"/>
                </p:cNvSpPr>
                <p:nvPr/>
              </p:nvSpPr>
              <p:spPr bwMode="auto">
                <a:xfrm>
                  <a:off x="13214350" y="2619375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4" name="Rectangle 143"/>
                <p:cNvSpPr>
                  <a:spLocks noChangeArrowheads="1"/>
                </p:cNvSpPr>
                <p:nvPr/>
              </p:nvSpPr>
              <p:spPr bwMode="auto">
                <a:xfrm>
                  <a:off x="13214350" y="2822575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5" name="Rectangle 144"/>
                <p:cNvSpPr>
                  <a:spLocks noChangeArrowheads="1"/>
                </p:cNvSpPr>
                <p:nvPr/>
              </p:nvSpPr>
              <p:spPr bwMode="auto">
                <a:xfrm>
                  <a:off x="13214350" y="3025775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6" name="Rectangle 145"/>
                <p:cNvSpPr>
                  <a:spLocks noChangeArrowheads="1"/>
                </p:cNvSpPr>
                <p:nvPr/>
              </p:nvSpPr>
              <p:spPr bwMode="auto">
                <a:xfrm>
                  <a:off x="13511213" y="1006475"/>
                  <a:ext cx="1325563" cy="106362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7" name="Freeform 146"/>
                <p:cNvSpPr/>
                <p:nvPr/>
              </p:nvSpPr>
              <p:spPr bwMode="auto">
                <a:xfrm>
                  <a:off x="12915900" y="3214688"/>
                  <a:ext cx="595313" cy="557212"/>
                </a:xfrm>
                <a:custGeom>
                  <a:avLst/>
                  <a:gdLst>
                    <a:gd name="T0" fmla="*/ 375 w 375"/>
                    <a:gd name="T1" fmla="*/ 0 h 351"/>
                    <a:gd name="T2" fmla="*/ 0 w 375"/>
                    <a:gd name="T3" fmla="*/ 0 h 351"/>
                    <a:gd name="T4" fmla="*/ 367 w 375"/>
                    <a:gd name="T5" fmla="*/ 351 h 351"/>
                    <a:gd name="T6" fmla="*/ 375 w 375"/>
                    <a:gd name="T7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5" h="351">
                      <a:moveTo>
                        <a:pt x="375" y="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75" y="0"/>
                      </a:lnTo>
                      <a:close/>
                    </a:path>
                  </a:pathLst>
                </a:custGeom>
                <a:solidFill>
                  <a:srgbClr val="BCBCB8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8" name="Freeform 147"/>
                <p:cNvSpPr/>
                <p:nvPr/>
              </p:nvSpPr>
              <p:spPr bwMode="auto">
                <a:xfrm>
                  <a:off x="12915900" y="3214688"/>
                  <a:ext cx="595313" cy="557212"/>
                </a:xfrm>
                <a:custGeom>
                  <a:avLst/>
                  <a:gdLst>
                    <a:gd name="T0" fmla="*/ 375 w 375"/>
                    <a:gd name="T1" fmla="*/ 0 h 351"/>
                    <a:gd name="T2" fmla="*/ 0 w 375"/>
                    <a:gd name="T3" fmla="*/ 0 h 351"/>
                    <a:gd name="T4" fmla="*/ 367 w 375"/>
                    <a:gd name="T5" fmla="*/ 351 h 351"/>
                    <a:gd name="T6" fmla="*/ 375 w 375"/>
                    <a:gd name="T7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5" h="351">
                      <a:moveTo>
                        <a:pt x="375" y="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7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9" name="Freeform 148"/>
                <p:cNvSpPr/>
                <p:nvPr/>
              </p:nvSpPr>
              <p:spPr bwMode="auto">
                <a:xfrm>
                  <a:off x="12915900" y="3214688"/>
                  <a:ext cx="582613" cy="557212"/>
                </a:xfrm>
                <a:custGeom>
                  <a:avLst/>
                  <a:gdLst>
                    <a:gd name="T0" fmla="*/ 351 w 367"/>
                    <a:gd name="T1" fmla="*/ 20 h 351"/>
                    <a:gd name="T2" fmla="*/ 0 w 367"/>
                    <a:gd name="T3" fmla="*/ 0 h 351"/>
                    <a:gd name="T4" fmla="*/ 367 w 367"/>
                    <a:gd name="T5" fmla="*/ 351 h 351"/>
                    <a:gd name="T6" fmla="*/ 351 w 367"/>
                    <a:gd name="T7" fmla="*/ 2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7" h="351">
                      <a:moveTo>
                        <a:pt x="351" y="2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51" y="20"/>
                      </a:lnTo>
                      <a:close/>
                    </a:path>
                  </a:pathLst>
                </a:custGeom>
                <a:solidFill>
                  <a:srgbClr val="F2EFE9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60" name="Rectangle 149"/>
                <p:cNvSpPr>
                  <a:spLocks noChangeArrowheads="1"/>
                </p:cNvSpPr>
                <p:nvPr/>
              </p:nvSpPr>
              <p:spPr bwMode="auto">
                <a:xfrm>
                  <a:off x="13682663" y="366713"/>
                  <a:ext cx="944563" cy="290512"/>
                </a:xfrm>
                <a:prstGeom prst="rect">
                  <a:avLst/>
                </a:prstGeom>
                <a:solidFill>
                  <a:srgbClr val="1E1E1F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</p:grpSp>
          <p:grpSp>
            <p:nvGrpSpPr>
              <p:cNvPr id="30" name="Group 128"/>
              <p:cNvGrpSpPr/>
              <p:nvPr/>
            </p:nvGrpSpPr>
            <p:grpSpPr>
              <a:xfrm>
                <a:off x="4915488" y="4639756"/>
                <a:ext cx="998195" cy="540472"/>
                <a:chOff x="17801829" y="5891398"/>
                <a:chExt cx="954592" cy="516864"/>
              </a:xfrm>
            </p:grpSpPr>
            <p:sp>
              <p:nvSpPr>
                <p:cNvPr id="38" name="Freeform 279"/>
                <p:cNvSpPr/>
                <p:nvPr/>
              </p:nvSpPr>
              <p:spPr bwMode="auto">
                <a:xfrm>
                  <a:off x="17801829" y="5891398"/>
                  <a:ext cx="954592" cy="516864"/>
                </a:xfrm>
                <a:custGeom>
                  <a:avLst/>
                  <a:gdLst>
                    <a:gd name="T0" fmla="*/ 115 w 167"/>
                    <a:gd name="T1" fmla="*/ 42 h 88"/>
                    <a:gd name="T2" fmla="*/ 117 w 167"/>
                    <a:gd name="T3" fmla="*/ 33 h 88"/>
                    <a:gd name="T4" fmla="*/ 83 w 167"/>
                    <a:gd name="T5" fmla="*/ 0 h 88"/>
                    <a:gd name="T6" fmla="*/ 50 w 167"/>
                    <a:gd name="T7" fmla="*/ 33 h 88"/>
                    <a:gd name="T8" fmla="*/ 51 w 167"/>
                    <a:gd name="T9" fmla="*/ 42 h 88"/>
                    <a:gd name="T10" fmla="*/ 0 w 167"/>
                    <a:gd name="T11" fmla="*/ 42 h 88"/>
                    <a:gd name="T12" fmla="*/ 0 w 167"/>
                    <a:gd name="T13" fmla="*/ 88 h 88"/>
                    <a:gd name="T14" fmla="*/ 167 w 167"/>
                    <a:gd name="T15" fmla="*/ 88 h 88"/>
                    <a:gd name="T16" fmla="*/ 167 w 167"/>
                    <a:gd name="T17" fmla="*/ 42 h 88"/>
                    <a:gd name="T18" fmla="*/ 115 w 167"/>
                    <a:gd name="T19" fmla="*/ 42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7" h="88">
                      <a:moveTo>
                        <a:pt x="115" y="42"/>
                      </a:moveTo>
                      <a:cubicBezTo>
                        <a:pt x="116" y="39"/>
                        <a:pt x="117" y="36"/>
                        <a:pt x="117" y="33"/>
                      </a:cubicBezTo>
                      <a:cubicBezTo>
                        <a:pt x="117" y="15"/>
                        <a:pt x="102" y="0"/>
                        <a:pt x="83" y="0"/>
                      </a:cubicBezTo>
                      <a:cubicBezTo>
                        <a:pt x="65" y="0"/>
                        <a:pt x="50" y="15"/>
                        <a:pt x="50" y="33"/>
                      </a:cubicBezTo>
                      <a:cubicBezTo>
                        <a:pt x="50" y="36"/>
                        <a:pt x="51" y="39"/>
                        <a:pt x="51" y="42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88"/>
                        <a:pt x="0" y="88"/>
                        <a:pt x="0" y="88"/>
                      </a:cubicBezTo>
                      <a:cubicBezTo>
                        <a:pt x="167" y="88"/>
                        <a:pt x="167" y="88"/>
                        <a:pt x="167" y="88"/>
                      </a:cubicBezTo>
                      <a:cubicBezTo>
                        <a:pt x="167" y="42"/>
                        <a:pt x="167" y="42"/>
                        <a:pt x="167" y="42"/>
                      </a:cubicBezTo>
                      <a:lnTo>
                        <a:pt x="115" y="42"/>
                      </a:lnTo>
                      <a:close/>
                    </a:path>
                  </a:pathLst>
                </a:custGeom>
                <a:solidFill>
                  <a:srgbClr val="FFB033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39" name="Oval 280"/>
                <p:cNvSpPr>
                  <a:spLocks noChangeArrowheads="1"/>
                </p:cNvSpPr>
                <p:nvPr/>
              </p:nvSpPr>
              <p:spPr bwMode="auto">
                <a:xfrm>
                  <a:off x="18167266" y="5973356"/>
                  <a:ext cx="229951" cy="230011"/>
                </a:xfrm>
                <a:prstGeom prst="ellipse">
                  <a:avLst/>
                </a:prstGeom>
                <a:solidFill>
                  <a:srgbClr val="000529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</p:grpSp>
          <p:grpSp>
            <p:nvGrpSpPr>
              <p:cNvPr id="31" name="Group 129"/>
              <p:cNvGrpSpPr/>
              <p:nvPr/>
            </p:nvGrpSpPr>
            <p:grpSpPr>
              <a:xfrm rot="1080935">
                <a:off x="2865557" y="5552197"/>
                <a:ext cx="2681043" cy="955676"/>
                <a:chOff x="485775" y="495300"/>
                <a:chExt cx="5238750" cy="1866901"/>
              </a:xfrm>
            </p:grpSpPr>
            <p:sp>
              <p:nvSpPr>
                <p:cNvPr id="32" name="Freeform 5"/>
                <p:cNvSpPr/>
                <p:nvPr/>
              </p:nvSpPr>
              <p:spPr bwMode="auto">
                <a:xfrm>
                  <a:off x="4603750" y="1674813"/>
                  <a:ext cx="1120775" cy="687388"/>
                </a:xfrm>
                <a:custGeom>
                  <a:avLst/>
                  <a:gdLst>
                    <a:gd name="T0" fmla="*/ 6 w 117"/>
                    <a:gd name="T1" fmla="*/ 29 h 71"/>
                    <a:gd name="T2" fmla="*/ 0 w 117"/>
                    <a:gd name="T3" fmla="*/ 58 h 71"/>
                    <a:gd name="T4" fmla="*/ 63 w 117"/>
                    <a:gd name="T5" fmla="*/ 71 h 71"/>
                    <a:gd name="T6" fmla="*/ 115 w 117"/>
                    <a:gd name="T7" fmla="*/ 55 h 71"/>
                    <a:gd name="T8" fmla="*/ 115 w 117"/>
                    <a:gd name="T9" fmla="*/ 55 h 71"/>
                    <a:gd name="T10" fmla="*/ 115 w 117"/>
                    <a:gd name="T11" fmla="*/ 53 h 71"/>
                    <a:gd name="T12" fmla="*/ 68 w 117"/>
                    <a:gd name="T13" fmla="*/ 43 h 71"/>
                    <a:gd name="T14" fmla="*/ 62 w 117"/>
                    <a:gd name="T15" fmla="*/ 46 h 71"/>
                    <a:gd name="T16" fmla="*/ 57 w 117"/>
                    <a:gd name="T17" fmla="*/ 39 h 71"/>
                    <a:gd name="T18" fmla="*/ 64 w 117"/>
                    <a:gd name="T19" fmla="*/ 35 h 71"/>
                    <a:gd name="T20" fmla="*/ 68 w 117"/>
                    <a:gd name="T21" fmla="*/ 40 h 71"/>
                    <a:gd name="T22" fmla="*/ 116 w 117"/>
                    <a:gd name="T23" fmla="*/ 50 h 71"/>
                    <a:gd name="T24" fmla="*/ 117 w 117"/>
                    <a:gd name="T25" fmla="*/ 48 h 71"/>
                    <a:gd name="T26" fmla="*/ 117 w 117"/>
                    <a:gd name="T27" fmla="*/ 48 h 71"/>
                    <a:gd name="T28" fmla="*/ 75 w 117"/>
                    <a:gd name="T29" fmla="*/ 13 h 71"/>
                    <a:gd name="T30" fmla="*/ 12 w 117"/>
                    <a:gd name="T31" fmla="*/ 0 h 71"/>
                    <a:gd name="T32" fmla="*/ 6 w 117"/>
                    <a:gd name="T33" fmla="*/ 2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7" h="71">
                      <a:moveTo>
                        <a:pt x="6" y="29"/>
                      </a:move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63" y="71"/>
                        <a:pt x="63" y="71"/>
                        <a:pt x="63" y="71"/>
                      </a:cubicBezTo>
                      <a:cubicBezTo>
                        <a:pt x="76" y="58"/>
                        <a:pt x="95" y="51"/>
                        <a:pt x="115" y="55"/>
                      </a:cubicBezTo>
                      <a:cubicBezTo>
                        <a:pt x="115" y="55"/>
                        <a:pt x="115" y="55"/>
                        <a:pt x="115" y="55"/>
                      </a:cubicBezTo>
                      <a:cubicBezTo>
                        <a:pt x="115" y="53"/>
                        <a:pt x="115" y="53"/>
                        <a:pt x="115" y="53"/>
                      </a:cubicBezTo>
                      <a:cubicBezTo>
                        <a:pt x="68" y="43"/>
                        <a:pt x="68" y="43"/>
                        <a:pt x="68" y="43"/>
                      </a:cubicBezTo>
                      <a:cubicBezTo>
                        <a:pt x="67" y="45"/>
                        <a:pt x="64" y="47"/>
                        <a:pt x="62" y="46"/>
                      </a:cubicBezTo>
                      <a:cubicBezTo>
                        <a:pt x="59" y="45"/>
                        <a:pt x="57" y="42"/>
                        <a:pt x="57" y="39"/>
                      </a:cubicBezTo>
                      <a:cubicBezTo>
                        <a:pt x="58" y="36"/>
                        <a:pt x="61" y="34"/>
                        <a:pt x="64" y="35"/>
                      </a:cubicBezTo>
                      <a:cubicBezTo>
                        <a:pt x="67" y="36"/>
                        <a:pt x="68" y="38"/>
                        <a:pt x="68" y="40"/>
                      </a:cubicBezTo>
                      <a:cubicBezTo>
                        <a:pt x="116" y="50"/>
                        <a:pt x="116" y="50"/>
                        <a:pt x="116" y="50"/>
                      </a:cubicBezTo>
                      <a:cubicBezTo>
                        <a:pt x="117" y="48"/>
                        <a:pt x="117" y="48"/>
                        <a:pt x="117" y="48"/>
                      </a:cubicBezTo>
                      <a:cubicBezTo>
                        <a:pt x="117" y="48"/>
                        <a:pt x="117" y="48"/>
                        <a:pt x="117" y="48"/>
                      </a:cubicBezTo>
                      <a:cubicBezTo>
                        <a:pt x="97" y="44"/>
                        <a:pt x="82" y="30"/>
                        <a:pt x="75" y="13"/>
                      </a:cubicBezTo>
                      <a:cubicBezTo>
                        <a:pt x="12" y="0"/>
                        <a:pt x="12" y="0"/>
                        <a:pt x="12" y="0"/>
                      </a:cubicBezTo>
                      <a:lnTo>
                        <a:pt x="6" y="29"/>
                      </a:lnTo>
                      <a:close/>
                    </a:path>
                  </a:pathLst>
                </a:custGeom>
                <a:solidFill>
                  <a:srgbClr val="1D8C96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33" name="Freeform 6"/>
                <p:cNvSpPr/>
                <p:nvPr/>
              </p:nvSpPr>
              <p:spPr bwMode="auto">
                <a:xfrm>
                  <a:off x="1549400" y="989013"/>
                  <a:ext cx="3351213" cy="1335088"/>
                </a:xfrm>
                <a:custGeom>
                  <a:avLst/>
                  <a:gdLst>
                    <a:gd name="T0" fmla="*/ 2111 w 2111"/>
                    <a:gd name="T1" fmla="*/ 420 h 841"/>
                    <a:gd name="T2" fmla="*/ 2027 w 2111"/>
                    <a:gd name="T3" fmla="*/ 841 h 841"/>
                    <a:gd name="T4" fmla="*/ 0 w 2111"/>
                    <a:gd name="T5" fmla="*/ 426 h 841"/>
                    <a:gd name="T6" fmla="*/ 84 w 2111"/>
                    <a:gd name="T7" fmla="*/ 0 h 841"/>
                    <a:gd name="T8" fmla="*/ 2111 w 2111"/>
                    <a:gd name="T9" fmla="*/ 420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11" h="841">
                      <a:moveTo>
                        <a:pt x="2111" y="420"/>
                      </a:moveTo>
                      <a:lnTo>
                        <a:pt x="2027" y="841"/>
                      </a:lnTo>
                      <a:lnTo>
                        <a:pt x="0" y="426"/>
                      </a:lnTo>
                      <a:lnTo>
                        <a:pt x="84" y="0"/>
                      </a:lnTo>
                      <a:lnTo>
                        <a:pt x="2111" y="420"/>
                      </a:lnTo>
                      <a:close/>
                    </a:path>
                  </a:pathLst>
                </a:custGeom>
                <a:solidFill>
                  <a:srgbClr val="0EB3BF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34" name="Freeform 7"/>
                <p:cNvSpPr/>
                <p:nvPr/>
              </p:nvSpPr>
              <p:spPr bwMode="auto">
                <a:xfrm>
                  <a:off x="1414463" y="958850"/>
                  <a:ext cx="3352800" cy="1344613"/>
                </a:xfrm>
                <a:custGeom>
                  <a:avLst/>
                  <a:gdLst>
                    <a:gd name="T0" fmla="*/ 2112 w 2112"/>
                    <a:gd name="T1" fmla="*/ 421 h 847"/>
                    <a:gd name="T2" fmla="*/ 2027 w 2112"/>
                    <a:gd name="T3" fmla="*/ 847 h 847"/>
                    <a:gd name="T4" fmla="*/ 0 w 2112"/>
                    <a:gd name="T5" fmla="*/ 427 h 847"/>
                    <a:gd name="T6" fmla="*/ 85 w 2112"/>
                    <a:gd name="T7" fmla="*/ 0 h 847"/>
                    <a:gd name="T8" fmla="*/ 2112 w 2112"/>
                    <a:gd name="T9" fmla="*/ 421 h 8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12" h="847">
                      <a:moveTo>
                        <a:pt x="2112" y="421"/>
                      </a:moveTo>
                      <a:lnTo>
                        <a:pt x="2027" y="847"/>
                      </a:lnTo>
                      <a:lnTo>
                        <a:pt x="0" y="427"/>
                      </a:lnTo>
                      <a:lnTo>
                        <a:pt x="85" y="0"/>
                      </a:lnTo>
                      <a:lnTo>
                        <a:pt x="2112" y="421"/>
                      </a:lnTo>
                      <a:close/>
                    </a:path>
                  </a:pathLst>
                </a:custGeom>
                <a:solidFill>
                  <a:srgbClr val="FDC000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35" name="Freeform 8"/>
                <p:cNvSpPr/>
                <p:nvPr/>
              </p:nvSpPr>
              <p:spPr bwMode="auto">
                <a:xfrm>
                  <a:off x="485775" y="736600"/>
                  <a:ext cx="536575" cy="862013"/>
                </a:xfrm>
                <a:custGeom>
                  <a:avLst/>
                  <a:gdLst>
                    <a:gd name="T0" fmla="*/ 37 w 56"/>
                    <a:gd name="T1" fmla="*/ 88 h 89"/>
                    <a:gd name="T2" fmla="*/ 39 w 56"/>
                    <a:gd name="T3" fmla="*/ 89 h 89"/>
                    <a:gd name="T4" fmla="*/ 56 w 56"/>
                    <a:gd name="T5" fmla="*/ 5 h 89"/>
                    <a:gd name="T6" fmla="*/ 54 w 56"/>
                    <a:gd name="T7" fmla="*/ 4 h 89"/>
                    <a:gd name="T8" fmla="*/ 5 w 56"/>
                    <a:gd name="T9" fmla="*/ 38 h 89"/>
                    <a:gd name="T10" fmla="*/ 37 w 56"/>
                    <a:gd name="T11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" h="89">
                      <a:moveTo>
                        <a:pt x="37" y="88"/>
                      </a:moveTo>
                      <a:cubicBezTo>
                        <a:pt x="39" y="89"/>
                        <a:pt x="39" y="89"/>
                        <a:pt x="39" y="89"/>
                      </a:cubicBezTo>
                      <a:cubicBezTo>
                        <a:pt x="56" y="5"/>
                        <a:pt x="56" y="5"/>
                        <a:pt x="56" y="5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32" y="0"/>
                        <a:pt x="10" y="15"/>
                        <a:pt x="5" y="38"/>
                      </a:cubicBezTo>
                      <a:cubicBezTo>
                        <a:pt x="0" y="61"/>
                        <a:pt x="15" y="83"/>
                        <a:pt x="37" y="88"/>
                      </a:cubicBezTo>
                      <a:close/>
                    </a:path>
                  </a:pathLst>
                </a:custGeom>
                <a:solidFill>
                  <a:srgbClr val="FDC000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36" name="Freeform 9"/>
                <p:cNvSpPr/>
                <p:nvPr/>
              </p:nvSpPr>
              <p:spPr bwMode="auto">
                <a:xfrm>
                  <a:off x="858838" y="495300"/>
                  <a:ext cx="2087563" cy="1373188"/>
                </a:xfrm>
                <a:custGeom>
                  <a:avLst/>
                  <a:gdLst>
                    <a:gd name="T0" fmla="*/ 17 w 218"/>
                    <a:gd name="T1" fmla="*/ 30 h 142"/>
                    <a:gd name="T2" fmla="*/ 0 w 218"/>
                    <a:gd name="T3" fmla="*/ 114 h 142"/>
                    <a:gd name="T4" fmla="*/ 137 w 218"/>
                    <a:gd name="T5" fmla="*/ 142 h 142"/>
                    <a:gd name="T6" fmla="*/ 145 w 218"/>
                    <a:gd name="T7" fmla="*/ 136 h 142"/>
                    <a:gd name="T8" fmla="*/ 159 w 218"/>
                    <a:gd name="T9" fmla="*/ 65 h 142"/>
                    <a:gd name="T10" fmla="*/ 154 w 218"/>
                    <a:gd name="T11" fmla="*/ 58 h 142"/>
                    <a:gd name="T12" fmla="*/ 31 w 218"/>
                    <a:gd name="T13" fmla="*/ 32 h 142"/>
                    <a:gd name="T14" fmla="*/ 54 w 218"/>
                    <a:gd name="T15" fmla="*/ 18 h 142"/>
                    <a:gd name="T16" fmla="*/ 206 w 218"/>
                    <a:gd name="T17" fmla="*/ 49 h 142"/>
                    <a:gd name="T18" fmla="*/ 206 w 218"/>
                    <a:gd name="T19" fmla="*/ 49 h 142"/>
                    <a:gd name="T20" fmla="*/ 216 w 218"/>
                    <a:gd name="T21" fmla="*/ 44 h 142"/>
                    <a:gd name="T22" fmla="*/ 216 w 218"/>
                    <a:gd name="T23" fmla="*/ 44 h 142"/>
                    <a:gd name="T24" fmla="*/ 218 w 218"/>
                    <a:gd name="T25" fmla="*/ 36 h 142"/>
                    <a:gd name="T26" fmla="*/ 57 w 218"/>
                    <a:gd name="T27" fmla="*/ 3 h 142"/>
                    <a:gd name="T28" fmla="*/ 17 w 218"/>
                    <a:gd name="T29" fmla="*/ 30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18" h="142">
                      <a:moveTo>
                        <a:pt x="17" y="30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137" y="142"/>
                        <a:pt x="137" y="142"/>
                        <a:pt x="137" y="142"/>
                      </a:cubicBezTo>
                      <a:cubicBezTo>
                        <a:pt x="140" y="142"/>
                        <a:pt x="144" y="140"/>
                        <a:pt x="145" y="136"/>
                      </a:cubicBezTo>
                      <a:cubicBezTo>
                        <a:pt x="159" y="65"/>
                        <a:pt x="159" y="65"/>
                        <a:pt x="159" y="65"/>
                      </a:cubicBezTo>
                      <a:cubicBezTo>
                        <a:pt x="160" y="62"/>
                        <a:pt x="158" y="58"/>
                        <a:pt x="154" y="58"/>
                      </a:cubicBezTo>
                      <a:cubicBezTo>
                        <a:pt x="31" y="32"/>
                        <a:pt x="31" y="32"/>
                        <a:pt x="31" y="32"/>
                      </a:cubicBezTo>
                      <a:cubicBezTo>
                        <a:pt x="33" y="22"/>
                        <a:pt x="44" y="15"/>
                        <a:pt x="54" y="18"/>
                      </a:cubicBezTo>
                      <a:cubicBezTo>
                        <a:pt x="206" y="49"/>
                        <a:pt x="206" y="49"/>
                        <a:pt x="206" y="49"/>
                      </a:cubicBezTo>
                      <a:cubicBezTo>
                        <a:pt x="206" y="49"/>
                        <a:pt x="206" y="49"/>
                        <a:pt x="206" y="49"/>
                      </a:cubicBezTo>
                      <a:cubicBezTo>
                        <a:pt x="210" y="49"/>
                        <a:pt x="215" y="47"/>
                        <a:pt x="216" y="44"/>
                      </a:cubicBezTo>
                      <a:cubicBezTo>
                        <a:pt x="216" y="44"/>
                        <a:pt x="216" y="44"/>
                        <a:pt x="216" y="44"/>
                      </a:cubicBezTo>
                      <a:cubicBezTo>
                        <a:pt x="218" y="36"/>
                        <a:pt x="218" y="36"/>
                        <a:pt x="218" y="36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39" y="0"/>
                        <a:pt x="21" y="11"/>
                        <a:pt x="17" y="30"/>
                      </a:cubicBezTo>
                      <a:close/>
                    </a:path>
                  </a:pathLst>
                </a:custGeom>
                <a:solidFill>
                  <a:srgbClr val="1D8C96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37" name="Freeform 10"/>
                <p:cNvSpPr/>
                <p:nvPr/>
              </p:nvSpPr>
              <p:spPr bwMode="auto">
                <a:xfrm>
                  <a:off x="993775" y="804863"/>
                  <a:ext cx="344488" cy="850900"/>
                </a:xfrm>
                <a:custGeom>
                  <a:avLst/>
                  <a:gdLst>
                    <a:gd name="T0" fmla="*/ 114 w 217"/>
                    <a:gd name="T1" fmla="*/ 536 h 536"/>
                    <a:gd name="T2" fmla="*/ 217 w 217"/>
                    <a:gd name="T3" fmla="*/ 24 h 536"/>
                    <a:gd name="T4" fmla="*/ 102 w 217"/>
                    <a:gd name="T5" fmla="*/ 0 h 536"/>
                    <a:gd name="T6" fmla="*/ 0 w 217"/>
                    <a:gd name="T7" fmla="*/ 512 h 536"/>
                    <a:gd name="T8" fmla="*/ 114 w 217"/>
                    <a:gd name="T9" fmla="*/ 536 h 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7" h="536">
                      <a:moveTo>
                        <a:pt x="114" y="536"/>
                      </a:moveTo>
                      <a:lnTo>
                        <a:pt x="217" y="24"/>
                      </a:lnTo>
                      <a:lnTo>
                        <a:pt x="102" y="0"/>
                      </a:lnTo>
                      <a:lnTo>
                        <a:pt x="0" y="512"/>
                      </a:lnTo>
                      <a:lnTo>
                        <a:pt x="114" y="536"/>
                      </a:lnTo>
                      <a:close/>
                    </a:path>
                  </a:pathLst>
                </a:custGeom>
                <a:solidFill>
                  <a:srgbClr val="FDC000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</p:grpSp>
        </p:grpSp>
      </p:grpSp>
      <p:grpSp>
        <p:nvGrpSpPr>
          <p:cNvPr id="99" name="组 5">
            <a:extLst>
              <a:ext uri="{FF2B5EF4-FFF2-40B4-BE49-F238E27FC236}">
                <a16:creationId xmlns:a16="http://schemas.microsoft.com/office/drawing/2014/main" id="{5F63A8F5-CCAD-480C-865A-293BF3519205}"/>
              </a:ext>
            </a:extLst>
          </p:cNvPr>
          <p:cNvGrpSpPr/>
          <p:nvPr/>
        </p:nvGrpSpPr>
        <p:grpSpPr>
          <a:xfrm>
            <a:off x="6562636" y="3344779"/>
            <a:ext cx="2839271" cy="465137"/>
            <a:chOff x="4886191" y="3496431"/>
            <a:chExt cx="1795173" cy="348853"/>
          </a:xfrm>
          <a:solidFill>
            <a:schemeClr val="accent2"/>
          </a:solidFill>
        </p:grpSpPr>
        <p:sp>
          <p:nvSpPr>
            <p:cNvPr id="100" name="MH_Entry_1">
              <a:hlinkClick r:id="rId15" action="ppaction://hlinksldjump"/>
              <a:extLst>
                <a:ext uri="{FF2B5EF4-FFF2-40B4-BE49-F238E27FC236}">
                  <a16:creationId xmlns:a16="http://schemas.microsoft.com/office/drawing/2014/main" id="{54B29B9C-264F-412B-B66F-FCBC321245B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153254" y="3496431"/>
              <a:ext cx="1528110" cy="348853"/>
            </a:xfrm>
            <a:custGeom>
              <a:avLst/>
              <a:gdLst>
                <a:gd name="connsiteX0" fmla="*/ 0 w 3954840"/>
                <a:gd name="connsiteY0" fmla="*/ 0 h 557348"/>
                <a:gd name="connsiteX1" fmla="*/ 3835506 w 3954840"/>
                <a:gd name="connsiteY1" fmla="*/ 0 h 557348"/>
                <a:gd name="connsiteX2" fmla="*/ 3954840 w 3954840"/>
                <a:gd name="connsiteY2" fmla="*/ 92893 h 557348"/>
                <a:gd name="connsiteX3" fmla="*/ 3954840 w 3954840"/>
                <a:gd name="connsiteY3" fmla="*/ 464455 h 557348"/>
                <a:gd name="connsiteX4" fmla="*/ 3835506 w 3954840"/>
                <a:gd name="connsiteY4" fmla="*/ 557348 h 557348"/>
                <a:gd name="connsiteX5" fmla="*/ 0 w 3954840"/>
                <a:gd name="connsiteY5" fmla="*/ 557348 h 557348"/>
                <a:gd name="connsiteX6" fmla="*/ 45938 w 3954840"/>
                <a:gd name="connsiteY6" fmla="*/ 532414 h 557348"/>
                <a:gd name="connsiteX7" fmla="*/ 180850 w 3954840"/>
                <a:gd name="connsiteY7" fmla="*/ 278674 h 557348"/>
                <a:gd name="connsiteX8" fmla="*/ 45938 w 3954840"/>
                <a:gd name="connsiteY8" fmla="*/ 24934 h 55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4840" h="557348">
                  <a:moveTo>
                    <a:pt x="0" y="0"/>
                  </a:moveTo>
                  <a:lnTo>
                    <a:pt x="3835506" y="0"/>
                  </a:lnTo>
                  <a:cubicBezTo>
                    <a:pt x="3901412" y="0"/>
                    <a:pt x="3954840" y="41590"/>
                    <a:pt x="3954840" y="92893"/>
                  </a:cubicBezTo>
                  <a:lnTo>
                    <a:pt x="3954840" y="464455"/>
                  </a:lnTo>
                  <a:cubicBezTo>
                    <a:pt x="3954840" y="515758"/>
                    <a:pt x="3901412" y="557348"/>
                    <a:pt x="3835506" y="557348"/>
                  </a:cubicBezTo>
                  <a:lnTo>
                    <a:pt x="0" y="557348"/>
                  </a:lnTo>
                  <a:lnTo>
                    <a:pt x="45938" y="532414"/>
                  </a:lnTo>
                  <a:cubicBezTo>
                    <a:pt x="127334" y="477424"/>
                    <a:pt x="180850" y="384299"/>
                    <a:pt x="180850" y="278674"/>
                  </a:cubicBezTo>
                  <a:cubicBezTo>
                    <a:pt x="180850" y="173050"/>
                    <a:pt x="127334" y="79925"/>
                    <a:pt x="45938" y="24934"/>
                  </a:cubicBezTo>
                  <a:close/>
                </a:path>
              </a:pathLst>
            </a:custGeom>
            <a:grpFill/>
            <a:ln>
              <a:solidFill>
                <a:srgbClr val="008E9D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180000" tIns="36000" rIns="36000" bIns="36000" anchor="ctr">
              <a:noAutofit/>
            </a:bodyPr>
            <a:lstStyle/>
            <a:p>
              <a:pPr defTabSz="913765" fontAlgn="ctr">
                <a:buClr>
                  <a:srgbClr val="4BACC6"/>
                </a:buClr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  <a:sym typeface="+mn-ea"/>
                </a:rPr>
                <a:t>    员工信息</a:t>
              </a:r>
              <a:endParaRPr lang="zh-CN" altLang="en-US" sz="2000" dirty="0">
                <a:solidFill>
                  <a:schemeClr val="bg1"/>
                </a:solidFill>
                <a:latin typeface="FZLanTingHeiS-DB-GB" panose="02000000000000000000" pitchFamily="2" charset="-122"/>
                <a:ea typeface="FZLanTingHeiS-DB-GB" panose="02000000000000000000" pitchFamily="2" charset="-122"/>
              </a:endParaRPr>
            </a:p>
          </p:txBody>
        </p:sp>
        <p:sp>
          <p:nvSpPr>
            <p:cNvPr id="101" name="MH_Number_1">
              <a:hlinkClick r:id="rId15" action="ppaction://hlinksldjump"/>
              <a:extLst>
                <a:ext uri="{FF2B5EF4-FFF2-40B4-BE49-F238E27FC236}">
                  <a16:creationId xmlns:a16="http://schemas.microsoft.com/office/drawing/2014/main" id="{96195E11-6D82-4540-A057-36FA3BAF46D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886191" y="3518296"/>
              <a:ext cx="305123" cy="305122"/>
            </a:xfrm>
            <a:prstGeom prst="ellipse">
              <a:avLst/>
            </a:prstGeom>
            <a:grpFill/>
            <a:ln>
              <a:solidFill>
                <a:srgbClr val="008E9D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kern="0" dirty="0">
                  <a:solidFill>
                    <a:srgbClr val="FFFFFF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</a:rPr>
                <a:t>3</a:t>
              </a:r>
              <a:endParaRPr lang="zh-CN" altLang="en-US" sz="2000" kern="0" dirty="0">
                <a:solidFill>
                  <a:srgbClr val="FFFFFF"/>
                </a:solidFill>
                <a:latin typeface="FZLanTingHeiS-DB-GB" panose="02000000000000000000" pitchFamily="2" charset="-122"/>
                <a:ea typeface="FZLanTingHeiS-DB-GB" panose="02000000000000000000" pitchFamily="2" charset="-122"/>
              </a:endParaRPr>
            </a:p>
          </p:txBody>
        </p:sp>
      </p:grpSp>
      <p:grpSp>
        <p:nvGrpSpPr>
          <p:cNvPr id="102" name="组 5">
            <a:extLst>
              <a:ext uri="{FF2B5EF4-FFF2-40B4-BE49-F238E27FC236}">
                <a16:creationId xmlns:a16="http://schemas.microsoft.com/office/drawing/2014/main" id="{127CDCEC-DB5A-4D9E-A69E-4E68460B21B2}"/>
              </a:ext>
            </a:extLst>
          </p:cNvPr>
          <p:cNvGrpSpPr/>
          <p:nvPr/>
        </p:nvGrpSpPr>
        <p:grpSpPr>
          <a:xfrm>
            <a:off x="6562636" y="4257916"/>
            <a:ext cx="2839272" cy="465137"/>
            <a:chOff x="4886191" y="3496431"/>
            <a:chExt cx="1795174" cy="348853"/>
          </a:xfrm>
          <a:solidFill>
            <a:schemeClr val="accent1"/>
          </a:solidFill>
        </p:grpSpPr>
        <p:sp>
          <p:nvSpPr>
            <p:cNvPr id="103" name="MH_Entry_1">
              <a:hlinkClick r:id="rId15" action="ppaction://hlinksldjump"/>
              <a:extLst>
                <a:ext uri="{FF2B5EF4-FFF2-40B4-BE49-F238E27FC236}">
                  <a16:creationId xmlns:a16="http://schemas.microsoft.com/office/drawing/2014/main" id="{75277C64-6038-46F8-A3A2-121B2DDC355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153255" y="3496431"/>
              <a:ext cx="1528110" cy="348853"/>
            </a:xfrm>
            <a:custGeom>
              <a:avLst/>
              <a:gdLst>
                <a:gd name="connsiteX0" fmla="*/ 0 w 3954840"/>
                <a:gd name="connsiteY0" fmla="*/ 0 h 557348"/>
                <a:gd name="connsiteX1" fmla="*/ 3835506 w 3954840"/>
                <a:gd name="connsiteY1" fmla="*/ 0 h 557348"/>
                <a:gd name="connsiteX2" fmla="*/ 3954840 w 3954840"/>
                <a:gd name="connsiteY2" fmla="*/ 92893 h 557348"/>
                <a:gd name="connsiteX3" fmla="*/ 3954840 w 3954840"/>
                <a:gd name="connsiteY3" fmla="*/ 464455 h 557348"/>
                <a:gd name="connsiteX4" fmla="*/ 3835506 w 3954840"/>
                <a:gd name="connsiteY4" fmla="*/ 557348 h 557348"/>
                <a:gd name="connsiteX5" fmla="*/ 0 w 3954840"/>
                <a:gd name="connsiteY5" fmla="*/ 557348 h 557348"/>
                <a:gd name="connsiteX6" fmla="*/ 45938 w 3954840"/>
                <a:gd name="connsiteY6" fmla="*/ 532414 h 557348"/>
                <a:gd name="connsiteX7" fmla="*/ 180850 w 3954840"/>
                <a:gd name="connsiteY7" fmla="*/ 278674 h 557348"/>
                <a:gd name="connsiteX8" fmla="*/ 45938 w 3954840"/>
                <a:gd name="connsiteY8" fmla="*/ 24934 h 55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4840" h="557348">
                  <a:moveTo>
                    <a:pt x="0" y="0"/>
                  </a:moveTo>
                  <a:lnTo>
                    <a:pt x="3835506" y="0"/>
                  </a:lnTo>
                  <a:cubicBezTo>
                    <a:pt x="3901412" y="0"/>
                    <a:pt x="3954840" y="41590"/>
                    <a:pt x="3954840" y="92893"/>
                  </a:cubicBezTo>
                  <a:lnTo>
                    <a:pt x="3954840" y="464455"/>
                  </a:lnTo>
                  <a:cubicBezTo>
                    <a:pt x="3954840" y="515758"/>
                    <a:pt x="3901412" y="557348"/>
                    <a:pt x="3835506" y="557348"/>
                  </a:cubicBezTo>
                  <a:lnTo>
                    <a:pt x="0" y="557348"/>
                  </a:lnTo>
                  <a:lnTo>
                    <a:pt x="45938" y="532414"/>
                  </a:lnTo>
                  <a:cubicBezTo>
                    <a:pt x="127334" y="477424"/>
                    <a:pt x="180850" y="384299"/>
                    <a:pt x="180850" y="278674"/>
                  </a:cubicBezTo>
                  <a:cubicBezTo>
                    <a:pt x="180850" y="173050"/>
                    <a:pt x="127334" y="79925"/>
                    <a:pt x="45938" y="24934"/>
                  </a:cubicBezTo>
                  <a:close/>
                </a:path>
              </a:pathLst>
            </a:custGeom>
            <a:grpFill/>
            <a:ln>
              <a:solidFill>
                <a:srgbClr val="008E9D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180000" tIns="36000" rIns="36000" bIns="36000" anchor="ctr">
              <a:noAutofit/>
            </a:bodyPr>
            <a:lstStyle/>
            <a:p>
              <a:pPr defTabSz="913765" fontAlgn="ctr">
                <a:buClr>
                  <a:srgbClr val="4BACC6"/>
                </a:buClr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  <a:sym typeface="+mn-ea"/>
                </a:rPr>
                <a:t>    异动管理</a:t>
              </a:r>
              <a:endParaRPr lang="zh-CN" altLang="en-US" sz="2000" dirty="0">
                <a:solidFill>
                  <a:schemeClr val="bg1"/>
                </a:solidFill>
                <a:latin typeface="FZLanTingHeiS-DB-GB" panose="02000000000000000000" pitchFamily="2" charset="-122"/>
                <a:ea typeface="FZLanTingHeiS-DB-GB" panose="02000000000000000000" pitchFamily="2" charset="-122"/>
              </a:endParaRPr>
            </a:p>
          </p:txBody>
        </p:sp>
        <p:sp>
          <p:nvSpPr>
            <p:cNvPr id="104" name="MH_Number_1">
              <a:hlinkClick r:id="rId15" action="ppaction://hlinksldjump"/>
              <a:extLst>
                <a:ext uri="{FF2B5EF4-FFF2-40B4-BE49-F238E27FC236}">
                  <a16:creationId xmlns:a16="http://schemas.microsoft.com/office/drawing/2014/main" id="{B586AD71-0B02-4300-A6C4-E572DD64F1F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886191" y="3518296"/>
              <a:ext cx="305123" cy="305122"/>
            </a:xfrm>
            <a:prstGeom prst="ellipse">
              <a:avLst/>
            </a:prstGeom>
            <a:grpFill/>
            <a:ln>
              <a:solidFill>
                <a:srgbClr val="008E9D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kern="0" dirty="0">
                  <a:solidFill>
                    <a:srgbClr val="FFFFFF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</a:rPr>
                <a:t>4</a:t>
              </a:r>
              <a:endParaRPr lang="zh-CN" altLang="en-US" sz="2000" kern="0" dirty="0">
                <a:solidFill>
                  <a:srgbClr val="FFFFFF"/>
                </a:solidFill>
                <a:latin typeface="FZLanTingHeiS-DB-GB" panose="02000000000000000000" pitchFamily="2" charset="-122"/>
                <a:ea typeface="FZLanTingHeiS-DB-GB" panose="02000000000000000000" pitchFamily="2" charset="-122"/>
              </a:endParaRPr>
            </a:p>
          </p:txBody>
        </p:sp>
      </p:grpSp>
      <p:grpSp>
        <p:nvGrpSpPr>
          <p:cNvPr id="105" name="组 5">
            <a:extLst>
              <a:ext uri="{FF2B5EF4-FFF2-40B4-BE49-F238E27FC236}">
                <a16:creationId xmlns:a16="http://schemas.microsoft.com/office/drawing/2014/main" id="{8E249475-DC27-4B12-A5BE-018E46B3799F}"/>
              </a:ext>
            </a:extLst>
          </p:cNvPr>
          <p:cNvGrpSpPr/>
          <p:nvPr/>
        </p:nvGrpSpPr>
        <p:grpSpPr>
          <a:xfrm>
            <a:off x="6562637" y="5234441"/>
            <a:ext cx="2839271" cy="465137"/>
            <a:chOff x="4886191" y="3496431"/>
            <a:chExt cx="1795173" cy="348853"/>
          </a:xfrm>
          <a:solidFill>
            <a:schemeClr val="accent1"/>
          </a:solidFill>
        </p:grpSpPr>
        <p:sp>
          <p:nvSpPr>
            <p:cNvPr id="106" name="MH_Entry_1">
              <a:hlinkClick r:id="rId15" action="ppaction://hlinksldjump"/>
              <a:extLst>
                <a:ext uri="{FF2B5EF4-FFF2-40B4-BE49-F238E27FC236}">
                  <a16:creationId xmlns:a16="http://schemas.microsoft.com/office/drawing/2014/main" id="{F410AE8E-F757-45F9-B8BC-89750988D081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153253" y="3496431"/>
              <a:ext cx="1528111" cy="348853"/>
            </a:xfrm>
            <a:custGeom>
              <a:avLst/>
              <a:gdLst>
                <a:gd name="connsiteX0" fmla="*/ 0 w 3954840"/>
                <a:gd name="connsiteY0" fmla="*/ 0 h 557348"/>
                <a:gd name="connsiteX1" fmla="*/ 3835506 w 3954840"/>
                <a:gd name="connsiteY1" fmla="*/ 0 h 557348"/>
                <a:gd name="connsiteX2" fmla="*/ 3954840 w 3954840"/>
                <a:gd name="connsiteY2" fmla="*/ 92893 h 557348"/>
                <a:gd name="connsiteX3" fmla="*/ 3954840 w 3954840"/>
                <a:gd name="connsiteY3" fmla="*/ 464455 h 557348"/>
                <a:gd name="connsiteX4" fmla="*/ 3835506 w 3954840"/>
                <a:gd name="connsiteY4" fmla="*/ 557348 h 557348"/>
                <a:gd name="connsiteX5" fmla="*/ 0 w 3954840"/>
                <a:gd name="connsiteY5" fmla="*/ 557348 h 557348"/>
                <a:gd name="connsiteX6" fmla="*/ 45938 w 3954840"/>
                <a:gd name="connsiteY6" fmla="*/ 532414 h 557348"/>
                <a:gd name="connsiteX7" fmla="*/ 180850 w 3954840"/>
                <a:gd name="connsiteY7" fmla="*/ 278674 h 557348"/>
                <a:gd name="connsiteX8" fmla="*/ 45938 w 3954840"/>
                <a:gd name="connsiteY8" fmla="*/ 24934 h 55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4840" h="557348">
                  <a:moveTo>
                    <a:pt x="0" y="0"/>
                  </a:moveTo>
                  <a:lnTo>
                    <a:pt x="3835506" y="0"/>
                  </a:lnTo>
                  <a:cubicBezTo>
                    <a:pt x="3901412" y="0"/>
                    <a:pt x="3954840" y="41590"/>
                    <a:pt x="3954840" y="92893"/>
                  </a:cubicBezTo>
                  <a:lnTo>
                    <a:pt x="3954840" y="464455"/>
                  </a:lnTo>
                  <a:cubicBezTo>
                    <a:pt x="3954840" y="515758"/>
                    <a:pt x="3901412" y="557348"/>
                    <a:pt x="3835506" y="557348"/>
                  </a:cubicBezTo>
                  <a:lnTo>
                    <a:pt x="0" y="557348"/>
                  </a:lnTo>
                  <a:lnTo>
                    <a:pt x="45938" y="532414"/>
                  </a:lnTo>
                  <a:cubicBezTo>
                    <a:pt x="127334" y="477424"/>
                    <a:pt x="180850" y="384299"/>
                    <a:pt x="180850" y="278674"/>
                  </a:cubicBezTo>
                  <a:cubicBezTo>
                    <a:pt x="180850" y="173050"/>
                    <a:pt x="127334" y="79925"/>
                    <a:pt x="45938" y="24934"/>
                  </a:cubicBezTo>
                  <a:close/>
                </a:path>
              </a:pathLst>
            </a:custGeom>
            <a:grpFill/>
            <a:ln>
              <a:solidFill>
                <a:srgbClr val="008E9D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180000" tIns="36000" rIns="36000" bIns="36000" anchor="ctr">
              <a:noAutofit/>
            </a:bodyPr>
            <a:lstStyle/>
            <a:p>
              <a:pPr defTabSz="913765" fontAlgn="ctr">
                <a:buClr>
                  <a:srgbClr val="4BACC6"/>
                </a:buClr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  <a:sym typeface="+mn-ea"/>
                </a:rPr>
                <a:t>    员工自助</a:t>
              </a:r>
              <a:endParaRPr lang="zh-CN" altLang="en-US" sz="2000" dirty="0">
                <a:solidFill>
                  <a:schemeClr val="bg1"/>
                </a:solidFill>
                <a:latin typeface="FZLanTingHeiS-DB-GB" panose="02000000000000000000" pitchFamily="2" charset="-122"/>
                <a:ea typeface="FZLanTingHeiS-DB-GB" panose="02000000000000000000" pitchFamily="2" charset="-122"/>
              </a:endParaRPr>
            </a:p>
          </p:txBody>
        </p:sp>
        <p:sp>
          <p:nvSpPr>
            <p:cNvPr id="107" name="MH_Number_1">
              <a:hlinkClick r:id="rId15" action="ppaction://hlinksldjump"/>
              <a:extLst>
                <a:ext uri="{FF2B5EF4-FFF2-40B4-BE49-F238E27FC236}">
                  <a16:creationId xmlns:a16="http://schemas.microsoft.com/office/drawing/2014/main" id="{067D8297-758F-4610-8936-E78205125A16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886191" y="3518296"/>
              <a:ext cx="305123" cy="305122"/>
            </a:xfrm>
            <a:prstGeom prst="ellipse">
              <a:avLst/>
            </a:prstGeom>
            <a:grpFill/>
            <a:ln>
              <a:solidFill>
                <a:srgbClr val="008E9D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kern="0" dirty="0">
                  <a:solidFill>
                    <a:srgbClr val="FFFFFF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</a:rPr>
                <a:t>5</a:t>
              </a:r>
              <a:endParaRPr lang="zh-CN" altLang="en-US" sz="2000" kern="0" dirty="0">
                <a:solidFill>
                  <a:srgbClr val="FFFFFF"/>
                </a:solidFill>
                <a:latin typeface="FZLanTingHeiS-DB-GB" panose="02000000000000000000" pitchFamily="2" charset="-122"/>
                <a:ea typeface="FZLanTingHeiS-DB-GB" panose="02000000000000000000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644270" y="2584009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2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7985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E0F0B3B-3A8A-4804-918B-0104CC636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810" y="1642702"/>
            <a:ext cx="9700727" cy="47644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内部员工</a:t>
            </a:r>
          </a:p>
        </p:txBody>
      </p:sp>
      <p:sp>
        <p:nvSpPr>
          <p:cNvPr id="31" name="文本占位符 46">
            <a:extLst>
              <a:ext uri="{FF2B5EF4-FFF2-40B4-BE49-F238E27FC236}">
                <a16:creationId xmlns:a16="http://schemas.microsoft.com/office/drawing/2014/main" id="{5CEE1E29-7E0A-4A4C-BEED-077627E6115A}"/>
              </a:ext>
            </a:extLst>
          </p:cNvPr>
          <p:cNvSpPr txBox="1">
            <a:spLocks/>
          </p:cNvSpPr>
          <p:nvPr/>
        </p:nvSpPr>
        <p:spPr bwMode="auto">
          <a:xfrm>
            <a:off x="2342810" y="943322"/>
            <a:ext cx="7506380" cy="56815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路径：组织员工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人员信息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-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员工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lvl="0">
              <a:buFont typeface="Wingdings" pitchFamily="2" charset="2"/>
              <a:buChar char="Ø"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  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业务说明：员工信息查询、日常业务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(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新增员工、汇报关系批量设置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)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操作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BB735EB7-BF90-49E4-B210-73FE97505353}"/>
              </a:ext>
            </a:extLst>
          </p:cNvPr>
          <p:cNvSpPr/>
          <p:nvPr/>
        </p:nvSpPr>
        <p:spPr bwMode="auto">
          <a:xfrm>
            <a:off x="159328" y="1026608"/>
            <a:ext cx="1245583" cy="4695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员工信息</a:t>
            </a:r>
          </a:p>
        </p:txBody>
      </p:sp>
      <p:cxnSp>
        <p:nvCxnSpPr>
          <p:cNvPr id="28" name="直线箭头连接符 58">
            <a:extLst>
              <a:ext uri="{FF2B5EF4-FFF2-40B4-BE49-F238E27FC236}">
                <a16:creationId xmlns:a16="http://schemas.microsoft.com/office/drawing/2014/main" id="{57335904-6E4B-4244-95A5-2DE99ABE5424}"/>
              </a:ext>
            </a:extLst>
          </p:cNvPr>
          <p:cNvCxnSpPr>
            <a:cxnSpLocks/>
            <a:stCxn id="32" idx="4"/>
            <a:endCxn id="54" idx="0"/>
          </p:cNvCxnSpPr>
          <p:nvPr/>
        </p:nvCxnSpPr>
        <p:spPr>
          <a:xfrm flipH="1">
            <a:off x="617198" y="2041981"/>
            <a:ext cx="527" cy="415253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圆角矩形 21">
            <a:extLst>
              <a:ext uri="{FF2B5EF4-FFF2-40B4-BE49-F238E27FC236}">
                <a16:creationId xmlns:a16="http://schemas.microsoft.com/office/drawing/2014/main" id="{E6A622C5-3CBF-4759-B29D-6250DFC886B8}"/>
              </a:ext>
            </a:extLst>
          </p:cNvPr>
          <p:cNvSpPr/>
          <p:nvPr/>
        </p:nvSpPr>
        <p:spPr>
          <a:xfrm>
            <a:off x="845260" y="1804390"/>
            <a:ext cx="1110922" cy="466725"/>
          </a:xfrm>
          <a:prstGeom prst="roundRect">
            <a:avLst>
              <a:gd name="adj" fmla="val 12244"/>
            </a:avLst>
          </a:prstGeom>
          <a:solidFill>
            <a:srgbClr val="8C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rgbClr val="FFFFFF"/>
                </a:solidFill>
                <a:latin typeface="+mn-ea"/>
              </a:rPr>
              <a:t>内部员工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0" name="椭圆 39">
            <a:extLst>
              <a:ext uri="{FF2B5EF4-FFF2-40B4-BE49-F238E27FC236}">
                <a16:creationId xmlns:a16="http://schemas.microsoft.com/office/drawing/2014/main" id="{3470D276-8CE8-4DE3-A82C-61E9299DB782}"/>
              </a:ext>
            </a:extLst>
          </p:cNvPr>
          <p:cNvSpPr/>
          <p:nvPr/>
        </p:nvSpPr>
        <p:spPr bwMode="auto">
          <a:xfrm>
            <a:off x="573346" y="1913703"/>
            <a:ext cx="84138" cy="84137"/>
          </a:xfrm>
          <a:prstGeom prst="ellipse">
            <a:avLst/>
          </a:prstGeom>
          <a:solidFill>
            <a:srgbClr val="8C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2" name="椭圆 43">
            <a:extLst>
              <a:ext uri="{FF2B5EF4-FFF2-40B4-BE49-F238E27FC236}">
                <a16:creationId xmlns:a16="http://schemas.microsoft.com/office/drawing/2014/main" id="{ED8D0C40-181E-46AE-BB64-E693A62BC17C}"/>
              </a:ext>
            </a:extLst>
          </p:cNvPr>
          <p:cNvSpPr>
            <a:spLocks noChangeAspect="1"/>
          </p:cNvSpPr>
          <p:nvPr/>
        </p:nvSpPr>
        <p:spPr bwMode="auto">
          <a:xfrm>
            <a:off x="528031" y="1862594"/>
            <a:ext cx="179388" cy="179387"/>
          </a:xfrm>
          <a:prstGeom prst="ellipse">
            <a:avLst/>
          </a:prstGeom>
          <a:noFill/>
          <a:ln>
            <a:solidFill>
              <a:srgbClr val="8CC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3" name="椭圆 39">
            <a:extLst>
              <a:ext uri="{FF2B5EF4-FFF2-40B4-BE49-F238E27FC236}">
                <a16:creationId xmlns:a16="http://schemas.microsoft.com/office/drawing/2014/main" id="{BD4ACD78-5E94-4180-9F0F-D9D57821931B}"/>
              </a:ext>
            </a:extLst>
          </p:cNvPr>
          <p:cNvSpPr/>
          <p:nvPr/>
        </p:nvSpPr>
        <p:spPr bwMode="auto">
          <a:xfrm>
            <a:off x="590851" y="3043065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4" name="椭圆 43">
            <a:extLst>
              <a:ext uri="{FF2B5EF4-FFF2-40B4-BE49-F238E27FC236}">
                <a16:creationId xmlns:a16="http://schemas.microsoft.com/office/drawing/2014/main" id="{652D25C5-809E-4C67-BC18-4AE6146D3FEC}"/>
              </a:ext>
            </a:extLst>
          </p:cNvPr>
          <p:cNvSpPr>
            <a:spLocks noChangeAspect="1"/>
          </p:cNvSpPr>
          <p:nvPr/>
        </p:nvSpPr>
        <p:spPr bwMode="auto">
          <a:xfrm>
            <a:off x="545122" y="3001519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5" name="圆角矩形 21">
            <a:extLst>
              <a:ext uri="{FF2B5EF4-FFF2-40B4-BE49-F238E27FC236}">
                <a16:creationId xmlns:a16="http://schemas.microsoft.com/office/drawing/2014/main" id="{8E868E2D-E992-4ED4-A6A2-4B6F0338601C}"/>
              </a:ext>
            </a:extLst>
          </p:cNvPr>
          <p:cNvSpPr/>
          <p:nvPr/>
        </p:nvSpPr>
        <p:spPr>
          <a:xfrm>
            <a:off x="853424" y="2340221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实习生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6" name="椭圆 39">
            <a:extLst>
              <a:ext uri="{FF2B5EF4-FFF2-40B4-BE49-F238E27FC236}">
                <a16:creationId xmlns:a16="http://schemas.microsoft.com/office/drawing/2014/main" id="{8CA4F496-E9FB-44DD-9942-5AF1F3807130}"/>
              </a:ext>
            </a:extLst>
          </p:cNvPr>
          <p:cNvSpPr/>
          <p:nvPr/>
        </p:nvSpPr>
        <p:spPr bwMode="auto">
          <a:xfrm>
            <a:off x="583395" y="4228669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7" name="椭圆 43">
            <a:extLst>
              <a:ext uri="{FF2B5EF4-FFF2-40B4-BE49-F238E27FC236}">
                <a16:creationId xmlns:a16="http://schemas.microsoft.com/office/drawing/2014/main" id="{3211937B-4011-4C4C-A1C2-54693CF67C0D}"/>
              </a:ext>
            </a:extLst>
          </p:cNvPr>
          <p:cNvSpPr>
            <a:spLocks noChangeAspect="1"/>
          </p:cNvSpPr>
          <p:nvPr/>
        </p:nvSpPr>
        <p:spPr bwMode="auto">
          <a:xfrm>
            <a:off x="535770" y="4181044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8" name="圆角矩形 21">
            <a:extLst>
              <a:ext uri="{FF2B5EF4-FFF2-40B4-BE49-F238E27FC236}">
                <a16:creationId xmlns:a16="http://schemas.microsoft.com/office/drawing/2014/main" id="{E0895D84-7ED8-43AF-854D-152891A9D003}"/>
              </a:ext>
            </a:extLst>
          </p:cNvPr>
          <p:cNvSpPr/>
          <p:nvPr/>
        </p:nvSpPr>
        <p:spPr>
          <a:xfrm>
            <a:off x="857614" y="2895530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外部员工</a:t>
            </a:r>
          </a:p>
        </p:txBody>
      </p:sp>
      <p:cxnSp>
        <p:nvCxnSpPr>
          <p:cNvPr id="39" name="直线箭头连接符 58">
            <a:extLst>
              <a:ext uri="{FF2B5EF4-FFF2-40B4-BE49-F238E27FC236}">
                <a16:creationId xmlns:a16="http://schemas.microsoft.com/office/drawing/2014/main" id="{4BC8D55C-1BD0-4AC1-B9FC-4930277B6EC9}"/>
              </a:ext>
            </a:extLst>
          </p:cNvPr>
          <p:cNvCxnSpPr>
            <a:cxnSpLocks/>
            <a:stCxn id="34" idx="4"/>
          </p:cNvCxnSpPr>
          <p:nvPr/>
        </p:nvCxnSpPr>
        <p:spPr>
          <a:xfrm>
            <a:off x="634816" y="3180906"/>
            <a:ext cx="0" cy="415253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线箭头连接符 58">
            <a:extLst>
              <a:ext uri="{FF2B5EF4-FFF2-40B4-BE49-F238E27FC236}">
                <a16:creationId xmlns:a16="http://schemas.microsoft.com/office/drawing/2014/main" id="{98F2F204-F3DD-498B-A58D-C704371B1A1A}"/>
              </a:ext>
            </a:extLst>
          </p:cNvPr>
          <p:cNvCxnSpPr>
            <a:cxnSpLocks/>
            <a:stCxn id="43" idx="4"/>
          </p:cNvCxnSpPr>
          <p:nvPr/>
        </p:nvCxnSpPr>
        <p:spPr>
          <a:xfrm>
            <a:off x="625640" y="4910547"/>
            <a:ext cx="0" cy="373574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圆角矩形 21">
            <a:extLst>
              <a:ext uri="{FF2B5EF4-FFF2-40B4-BE49-F238E27FC236}">
                <a16:creationId xmlns:a16="http://schemas.microsoft.com/office/drawing/2014/main" id="{996425C3-79B0-4AD3-855D-AB9F2DD8C2AA}"/>
              </a:ext>
            </a:extLst>
          </p:cNvPr>
          <p:cNvSpPr/>
          <p:nvPr/>
        </p:nvSpPr>
        <p:spPr>
          <a:xfrm>
            <a:off x="849450" y="3449619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花名册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2" name="椭圆 39">
            <a:extLst>
              <a:ext uri="{FF2B5EF4-FFF2-40B4-BE49-F238E27FC236}">
                <a16:creationId xmlns:a16="http://schemas.microsoft.com/office/drawing/2014/main" id="{40853990-B63D-48E6-B99F-32EAE53F8852}"/>
              </a:ext>
            </a:extLst>
          </p:cNvPr>
          <p:cNvSpPr/>
          <p:nvPr/>
        </p:nvSpPr>
        <p:spPr bwMode="auto">
          <a:xfrm>
            <a:off x="583571" y="4784723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3" name="椭圆 43">
            <a:extLst>
              <a:ext uri="{FF2B5EF4-FFF2-40B4-BE49-F238E27FC236}">
                <a16:creationId xmlns:a16="http://schemas.microsoft.com/office/drawing/2014/main" id="{94F05D6B-A53D-463F-B851-77197F92CFB1}"/>
              </a:ext>
            </a:extLst>
          </p:cNvPr>
          <p:cNvSpPr>
            <a:spLocks noChangeAspect="1"/>
          </p:cNvSpPr>
          <p:nvPr/>
        </p:nvSpPr>
        <p:spPr bwMode="auto">
          <a:xfrm>
            <a:off x="535946" y="4731160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4" name="椭圆 39">
            <a:extLst>
              <a:ext uri="{FF2B5EF4-FFF2-40B4-BE49-F238E27FC236}">
                <a16:creationId xmlns:a16="http://schemas.microsoft.com/office/drawing/2014/main" id="{83E225E8-AA70-413B-A73D-14608DB7AC6F}"/>
              </a:ext>
            </a:extLst>
          </p:cNvPr>
          <p:cNvSpPr/>
          <p:nvPr/>
        </p:nvSpPr>
        <p:spPr bwMode="auto">
          <a:xfrm>
            <a:off x="583571" y="5337684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5" name="椭圆 43">
            <a:extLst>
              <a:ext uri="{FF2B5EF4-FFF2-40B4-BE49-F238E27FC236}">
                <a16:creationId xmlns:a16="http://schemas.microsoft.com/office/drawing/2014/main" id="{BBF6F7D3-2B67-4A24-B54C-27F11713BCB8}"/>
              </a:ext>
            </a:extLst>
          </p:cNvPr>
          <p:cNvSpPr>
            <a:spLocks noChangeAspect="1"/>
          </p:cNvSpPr>
          <p:nvPr/>
        </p:nvSpPr>
        <p:spPr bwMode="auto">
          <a:xfrm>
            <a:off x="535946" y="5290059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6" name="圆角矩形 21">
            <a:extLst>
              <a:ext uri="{FF2B5EF4-FFF2-40B4-BE49-F238E27FC236}">
                <a16:creationId xmlns:a16="http://schemas.microsoft.com/office/drawing/2014/main" id="{65A6CDFE-E7A3-4CC7-A125-5AD8E78A451B}"/>
              </a:ext>
            </a:extLst>
          </p:cNvPr>
          <p:cNvSpPr/>
          <p:nvPr/>
        </p:nvSpPr>
        <p:spPr>
          <a:xfrm>
            <a:off x="856899" y="3998629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子集管理</a:t>
            </a:r>
          </a:p>
        </p:txBody>
      </p:sp>
      <p:cxnSp>
        <p:nvCxnSpPr>
          <p:cNvPr id="47" name="直线箭头连接符 58">
            <a:extLst>
              <a:ext uri="{FF2B5EF4-FFF2-40B4-BE49-F238E27FC236}">
                <a16:creationId xmlns:a16="http://schemas.microsoft.com/office/drawing/2014/main" id="{C7C7E66F-63AA-4D8F-8375-F6CF6DC6BB59}"/>
              </a:ext>
            </a:extLst>
          </p:cNvPr>
          <p:cNvCxnSpPr>
            <a:cxnSpLocks/>
            <a:stCxn id="37" idx="4"/>
          </p:cNvCxnSpPr>
          <p:nvPr/>
        </p:nvCxnSpPr>
        <p:spPr>
          <a:xfrm>
            <a:off x="625464" y="4360431"/>
            <a:ext cx="1036" cy="374855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圆角矩形 21">
            <a:extLst>
              <a:ext uri="{FF2B5EF4-FFF2-40B4-BE49-F238E27FC236}">
                <a16:creationId xmlns:a16="http://schemas.microsoft.com/office/drawing/2014/main" id="{813AD122-B42A-491E-99F1-C13F42D91C97}"/>
              </a:ext>
            </a:extLst>
          </p:cNvPr>
          <p:cNvSpPr/>
          <p:nvPr/>
        </p:nvSpPr>
        <p:spPr>
          <a:xfrm>
            <a:off x="849450" y="4563322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合同协议</a:t>
            </a:r>
          </a:p>
        </p:txBody>
      </p:sp>
      <p:sp>
        <p:nvSpPr>
          <p:cNvPr id="49" name="圆角矩形 21">
            <a:extLst>
              <a:ext uri="{FF2B5EF4-FFF2-40B4-BE49-F238E27FC236}">
                <a16:creationId xmlns:a16="http://schemas.microsoft.com/office/drawing/2014/main" id="{06FA5F3D-C03D-4EA9-807C-1540507DBAE5}"/>
              </a:ext>
            </a:extLst>
          </p:cNvPr>
          <p:cNvSpPr/>
          <p:nvPr/>
        </p:nvSpPr>
        <p:spPr>
          <a:xfrm>
            <a:off x="857824" y="5136179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黑名单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0" name="圆角矩形 21">
            <a:extLst>
              <a:ext uri="{FF2B5EF4-FFF2-40B4-BE49-F238E27FC236}">
                <a16:creationId xmlns:a16="http://schemas.microsoft.com/office/drawing/2014/main" id="{C7E529B1-3ACC-4AFA-8FCE-821C912C276F}"/>
              </a:ext>
            </a:extLst>
          </p:cNvPr>
          <p:cNvSpPr/>
          <p:nvPr/>
        </p:nvSpPr>
        <p:spPr>
          <a:xfrm>
            <a:off x="861588" y="5686868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预警提醒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3" name="椭圆 39">
            <a:extLst>
              <a:ext uri="{FF2B5EF4-FFF2-40B4-BE49-F238E27FC236}">
                <a16:creationId xmlns:a16="http://schemas.microsoft.com/office/drawing/2014/main" id="{C9A3635D-2457-49B0-A742-694BD5EDA446}"/>
              </a:ext>
            </a:extLst>
          </p:cNvPr>
          <p:cNvSpPr/>
          <p:nvPr/>
        </p:nvSpPr>
        <p:spPr bwMode="auto">
          <a:xfrm>
            <a:off x="581268" y="2505188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4" name="椭圆 43">
            <a:extLst>
              <a:ext uri="{FF2B5EF4-FFF2-40B4-BE49-F238E27FC236}">
                <a16:creationId xmlns:a16="http://schemas.microsoft.com/office/drawing/2014/main" id="{E0E3497D-9135-45CE-ACD2-5E4345194B83}"/>
              </a:ext>
            </a:extLst>
          </p:cNvPr>
          <p:cNvSpPr>
            <a:spLocks noChangeAspect="1"/>
          </p:cNvSpPr>
          <p:nvPr/>
        </p:nvSpPr>
        <p:spPr bwMode="auto">
          <a:xfrm>
            <a:off x="527504" y="2457234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5" name="椭圆 39">
            <a:extLst>
              <a:ext uri="{FF2B5EF4-FFF2-40B4-BE49-F238E27FC236}">
                <a16:creationId xmlns:a16="http://schemas.microsoft.com/office/drawing/2014/main" id="{B6D0D78E-3163-4CF8-BC6A-2A742909F0D6}"/>
              </a:ext>
            </a:extLst>
          </p:cNvPr>
          <p:cNvSpPr/>
          <p:nvPr/>
        </p:nvSpPr>
        <p:spPr bwMode="auto">
          <a:xfrm>
            <a:off x="600373" y="5872938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6" name="椭圆 43">
            <a:extLst>
              <a:ext uri="{FF2B5EF4-FFF2-40B4-BE49-F238E27FC236}">
                <a16:creationId xmlns:a16="http://schemas.microsoft.com/office/drawing/2014/main" id="{49B264FE-B86F-4B82-8BF1-E556811E6987}"/>
              </a:ext>
            </a:extLst>
          </p:cNvPr>
          <p:cNvSpPr>
            <a:spLocks noChangeAspect="1"/>
          </p:cNvSpPr>
          <p:nvPr/>
        </p:nvSpPr>
        <p:spPr bwMode="auto">
          <a:xfrm>
            <a:off x="554644" y="5831392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7" name="椭圆 39">
            <a:extLst>
              <a:ext uri="{FF2B5EF4-FFF2-40B4-BE49-F238E27FC236}">
                <a16:creationId xmlns:a16="http://schemas.microsoft.com/office/drawing/2014/main" id="{F07D8D92-A04B-4719-8856-8D9C1B60EACE}"/>
              </a:ext>
            </a:extLst>
          </p:cNvPr>
          <p:cNvSpPr/>
          <p:nvPr/>
        </p:nvSpPr>
        <p:spPr bwMode="auto">
          <a:xfrm>
            <a:off x="588955" y="3649078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8" name="椭圆 43">
            <a:extLst>
              <a:ext uri="{FF2B5EF4-FFF2-40B4-BE49-F238E27FC236}">
                <a16:creationId xmlns:a16="http://schemas.microsoft.com/office/drawing/2014/main" id="{86208B79-E0E1-492C-B8EB-F23102EAE70F}"/>
              </a:ext>
            </a:extLst>
          </p:cNvPr>
          <p:cNvSpPr>
            <a:spLocks noChangeAspect="1"/>
          </p:cNvSpPr>
          <p:nvPr/>
        </p:nvSpPr>
        <p:spPr bwMode="auto">
          <a:xfrm>
            <a:off x="543226" y="3607532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029BA76F-CC5D-479B-B039-4DABF013B53E}"/>
              </a:ext>
            </a:extLst>
          </p:cNvPr>
          <p:cNvCxnSpPr>
            <a:cxnSpLocks/>
            <a:stCxn id="54" idx="4"/>
          </p:cNvCxnSpPr>
          <p:nvPr/>
        </p:nvCxnSpPr>
        <p:spPr>
          <a:xfrm>
            <a:off x="617198" y="2636621"/>
            <a:ext cx="9302" cy="354539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线箭头连接符 58">
            <a:extLst>
              <a:ext uri="{FF2B5EF4-FFF2-40B4-BE49-F238E27FC236}">
                <a16:creationId xmlns:a16="http://schemas.microsoft.com/office/drawing/2014/main" id="{E4D0CF87-4BD6-49D3-9557-BAAA3C87D614}"/>
              </a:ext>
            </a:extLst>
          </p:cNvPr>
          <p:cNvCxnSpPr>
            <a:cxnSpLocks/>
          </p:cNvCxnSpPr>
          <p:nvPr/>
        </p:nvCxnSpPr>
        <p:spPr>
          <a:xfrm>
            <a:off x="635826" y="5469446"/>
            <a:ext cx="0" cy="373574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线箭头连接符 58">
            <a:extLst>
              <a:ext uri="{FF2B5EF4-FFF2-40B4-BE49-F238E27FC236}">
                <a16:creationId xmlns:a16="http://schemas.microsoft.com/office/drawing/2014/main" id="{716AF9CA-3331-4592-B08D-55E06685D930}"/>
              </a:ext>
            </a:extLst>
          </p:cNvPr>
          <p:cNvCxnSpPr>
            <a:cxnSpLocks/>
          </p:cNvCxnSpPr>
          <p:nvPr/>
        </p:nvCxnSpPr>
        <p:spPr>
          <a:xfrm>
            <a:off x="624300" y="3823547"/>
            <a:ext cx="0" cy="373574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线形标注 1(带强调线) 14">
            <a:extLst>
              <a:ext uri="{FF2B5EF4-FFF2-40B4-BE49-F238E27FC236}">
                <a16:creationId xmlns:a16="http://schemas.microsoft.com/office/drawing/2014/main" id="{C5BCD739-4278-4E1D-9BC8-C33B396C9D33}"/>
              </a:ext>
            </a:extLst>
          </p:cNvPr>
          <p:cNvSpPr/>
          <p:nvPr/>
        </p:nvSpPr>
        <p:spPr>
          <a:xfrm>
            <a:off x="5247060" y="2397169"/>
            <a:ext cx="2521841" cy="639606"/>
          </a:xfrm>
          <a:prstGeom prst="accentCallout1">
            <a:avLst>
              <a:gd name="adj1" fmla="val 52764"/>
              <a:gd name="adj2" fmla="val -5394"/>
              <a:gd name="adj3" fmla="val -23167"/>
              <a:gd name="adj4" fmla="val -2902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点击下拉切换人员分类：</a:t>
            </a: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在职员工、兼职员工、离职员工、退休员工</a:t>
            </a:r>
            <a:endParaRPr lang="zh-CN" altLang="en-US" sz="1200" b="1" dirty="0">
              <a:solidFill>
                <a:schemeClr val="accent1"/>
              </a:solidFill>
            </a:endParaRPr>
          </a:p>
        </p:txBody>
      </p:sp>
      <p:sp>
        <p:nvSpPr>
          <p:cNvPr id="68" name="线形标注 1(带强调线) 10">
            <a:extLst>
              <a:ext uri="{FF2B5EF4-FFF2-40B4-BE49-F238E27FC236}">
                <a16:creationId xmlns:a16="http://schemas.microsoft.com/office/drawing/2014/main" id="{279C90E1-1246-4898-B1B3-438C316606BD}"/>
              </a:ext>
            </a:extLst>
          </p:cNvPr>
          <p:cNvSpPr/>
          <p:nvPr/>
        </p:nvSpPr>
        <p:spPr>
          <a:xfrm>
            <a:off x="6276295" y="4868860"/>
            <a:ext cx="2500312" cy="541337"/>
          </a:xfrm>
          <a:prstGeom prst="accentCallout1">
            <a:avLst>
              <a:gd name="adj1" fmla="val 18750"/>
              <a:gd name="adj2" fmla="val -8333"/>
              <a:gd name="adj3" fmla="val 50099"/>
              <a:gd name="adj4" fmla="val -69851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200" dirty="0">
                <a:solidFill>
                  <a:schemeClr val="tx1"/>
                </a:solidFill>
              </a:rPr>
              <a:t>点击姓名进入员工主信息详细页</a:t>
            </a:r>
          </a:p>
        </p:txBody>
      </p:sp>
      <p:sp>
        <p:nvSpPr>
          <p:cNvPr id="69" name="线形标注 1(带强调线) 9">
            <a:extLst>
              <a:ext uri="{FF2B5EF4-FFF2-40B4-BE49-F238E27FC236}">
                <a16:creationId xmlns:a16="http://schemas.microsoft.com/office/drawing/2014/main" id="{7E89E885-4439-41D7-A7C8-6EF50D93D6B4}"/>
              </a:ext>
            </a:extLst>
          </p:cNvPr>
          <p:cNvSpPr/>
          <p:nvPr/>
        </p:nvSpPr>
        <p:spPr>
          <a:xfrm>
            <a:off x="9403432" y="3107741"/>
            <a:ext cx="2448272" cy="541337"/>
          </a:xfrm>
          <a:prstGeom prst="accentCallout1">
            <a:avLst>
              <a:gd name="adj1" fmla="val 18750"/>
              <a:gd name="adj2" fmla="val -8333"/>
              <a:gd name="adj3" fmla="val -120347"/>
              <a:gd name="adj4" fmla="val 11894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200" dirty="0">
                <a:solidFill>
                  <a:schemeClr val="tx1"/>
                </a:solidFill>
              </a:rPr>
              <a:t>常用快捷操作功能：新增员工、批量设置汇报关系</a:t>
            </a:r>
          </a:p>
        </p:txBody>
      </p:sp>
      <p:sp>
        <p:nvSpPr>
          <p:cNvPr id="70" name="线形标注 1(带强调线) 9">
            <a:extLst>
              <a:ext uri="{FF2B5EF4-FFF2-40B4-BE49-F238E27FC236}">
                <a16:creationId xmlns:a16="http://schemas.microsoft.com/office/drawing/2014/main" id="{BD4CD575-8558-447E-ADA4-D565B858454D}"/>
              </a:ext>
            </a:extLst>
          </p:cNvPr>
          <p:cNvSpPr/>
          <p:nvPr/>
        </p:nvSpPr>
        <p:spPr>
          <a:xfrm>
            <a:off x="3667355" y="3607532"/>
            <a:ext cx="2448272" cy="541337"/>
          </a:xfrm>
          <a:prstGeom prst="accentCallout1">
            <a:avLst>
              <a:gd name="adj1" fmla="val 18750"/>
              <a:gd name="adj2" fmla="val -8333"/>
              <a:gd name="adj3" fmla="val -58727"/>
              <a:gd name="adj4" fmla="val -30409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200" dirty="0">
                <a:solidFill>
                  <a:schemeClr val="tx1"/>
                </a:solidFill>
              </a:rPr>
              <a:t>分为员工、实习生、外部员工三类</a:t>
            </a:r>
          </a:p>
        </p:txBody>
      </p:sp>
    </p:spTree>
    <p:extLst>
      <p:ext uri="{BB962C8B-B14F-4D97-AF65-F5344CB8AC3E}">
        <p14:creationId xmlns:p14="http://schemas.microsoft.com/office/powerpoint/2010/main" val="1678897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内部员工</a:t>
            </a:r>
            <a:r>
              <a:rPr lang="en-US" altLang="zh-CN" dirty="0"/>
              <a:t>-</a:t>
            </a:r>
            <a:r>
              <a:rPr lang="zh-CN" altLang="en-US" dirty="0"/>
              <a:t>发起信息采集</a:t>
            </a:r>
          </a:p>
        </p:txBody>
      </p:sp>
      <p:sp>
        <p:nvSpPr>
          <p:cNvPr id="31" name="文本占位符 46">
            <a:extLst>
              <a:ext uri="{FF2B5EF4-FFF2-40B4-BE49-F238E27FC236}">
                <a16:creationId xmlns:a16="http://schemas.microsoft.com/office/drawing/2014/main" id="{5CEE1E29-7E0A-4A4C-BEED-077627E6115A}"/>
              </a:ext>
            </a:extLst>
          </p:cNvPr>
          <p:cNvSpPr txBox="1">
            <a:spLocks/>
          </p:cNvSpPr>
          <p:nvPr/>
        </p:nvSpPr>
        <p:spPr bwMode="auto">
          <a:xfrm>
            <a:off x="2342810" y="943322"/>
            <a:ext cx="7506380" cy="56815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路径：组织员工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人员信息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-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员工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-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通知采集信息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lvl="0">
              <a:buFont typeface="Wingdings" pitchFamily="2" charset="2"/>
              <a:buChar char="Ø"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  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业务说明：员工信息补充操作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BB735EB7-BF90-49E4-B210-73FE97505353}"/>
              </a:ext>
            </a:extLst>
          </p:cNvPr>
          <p:cNvSpPr/>
          <p:nvPr/>
        </p:nvSpPr>
        <p:spPr bwMode="auto">
          <a:xfrm>
            <a:off x="159328" y="1026608"/>
            <a:ext cx="1245583" cy="4695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员工信息</a:t>
            </a:r>
          </a:p>
        </p:txBody>
      </p:sp>
      <p:cxnSp>
        <p:nvCxnSpPr>
          <p:cNvPr id="28" name="直线箭头连接符 58">
            <a:extLst>
              <a:ext uri="{FF2B5EF4-FFF2-40B4-BE49-F238E27FC236}">
                <a16:creationId xmlns:a16="http://schemas.microsoft.com/office/drawing/2014/main" id="{57335904-6E4B-4244-95A5-2DE99ABE5424}"/>
              </a:ext>
            </a:extLst>
          </p:cNvPr>
          <p:cNvCxnSpPr>
            <a:cxnSpLocks/>
            <a:stCxn id="32" idx="4"/>
            <a:endCxn id="54" idx="0"/>
          </p:cNvCxnSpPr>
          <p:nvPr/>
        </p:nvCxnSpPr>
        <p:spPr>
          <a:xfrm flipH="1">
            <a:off x="617198" y="2041981"/>
            <a:ext cx="527" cy="415253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圆角矩形 21">
            <a:extLst>
              <a:ext uri="{FF2B5EF4-FFF2-40B4-BE49-F238E27FC236}">
                <a16:creationId xmlns:a16="http://schemas.microsoft.com/office/drawing/2014/main" id="{E6A622C5-3CBF-4759-B29D-6250DFC886B8}"/>
              </a:ext>
            </a:extLst>
          </p:cNvPr>
          <p:cNvSpPr/>
          <p:nvPr/>
        </p:nvSpPr>
        <p:spPr>
          <a:xfrm>
            <a:off x="845260" y="1804390"/>
            <a:ext cx="1110922" cy="466725"/>
          </a:xfrm>
          <a:prstGeom prst="roundRect">
            <a:avLst>
              <a:gd name="adj" fmla="val 12244"/>
            </a:avLst>
          </a:prstGeom>
          <a:solidFill>
            <a:srgbClr val="8C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rgbClr val="FFFFFF"/>
                </a:solidFill>
                <a:latin typeface="+mn-ea"/>
              </a:rPr>
              <a:t>内部员工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0" name="椭圆 39">
            <a:extLst>
              <a:ext uri="{FF2B5EF4-FFF2-40B4-BE49-F238E27FC236}">
                <a16:creationId xmlns:a16="http://schemas.microsoft.com/office/drawing/2014/main" id="{3470D276-8CE8-4DE3-A82C-61E9299DB782}"/>
              </a:ext>
            </a:extLst>
          </p:cNvPr>
          <p:cNvSpPr/>
          <p:nvPr/>
        </p:nvSpPr>
        <p:spPr bwMode="auto">
          <a:xfrm>
            <a:off x="573346" y="1913703"/>
            <a:ext cx="84138" cy="84137"/>
          </a:xfrm>
          <a:prstGeom prst="ellipse">
            <a:avLst/>
          </a:prstGeom>
          <a:solidFill>
            <a:srgbClr val="8C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2" name="椭圆 43">
            <a:extLst>
              <a:ext uri="{FF2B5EF4-FFF2-40B4-BE49-F238E27FC236}">
                <a16:creationId xmlns:a16="http://schemas.microsoft.com/office/drawing/2014/main" id="{ED8D0C40-181E-46AE-BB64-E693A62BC17C}"/>
              </a:ext>
            </a:extLst>
          </p:cNvPr>
          <p:cNvSpPr>
            <a:spLocks noChangeAspect="1"/>
          </p:cNvSpPr>
          <p:nvPr/>
        </p:nvSpPr>
        <p:spPr bwMode="auto">
          <a:xfrm>
            <a:off x="528031" y="1862594"/>
            <a:ext cx="179388" cy="179387"/>
          </a:xfrm>
          <a:prstGeom prst="ellipse">
            <a:avLst/>
          </a:prstGeom>
          <a:noFill/>
          <a:ln>
            <a:solidFill>
              <a:srgbClr val="8CC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3" name="椭圆 39">
            <a:extLst>
              <a:ext uri="{FF2B5EF4-FFF2-40B4-BE49-F238E27FC236}">
                <a16:creationId xmlns:a16="http://schemas.microsoft.com/office/drawing/2014/main" id="{BD4ACD78-5E94-4180-9F0F-D9D57821931B}"/>
              </a:ext>
            </a:extLst>
          </p:cNvPr>
          <p:cNvSpPr/>
          <p:nvPr/>
        </p:nvSpPr>
        <p:spPr bwMode="auto">
          <a:xfrm>
            <a:off x="590851" y="3043065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4" name="椭圆 43">
            <a:extLst>
              <a:ext uri="{FF2B5EF4-FFF2-40B4-BE49-F238E27FC236}">
                <a16:creationId xmlns:a16="http://schemas.microsoft.com/office/drawing/2014/main" id="{652D25C5-809E-4C67-BC18-4AE6146D3FEC}"/>
              </a:ext>
            </a:extLst>
          </p:cNvPr>
          <p:cNvSpPr>
            <a:spLocks noChangeAspect="1"/>
          </p:cNvSpPr>
          <p:nvPr/>
        </p:nvSpPr>
        <p:spPr bwMode="auto">
          <a:xfrm>
            <a:off x="545122" y="3001519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5" name="圆角矩形 21">
            <a:extLst>
              <a:ext uri="{FF2B5EF4-FFF2-40B4-BE49-F238E27FC236}">
                <a16:creationId xmlns:a16="http://schemas.microsoft.com/office/drawing/2014/main" id="{8E868E2D-E992-4ED4-A6A2-4B6F0338601C}"/>
              </a:ext>
            </a:extLst>
          </p:cNvPr>
          <p:cNvSpPr/>
          <p:nvPr/>
        </p:nvSpPr>
        <p:spPr>
          <a:xfrm>
            <a:off x="853424" y="2340221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实习生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6" name="椭圆 39">
            <a:extLst>
              <a:ext uri="{FF2B5EF4-FFF2-40B4-BE49-F238E27FC236}">
                <a16:creationId xmlns:a16="http://schemas.microsoft.com/office/drawing/2014/main" id="{8CA4F496-E9FB-44DD-9942-5AF1F3807130}"/>
              </a:ext>
            </a:extLst>
          </p:cNvPr>
          <p:cNvSpPr/>
          <p:nvPr/>
        </p:nvSpPr>
        <p:spPr bwMode="auto">
          <a:xfrm>
            <a:off x="583395" y="4228669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7" name="椭圆 43">
            <a:extLst>
              <a:ext uri="{FF2B5EF4-FFF2-40B4-BE49-F238E27FC236}">
                <a16:creationId xmlns:a16="http://schemas.microsoft.com/office/drawing/2014/main" id="{3211937B-4011-4C4C-A1C2-54693CF67C0D}"/>
              </a:ext>
            </a:extLst>
          </p:cNvPr>
          <p:cNvSpPr>
            <a:spLocks noChangeAspect="1"/>
          </p:cNvSpPr>
          <p:nvPr/>
        </p:nvSpPr>
        <p:spPr bwMode="auto">
          <a:xfrm>
            <a:off x="535770" y="4181044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8" name="圆角矩形 21">
            <a:extLst>
              <a:ext uri="{FF2B5EF4-FFF2-40B4-BE49-F238E27FC236}">
                <a16:creationId xmlns:a16="http://schemas.microsoft.com/office/drawing/2014/main" id="{E0895D84-7ED8-43AF-854D-152891A9D003}"/>
              </a:ext>
            </a:extLst>
          </p:cNvPr>
          <p:cNvSpPr/>
          <p:nvPr/>
        </p:nvSpPr>
        <p:spPr>
          <a:xfrm>
            <a:off x="857614" y="2895530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外部员工</a:t>
            </a:r>
          </a:p>
        </p:txBody>
      </p:sp>
      <p:cxnSp>
        <p:nvCxnSpPr>
          <p:cNvPr id="39" name="直线箭头连接符 58">
            <a:extLst>
              <a:ext uri="{FF2B5EF4-FFF2-40B4-BE49-F238E27FC236}">
                <a16:creationId xmlns:a16="http://schemas.microsoft.com/office/drawing/2014/main" id="{4BC8D55C-1BD0-4AC1-B9FC-4930277B6EC9}"/>
              </a:ext>
            </a:extLst>
          </p:cNvPr>
          <p:cNvCxnSpPr>
            <a:cxnSpLocks/>
            <a:stCxn id="34" idx="4"/>
          </p:cNvCxnSpPr>
          <p:nvPr/>
        </p:nvCxnSpPr>
        <p:spPr>
          <a:xfrm>
            <a:off x="634816" y="3180906"/>
            <a:ext cx="0" cy="415253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线箭头连接符 58">
            <a:extLst>
              <a:ext uri="{FF2B5EF4-FFF2-40B4-BE49-F238E27FC236}">
                <a16:creationId xmlns:a16="http://schemas.microsoft.com/office/drawing/2014/main" id="{98F2F204-F3DD-498B-A58D-C704371B1A1A}"/>
              </a:ext>
            </a:extLst>
          </p:cNvPr>
          <p:cNvCxnSpPr>
            <a:cxnSpLocks/>
            <a:stCxn id="43" idx="4"/>
          </p:cNvCxnSpPr>
          <p:nvPr/>
        </p:nvCxnSpPr>
        <p:spPr>
          <a:xfrm>
            <a:off x="625640" y="4910547"/>
            <a:ext cx="0" cy="373574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圆角矩形 21">
            <a:extLst>
              <a:ext uri="{FF2B5EF4-FFF2-40B4-BE49-F238E27FC236}">
                <a16:creationId xmlns:a16="http://schemas.microsoft.com/office/drawing/2014/main" id="{996425C3-79B0-4AD3-855D-AB9F2DD8C2AA}"/>
              </a:ext>
            </a:extLst>
          </p:cNvPr>
          <p:cNvSpPr/>
          <p:nvPr/>
        </p:nvSpPr>
        <p:spPr>
          <a:xfrm>
            <a:off x="849450" y="3449619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花名册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2" name="椭圆 39">
            <a:extLst>
              <a:ext uri="{FF2B5EF4-FFF2-40B4-BE49-F238E27FC236}">
                <a16:creationId xmlns:a16="http://schemas.microsoft.com/office/drawing/2014/main" id="{40853990-B63D-48E6-B99F-32EAE53F8852}"/>
              </a:ext>
            </a:extLst>
          </p:cNvPr>
          <p:cNvSpPr/>
          <p:nvPr/>
        </p:nvSpPr>
        <p:spPr bwMode="auto">
          <a:xfrm>
            <a:off x="583571" y="4784723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3" name="椭圆 43">
            <a:extLst>
              <a:ext uri="{FF2B5EF4-FFF2-40B4-BE49-F238E27FC236}">
                <a16:creationId xmlns:a16="http://schemas.microsoft.com/office/drawing/2014/main" id="{94F05D6B-A53D-463F-B851-77197F92CFB1}"/>
              </a:ext>
            </a:extLst>
          </p:cNvPr>
          <p:cNvSpPr>
            <a:spLocks noChangeAspect="1"/>
          </p:cNvSpPr>
          <p:nvPr/>
        </p:nvSpPr>
        <p:spPr bwMode="auto">
          <a:xfrm>
            <a:off x="535946" y="4731160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4" name="椭圆 39">
            <a:extLst>
              <a:ext uri="{FF2B5EF4-FFF2-40B4-BE49-F238E27FC236}">
                <a16:creationId xmlns:a16="http://schemas.microsoft.com/office/drawing/2014/main" id="{83E225E8-AA70-413B-A73D-14608DB7AC6F}"/>
              </a:ext>
            </a:extLst>
          </p:cNvPr>
          <p:cNvSpPr/>
          <p:nvPr/>
        </p:nvSpPr>
        <p:spPr bwMode="auto">
          <a:xfrm>
            <a:off x="583571" y="5337684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5" name="椭圆 43">
            <a:extLst>
              <a:ext uri="{FF2B5EF4-FFF2-40B4-BE49-F238E27FC236}">
                <a16:creationId xmlns:a16="http://schemas.microsoft.com/office/drawing/2014/main" id="{BBF6F7D3-2B67-4A24-B54C-27F11713BCB8}"/>
              </a:ext>
            </a:extLst>
          </p:cNvPr>
          <p:cNvSpPr>
            <a:spLocks noChangeAspect="1"/>
          </p:cNvSpPr>
          <p:nvPr/>
        </p:nvSpPr>
        <p:spPr bwMode="auto">
          <a:xfrm>
            <a:off x="535946" y="5290059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6" name="圆角矩形 21">
            <a:extLst>
              <a:ext uri="{FF2B5EF4-FFF2-40B4-BE49-F238E27FC236}">
                <a16:creationId xmlns:a16="http://schemas.microsoft.com/office/drawing/2014/main" id="{65A6CDFE-E7A3-4CC7-A125-5AD8E78A451B}"/>
              </a:ext>
            </a:extLst>
          </p:cNvPr>
          <p:cNvSpPr/>
          <p:nvPr/>
        </p:nvSpPr>
        <p:spPr>
          <a:xfrm>
            <a:off x="856899" y="3998629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子集管理</a:t>
            </a:r>
          </a:p>
        </p:txBody>
      </p:sp>
      <p:cxnSp>
        <p:nvCxnSpPr>
          <p:cNvPr id="47" name="直线箭头连接符 58">
            <a:extLst>
              <a:ext uri="{FF2B5EF4-FFF2-40B4-BE49-F238E27FC236}">
                <a16:creationId xmlns:a16="http://schemas.microsoft.com/office/drawing/2014/main" id="{C7C7E66F-63AA-4D8F-8375-F6CF6DC6BB59}"/>
              </a:ext>
            </a:extLst>
          </p:cNvPr>
          <p:cNvCxnSpPr>
            <a:cxnSpLocks/>
            <a:stCxn id="37" idx="4"/>
          </p:cNvCxnSpPr>
          <p:nvPr/>
        </p:nvCxnSpPr>
        <p:spPr>
          <a:xfrm>
            <a:off x="625464" y="4360431"/>
            <a:ext cx="1036" cy="374855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圆角矩形 21">
            <a:extLst>
              <a:ext uri="{FF2B5EF4-FFF2-40B4-BE49-F238E27FC236}">
                <a16:creationId xmlns:a16="http://schemas.microsoft.com/office/drawing/2014/main" id="{813AD122-B42A-491E-99F1-C13F42D91C97}"/>
              </a:ext>
            </a:extLst>
          </p:cNvPr>
          <p:cNvSpPr/>
          <p:nvPr/>
        </p:nvSpPr>
        <p:spPr>
          <a:xfrm>
            <a:off x="849450" y="4563322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合同协议</a:t>
            </a:r>
          </a:p>
        </p:txBody>
      </p:sp>
      <p:sp>
        <p:nvSpPr>
          <p:cNvPr id="49" name="圆角矩形 21">
            <a:extLst>
              <a:ext uri="{FF2B5EF4-FFF2-40B4-BE49-F238E27FC236}">
                <a16:creationId xmlns:a16="http://schemas.microsoft.com/office/drawing/2014/main" id="{06FA5F3D-C03D-4EA9-807C-1540507DBAE5}"/>
              </a:ext>
            </a:extLst>
          </p:cNvPr>
          <p:cNvSpPr/>
          <p:nvPr/>
        </p:nvSpPr>
        <p:spPr>
          <a:xfrm>
            <a:off x="857824" y="5136179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黑名单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0" name="圆角矩形 21">
            <a:extLst>
              <a:ext uri="{FF2B5EF4-FFF2-40B4-BE49-F238E27FC236}">
                <a16:creationId xmlns:a16="http://schemas.microsoft.com/office/drawing/2014/main" id="{C7E529B1-3ACC-4AFA-8FCE-821C912C276F}"/>
              </a:ext>
            </a:extLst>
          </p:cNvPr>
          <p:cNvSpPr/>
          <p:nvPr/>
        </p:nvSpPr>
        <p:spPr>
          <a:xfrm>
            <a:off x="861588" y="5686868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预警提醒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3" name="椭圆 39">
            <a:extLst>
              <a:ext uri="{FF2B5EF4-FFF2-40B4-BE49-F238E27FC236}">
                <a16:creationId xmlns:a16="http://schemas.microsoft.com/office/drawing/2014/main" id="{C9A3635D-2457-49B0-A742-694BD5EDA446}"/>
              </a:ext>
            </a:extLst>
          </p:cNvPr>
          <p:cNvSpPr/>
          <p:nvPr/>
        </p:nvSpPr>
        <p:spPr bwMode="auto">
          <a:xfrm>
            <a:off x="581268" y="2505188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4" name="椭圆 43">
            <a:extLst>
              <a:ext uri="{FF2B5EF4-FFF2-40B4-BE49-F238E27FC236}">
                <a16:creationId xmlns:a16="http://schemas.microsoft.com/office/drawing/2014/main" id="{E0E3497D-9135-45CE-ACD2-5E4345194B83}"/>
              </a:ext>
            </a:extLst>
          </p:cNvPr>
          <p:cNvSpPr>
            <a:spLocks noChangeAspect="1"/>
          </p:cNvSpPr>
          <p:nvPr/>
        </p:nvSpPr>
        <p:spPr bwMode="auto">
          <a:xfrm>
            <a:off x="527504" y="2457234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5" name="椭圆 39">
            <a:extLst>
              <a:ext uri="{FF2B5EF4-FFF2-40B4-BE49-F238E27FC236}">
                <a16:creationId xmlns:a16="http://schemas.microsoft.com/office/drawing/2014/main" id="{B6D0D78E-3163-4CF8-BC6A-2A742909F0D6}"/>
              </a:ext>
            </a:extLst>
          </p:cNvPr>
          <p:cNvSpPr/>
          <p:nvPr/>
        </p:nvSpPr>
        <p:spPr bwMode="auto">
          <a:xfrm>
            <a:off x="600373" y="5872938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6" name="椭圆 43">
            <a:extLst>
              <a:ext uri="{FF2B5EF4-FFF2-40B4-BE49-F238E27FC236}">
                <a16:creationId xmlns:a16="http://schemas.microsoft.com/office/drawing/2014/main" id="{49B264FE-B86F-4B82-8BF1-E556811E6987}"/>
              </a:ext>
            </a:extLst>
          </p:cNvPr>
          <p:cNvSpPr>
            <a:spLocks noChangeAspect="1"/>
          </p:cNvSpPr>
          <p:nvPr/>
        </p:nvSpPr>
        <p:spPr bwMode="auto">
          <a:xfrm>
            <a:off x="554644" y="5831392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7" name="椭圆 39">
            <a:extLst>
              <a:ext uri="{FF2B5EF4-FFF2-40B4-BE49-F238E27FC236}">
                <a16:creationId xmlns:a16="http://schemas.microsoft.com/office/drawing/2014/main" id="{F07D8D92-A04B-4719-8856-8D9C1B60EACE}"/>
              </a:ext>
            </a:extLst>
          </p:cNvPr>
          <p:cNvSpPr/>
          <p:nvPr/>
        </p:nvSpPr>
        <p:spPr bwMode="auto">
          <a:xfrm>
            <a:off x="588955" y="3649078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8" name="椭圆 43">
            <a:extLst>
              <a:ext uri="{FF2B5EF4-FFF2-40B4-BE49-F238E27FC236}">
                <a16:creationId xmlns:a16="http://schemas.microsoft.com/office/drawing/2014/main" id="{86208B79-E0E1-492C-B8EB-F23102EAE70F}"/>
              </a:ext>
            </a:extLst>
          </p:cNvPr>
          <p:cNvSpPr>
            <a:spLocks noChangeAspect="1"/>
          </p:cNvSpPr>
          <p:nvPr/>
        </p:nvSpPr>
        <p:spPr bwMode="auto">
          <a:xfrm>
            <a:off x="543226" y="3607532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029BA76F-CC5D-479B-B039-4DABF013B53E}"/>
              </a:ext>
            </a:extLst>
          </p:cNvPr>
          <p:cNvCxnSpPr>
            <a:cxnSpLocks/>
            <a:stCxn id="54" idx="4"/>
          </p:cNvCxnSpPr>
          <p:nvPr/>
        </p:nvCxnSpPr>
        <p:spPr>
          <a:xfrm>
            <a:off x="617198" y="2636621"/>
            <a:ext cx="9302" cy="354539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线箭头连接符 58">
            <a:extLst>
              <a:ext uri="{FF2B5EF4-FFF2-40B4-BE49-F238E27FC236}">
                <a16:creationId xmlns:a16="http://schemas.microsoft.com/office/drawing/2014/main" id="{E4D0CF87-4BD6-49D3-9557-BAAA3C87D614}"/>
              </a:ext>
            </a:extLst>
          </p:cNvPr>
          <p:cNvCxnSpPr>
            <a:cxnSpLocks/>
          </p:cNvCxnSpPr>
          <p:nvPr/>
        </p:nvCxnSpPr>
        <p:spPr>
          <a:xfrm>
            <a:off x="635826" y="5469446"/>
            <a:ext cx="0" cy="373574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线箭头连接符 58">
            <a:extLst>
              <a:ext uri="{FF2B5EF4-FFF2-40B4-BE49-F238E27FC236}">
                <a16:creationId xmlns:a16="http://schemas.microsoft.com/office/drawing/2014/main" id="{716AF9CA-3331-4592-B08D-55E06685D930}"/>
              </a:ext>
            </a:extLst>
          </p:cNvPr>
          <p:cNvCxnSpPr>
            <a:cxnSpLocks/>
          </p:cNvCxnSpPr>
          <p:nvPr/>
        </p:nvCxnSpPr>
        <p:spPr>
          <a:xfrm>
            <a:off x="624300" y="3823547"/>
            <a:ext cx="0" cy="373574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810" y="1565538"/>
            <a:ext cx="9539244" cy="458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40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内部员工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BB735EB7-BF90-49E4-B210-73FE97505353}"/>
              </a:ext>
            </a:extLst>
          </p:cNvPr>
          <p:cNvSpPr/>
          <p:nvPr/>
        </p:nvSpPr>
        <p:spPr bwMode="auto">
          <a:xfrm>
            <a:off x="159328" y="1026608"/>
            <a:ext cx="1245583" cy="4695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员工信息</a:t>
            </a:r>
          </a:p>
        </p:txBody>
      </p:sp>
      <p:cxnSp>
        <p:nvCxnSpPr>
          <p:cNvPr id="28" name="直线箭头连接符 58">
            <a:extLst>
              <a:ext uri="{FF2B5EF4-FFF2-40B4-BE49-F238E27FC236}">
                <a16:creationId xmlns:a16="http://schemas.microsoft.com/office/drawing/2014/main" id="{57335904-6E4B-4244-95A5-2DE99ABE5424}"/>
              </a:ext>
            </a:extLst>
          </p:cNvPr>
          <p:cNvCxnSpPr>
            <a:cxnSpLocks/>
            <a:stCxn id="32" idx="4"/>
            <a:endCxn id="54" idx="0"/>
          </p:cNvCxnSpPr>
          <p:nvPr/>
        </p:nvCxnSpPr>
        <p:spPr>
          <a:xfrm flipH="1">
            <a:off x="617198" y="2041981"/>
            <a:ext cx="527" cy="415253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圆角矩形 21">
            <a:extLst>
              <a:ext uri="{FF2B5EF4-FFF2-40B4-BE49-F238E27FC236}">
                <a16:creationId xmlns:a16="http://schemas.microsoft.com/office/drawing/2014/main" id="{E6A622C5-3CBF-4759-B29D-6250DFC886B8}"/>
              </a:ext>
            </a:extLst>
          </p:cNvPr>
          <p:cNvSpPr/>
          <p:nvPr/>
        </p:nvSpPr>
        <p:spPr>
          <a:xfrm>
            <a:off x="845260" y="1804390"/>
            <a:ext cx="1110922" cy="466725"/>
          </a:xfrm>
          <a:prstGeom prst="roundRect">
            <a:avLst>
              <a:gd name="adj" fmla="val 12244"/>
            </a:avLst>
          </a:prstGeom>
          <a:solidFill>
            <a:srgbClr val="8C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rgbClr val="FFFFFF"/>
                </a:solidFill>
                <a:latin typeface="+mn-ea"/>
              </a:rPr>
              <a:t>内部员工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0" name="椭圆 39">
            <a:extLst>
              <a:ext uri="{FF2B5EF4-FFF2-40B4-BE49-F238E27FC236}">
                <a16:creationId xmlns:a16="http://schemas.microsoft.com/office/drawing/2014/main" id="{3470D276-8CE8-4DE3-A82C-61E9299DB782}"/>
              </a:ext>
            </a:extLst>
          </p:cNvPr>
          <p:cNvSpPr/>
          <p:nvPr/>
        </p:nvSpPr>
        <p:spPr bwMode="auto">
          <a:xfrm>
            <a:off x="573346" y="1913703"/>
            <a:ext cx="84138" cy="84137"/>
          </a:xfrm>
          <a:prstGeom prst="ellipse">
            <a:avLst/>
          </a:prstGeom>
          <a:solidFill>
            <a:srgbClr val="8C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2" name="椭圆 43">
            <a:extLst>
              <a:ext uri="{FF2B5EF4-FFF2-40B4-BE49-F238E27FC236}">
                <a16:creationId xmlns:a16="http://schemas.microsoft.com/office/drawing/2014/main" id="{ED8D0C40-181E-46AE-BB64-E693A62BC17C}"/>
              </a:ext>
            </a:extLst>
          </p:cNvPr>
          <p:cNvSpPr>
            <a:spLocks noChangeAspect="1"/>
          </p:cNvSpPr>
          <p:nvPr/>
        </p:nvSpPr>
        <p:spPr bwMode="auto">
          <a:xfrm>
            <a:off x="528031" y="1862594"/>
            <a:ext cx="179388" cy="179387"/>
          </a:xfrm>
          <a:prstGeom prst="ellipse">
            <a:avLst/>
          </a:prstGeom>
          <a:noFill/>
          <a:ln>
            <a:solidFill>
              <a:srgbClr val="8CC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3" name="椭圆 39">
            <a:extLst>
              <a:ext uri="{FF2B5EF4-FFF2-40B4-BE49-F238E27FC236}">
                <a16:creationId xmlns:a16="http://schemas.microsoft.com/office/drawing/2014/main" id="{BD4ACD78-5E94-4180-9F0F-D9D57821931B}"/>
              </a:ext>
            </a:extLst>
          </p:cNvPr>
          <p:cNvSpPr/>
          <p:nvPr/>
        </p:nvSpPr>
        <p:spPr bwMode="auto">
          <a:xfrm>
            <a:off x="590851" y="3043065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4" name="椭圆 43">
            <a:extLst>
              <a:ext uri="{FF2B5EF4-FFF2-40B4-BE49-F238E27FC236}">
                <a16:creationId xmlns:a16="http://schemas.microsoft.com/office/drawing/2014/main" id="{652D25C5-809E-4C67-BC18-4AE6146D3FEC}"/>
              </a:ext>
            </a:extLst>
          </p:cNvPr>
          <p:cNvSpPr>
            <a:spLocks noChangeAspect="1"/>
          </p:cNvSpPr>
          <p:nvPr/>
        </p:nvSpPr>
        <p:spPr bwMode="auto">
          <a:xfrm>
            <a:off x="545122" y="3001519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5" name="圆角矩形 21">
            <a:extLst>
              <a:ext uri="{FF2B5EF4-FFF2-40B4-BE49-F238E27FC236}">
                <a16:creationId xmlns:a16="http://schemas.microsoft.com/office/drawing/2014/main" id="{8E868E2D-E992-4ED4-A6A2-4B6F0338601C}"/>
              </a:ext>
            </a:extLst>
          </p:cNvPr>
          <p:cNvSpPr/>
          <p:nvPr/>
        </p:nvSpPr>
        <p:spPr>
          <a:xfrm>
            <a:off x="853424" y="2340221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实习生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6" name="椭圆 39">
            <a:extLst>
              <a:ext uri="{FF2B5EF4-FFF2-40B4-BE49-F238E27FC236}">
                <a16:creationId xmlns:a16="http://schemas.microsoft.com/office/drawing/2014/main" id="{8CA4F496-E9FB-44DD-9942-5AF1F3807130}"/>
              </a:ext>
            </a:extLst>
          </p:cNvPr>
          <p:cNvSpPr/>
          <p:nvPr/>
        </p:nvSpPr>
        <p:spPr bwMode="auto">
          <a:xfrm>
            <a:off x="583395" y="4228669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7" name="椭圆 43">
            <a:extLst>
              <a:ext uri="{FF2B5EF4-FFF2-40B4-BE49-F238E27FC236}">
                <a16:creationId xmlns:a16="http://schemas.microsoft.com/office/drawing/2014/main" id="{3211937B-4011-4C4C-A1C2-54693CF67C0D}"/>
              </a:ext>
            </a:extLst>
          </p:cNvPr>
          <p:cNvSpPr>
            <a:spLocks noChangeAspect="1"/>
          </p:cNvSpPr>
          <p:nvPr/>
        </p:nvSpPr>
        <p:spPr bwMode="auto">
          <a:xfrm>
            <a:off x="535770" y="4181044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8" name="圆角矩形 21">
            <a:extLst>
              <a:ext uri="{FF2B5EF4-FFF2-40B4-BE49-F238E27FC236}">
                <a16:creationId xmlns:a16="http://schemas.microsoft.com/office/drawing/2014/main" id="{E0895D84-7ED8-43AF-854D-152891A9D003}"/>
              </a:ext>
            </a:extLst>
          </p:cNvPr>
          <p:cNvSpPr/>
          <p:nvPr/>
        </p:nvSpPr>
        <p:spPr>
          <a:xfrm>
            <a:off x="857614" y="2895530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外部员工</a:t>
            </a:r>
          </a:p>
        </p:txBody>
      </p:sp>
      <p:cxnSp>
        <p:nvCxnSpPr>
          <p:cNvPr id="39" name="直线箭头连接符 58">
            <a:extLst>
              <a:ext uri="{FF2B5EF4-FFF2-40B4-BE49-F238E27FC236}">
                <a16:creationId xmlns:a16="http://schemas.microsoft.com/office/drawing/2014/main" id="{4BC8D55C-1BD0-4AC1-B9FC-4930277B6EC9}"/>
              </a:ext>
            </a:extLst>
          </p:cNvPr>
          <p:cNvCxnSpPr>
            <a:cxnSpLocks/>
            <a:stCxn id="34" idx="4"/>
          </p:cNvCxnSpPr>
          <p:nvPr/>
        </p:nvCxnSpPr>
        <p:spPr>
          <a:xfrm>
            <a:off x="634816" y="3180906"/>
            <a:ext cx="0" cy="415253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线箭头连接符 58">
            <a:extLst>
              <a:ext uri="{FF2B5EF4-FFF2-40B4-BE49-F238E27FC236}">
                <a16:creationId xmlns:a16="http://schemas.microsoft.com/office/drawing/2014/main" id="{98F2F204-F3DD-498B-A58D-C704371B1A1A}"/>
              </a:ext>
            </a:extLst>
          </p:cNvPr>
          <p:cNvCxnSpPr>
            <a:cxnSpLocks/>
            <a:stCxn id="43" idx="4"/>
          </p:cNvCxnSpPr>
          <p:nvPr/>
        </p:nvCxnSpPr>
        <p:spPr>
          <a:xfrm>
            <a:off x="625640" y="4910547"/>
            <a:ext cx="0" cy="373574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圆角矩形 21">
            <a:extLst>
              <a:ext uri="{FF2B5EF4-FFF2-40B4-BE49-F238E27FC236}">
                <a16:creationId xmlns:a16="http://schemas.microsoft.com/office/drawing/2014/main" id="{996425C3-79B0-4AD3-855D-AB9F2DD8C2AA}"/>
              </a:ext>
            </a:extLst>
          </p:cNvPr>
          <p:cNvSpPr/>
          <p:nvPr/>
        </p:nvSpPr>
        <p:spPr>
          <a:xfrm>
            <a:off x="849450" y="3449619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花名册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2" name="椭圆 39">
            <a:extLst>
              <a:ext uri="{FF2B5EF4-FFF2-40B4-BE49-F238E27FC236}">
                <a16:creationId xmlns:a16="http://schemas.microsoft.com/office/drawing/2014/main" id="{40853990-B63D-48E6-B99F-32EAE53F8852}"/>
              </a:ext>
            </a:extLst>
          </p:cNvPr>
          <p:cNvSpPr/>
          <p:nvPr/>
        </p:nvSpPr>
        <p:spPr bwMode="auto">
          <a:xfrm>
            <a:off x="583571" y="4784723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3" name="椭圆 43">
            <a:extLst>
              <a:ext uri="{FF2B5EF4-FFF2-40B4-BE49-F238E27FC236}">
                <a16:creationId xmlns:a16="http://schemas.microsoft.com/office/drawing/2014/main" id="{94F05D6B-A53D-463F-B851-77197F92CFB1}"/>
              </a:ext>
            </a:extLst>
          </p:cNvPr>
          <p:cNvSpPr>
            <a:spLocks noChangeAspect="1"/>
          </p:cNvSpPr>
          <p:nvPr/>
        </p:nvSpPr>
        <p:spPr bwMode="auto">
          <a:xfrm>
            <a:off x="535946" y="4731160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4" name="椭圆 39">
            <a:extLst>
              <a:ext uri="{FF2B5EF4-FFF2-40B4-BE49-F238E27FC236}">
                <a16:creationId xmlns:a16="http://schemas.microsoft.com/office/drawing/2014/main" id="{83E225E8-AA70-413B-A73D-14608DB7AC6F}"/>
              </a:ext>
            </a:extLst>
          </p:cNvPr>
          <p:cNvSpPr/>
          <p:nvPr/>
        </p:nvSpPr>
        <p:spPr bwMode="auto">
          <a:xfrm>
            <a:off x="583571" y="5337684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5" name="椭圆 43">
            <a:extLst>
              <a:ext uri="{FF2B5EF4-FFF2-40B4-BE49-F238E27FC236}">
                <a16:creationId xmlns:a16="http://schemas.microsoft.com/office/drawing/2014/main" id="{BBF6F7D3-2B67-4A24-B54C-27F11713BCB8}"/>
              </a:ext>
            </a:extLst>
          </p:cNvPr>
          <p:cNvSpPr>
            <a:spLocks noChangeAspect="1"/>
          </p:cNvSpPr>
          <p:nvPr/>
        </p:nvSpPr>
        <p:spPr bwMode="auto">
          <a:xfrm>
            <a:off x="535946" y="5290059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6" name="圆角矩形 21">
            <a:extLst>
              <a:ext uri="{FF2B5EF4-FFF2-40B4-BE49-F238E27FC236}">
                <a16:creationId xmlns:a16="http://schemas.microsoft.com/office/drawing/2014/main" id="{65A6CDFE-E7A3-4CC7-A125-5AD8E78A451B}"/>
              </a:ext>
            </a:extLst>
          </p:cNvPr>
          <p:cNvSpPr/>
          <p:nvPr/>
        </p:nvSpPr>
        <p:spPr>
          <a:xfrm>
            <a:off x="856899" y="3998629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子集管理</a:t>
            </a:r>
          </a:p>
        </p:txBody>
      </p:sp>
      <p:cxnSp>
        <p:nvCxnSpPr>
          <p:cNvPr id="47" name="直线箭头连接符 58">
            <a:extLst>
              <a:ext uri="{FF2B5EF4-FFF2-40B4-BE49-F238E27FC236}">
                <a16:creationId xmlns:a16="http://schemas.microsoft.com/office/drawing/2014/main" id="{C7C7E66F-63AA-4D8F-8375-F6CF6DC6BB59}"/>
              </a:ext>
            </a:extLst>
          </p:cNvPr>
          <p:cNvCxnSpPr>
            <a:cxnSpLocks/>
            <a:stCxn id="37" idx="4"/>
          </p:cNvCxnSpPr>
          <p:nvPr/>
        </p:nvCxnSpPr>
        <p:spPr>
          <a:xfrm>
            <a:off x="625464" y="4360431"/>
            <a:ext cx="1036" cy="374855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圆角矩形 21">
            <a:extLst>
              <a:ext uri="{FF2B5EF4-FFF2-40B4-BE49-F238E27FC236}">
                <a16:creationId xmlns:a16="http://schemas.microsoft.com/office/drawing/2014/main" id="{813AD122-B42A-491E-99F1-C13F42D91C97}"/>
              </a:ext>
            </a:extLst>
          </p:cNvPr>
          <p:cNvSpPr/>
          <p:nvPr/>
        </p:nvSpPr>
        <p:spPr>
          <a:xfrm>
            <a:off x="849450" y="4563322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合同协议</a:t>
            </a:r>
          </a:p>
        </p:txBody>
      </p:sp>
      <p:sp>
        <p:nvSpPr>
          <p:cNvPr id="49" name="圆角矩形 21">
            <a:extLst>
              <a:ext uri="{FF2B5EF4-FFF2-40B4-BE49-F238E27FC236}">
                <a16:creationId xmlns:a16="http://schemas.microsoft.com/office/drawing/2014/main" id="{06FA5F3D-C03D-4EA9-807C-1540507DBAE5}"/>
              </a:ext>
            </a:extLst>
          </p:cNvPr>
          <p:cNvSpPr/>
          <p:nvPr/>
        </p:nvSpPr>
        <p:spPr>
          <a:xfrm>
            <a:off x="857824" y="5136179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黑名单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0" name="圆角矩形 21">
            <a:extLst>
              <a:ext uri="{FF2B5EF4-FFF2-40B4-BE49-F238E27FC236}">
                <a16:creationId xmlns:a16="http://schemas.microsoft.com/office/drawing/2014/main" id="{C7E529B1-3ACC-4AFA-8FCE-821C912C276F}"/>
              </a:ext>
            </a:extLst>
          </p:cNvPr>
          <p:cNvSpPr/>
          <p:nvPr/>
        </p:nvSpPr>
        <p:spPr>
          <a:xfrm>
            <a:off x="861588" y="5686868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预警提醒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3" name="椭圆 39">
            <a:extLst>
              <a:ext uri="{FF2B5EF4-FFF2-40B4-BE49-F238E27FC236}">
                <a16:creationId xmlns:a16="http://schemas.microsoft.com/office/drawing/2014/main" id="{C9A3635D-2457-49B0-A742-694BD5EDA446}"/>
              </a:ext>
            </a:extLst>
          </p:cNvPr>
          <p:cNvSpPr/>
          <p:nvPr/>
        </p:nvSpPr>
        <p:spPr bwMode="auto">
          <a:xfrm>
            <a:off x="581268" y="2505188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4" name="椭圆 43">
            <a:extLst>
              <a:ext uri="{FF2B5EF4-FFF2-40B4-BE49-F238E27FC236}">
                <a16:creationId xmlns:a16="http://schemas.microsoft.com/office/drawing/2014/main" id="{E0E3497D-9135-45CE-ACD2-5E4345194B83}"/>
              </a:ext>
            </a:extLst>
          </p:cNvPr>
          <p:cNvSpPr>
            <a:spLocks noChangeAspect="1"/>
          </p:cNvSpPr>
          <p:nvPr/>
        </p:nvSpPr>
        <p:spPr bwMode="auto">
          <a:xfrm>
            <a:off x="527504" y="2457234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5" name="椭圆 39">
            <a:extLst>
              <a:ext uri="{FF2B5EF4-FFF2-40B4-BE49-F238E27FC236}">
                <a16:creationId xmlns:a16="http://schemas.microsoft.com/office/drawing/2014/main" id="{B6D0D78E-3163-4CF8-BC6A-2A742909F0D6}"/>
              </a:ext>
            </a:extLst>
          </p:cNvPr>
          <p:cNvSpPr/>
          <p:nvPr/>
        </p:nvSpPr>
        <p:spPr bwMode="auto">
          <a:xfrm>
            <a:off x="600373" y="5872938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6" name="椭圆 43">
            <a:extLst>
              <a:ext uri="{FF2B5EF4-FFF2-40B4-BE49-F238E27FC236}">
                <a16:creationId xmlns:a16="http://schemas.microsoft.com/office/drawing/2014/main" id="{49B264FE-B86F-4B82-8BF1-E556811E6987}"/>
              </a:ext>
            </a:extLst>
          </p:cNvPr>
          <p:cNvSpPr>
            <a:spLocks noChangeAspect="1"/>
          </p:cNvSpPr>
          <p:nvPr/>
        </p:nvSpPr>
        <p:spPr bwMode="auto">
          <a:xfrm>
            <a:off x="554644" y="5831392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7" name="椭圆 39">
            <a:extLst>
              <a:ext uri="{FF2B5EF4-FFF2-40B4-BE49-F238E27FC236}">
                <a16:creationId xmlns:a16="http://schemas.microsoft.com/office/drawing/2014/main" id="{F07D8D92-A04B-4719-8856-8D9C1B60EACE}"/>
              </a:ext>
            </a:extLst>
          </p:cNvPr>
          <p:cNvSpPr/>
          <p:nvPr/>
        </p:nvSpPr>
        <p:spPr bwMode="auto">
          <a:xfrm>
            <a:off x="588955" y="3649078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8" name="椭圆 43">
            <a:extLst>
              <a:ext uri="{FF2B5EF4-FFF2-40B4-BE49-F238E27FC236}">
                <a16:creationId xmlns:a16="http://schemas.microsoft.com/office/drawing/2014/main" id="{86208B79-E0E1-492C-B8EB-F23102EAE70F}"/>
              </a:ext>
            </a:extLst>
          </p:cNvPr>
          <p:cNvSpPr>
            <a:spLocks noChangeAspect="1"/>
          </p:cNvSpPr>
          <p:nvPr/>
        </p:nvSpPr>
        <p:spPr bwMode="auto">
          <a:xfrm>
            <a:off x="543226" y="3607532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029BA76F-CC5D-479B-B039-4DABF013B53E}"/>
              </a:ext>
            </a:extLst>
          </p:cNvPr>
          <p:cNvCxnSpPr>
            <a:cxnSpLocks/>
            <a:stCxn id="54" idx="4"/>
          </p:cNvCxnSpPr>
          <p:nvPr/>
        </p:nvCxnSpPr>
        <p:spPr>
          <a:xfrm>
            <a:off x="617198" y="2636621"/>
            <a:ext cx="9302" cy="354539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线箭头连接符 58">
            <a:extLst>
              <a:ext uri="{FF2B5EF4-FFF2-40B4-BE49-F238E27FC236}">
                <a16:creationId xmlns:a16="http://schemas.microsoft.com/office/drawing/2014/main" id="{E4D0CF87-4BD6-49D3-9557-BAAA3C87D614}"/>
              </a:ext>
            </a:extLst>
          </p:cNvPr>
          <p:cNvCxnSpPr>
            <a:cxnSpLocks/>
          </p:cNvCxnSpPr>
          <p:nvPr/>
        </p:nvCxnSpPr>
        <p:spPr>
          <a:xfrm>
            <a:off x="635826" y="5469446"/>
            <a:ext cx="0" cy="373574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线箭头连接符 58">
            <a:extLst>
              <a:ext uri="{FF2B5EF4-FFF2-40B4-BE49-F238E27FC236}">
                <a16:creationId xmlns:a16="http://schemas.microsoft.com/office/drawing/2014/main" id="{716AF9CA-3331-4592-B08D-55E06685D930}"/>
              </a:ext>
            </a:extLst>
          </p:cNvPr>
          <p:cNvCxnSpPr>
            <a:cxnSpLocks/>
          </p:cNvCxnSpPr>
          <p:nvPr/>
        </p:nvCxnSpPr>
        <p:spPr>
          <a:xfrm>
            <a:off x="624300" y="3823547"/>
            <a:ext cx="0" cy="373574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图片 50">
            <a:extLst>
              <a:ext uri="{FF2B5EF4-FFF2-40B4-BE49-F238E27FC236}">
                <a16:creationId xmlns:a16="http://schemas.microsoft.com/office/drawing/2014/main" id="{DBDC6F8E-3480-4B44-8984-600FCDAE2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809" y="1603545"/>
            <a:ext cx="9753046" cy="47901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2" name="文本占位符 46">
            <a:extLst>
              <a:ext uri="{FF2B5EF4-FFF2-40B4-BE49-F238E27FC236}">
                <a16:creationId xmlns:a16="http://schemas.microsoft.com/office/drawing/2014/main" id="{C5C815B5-B40C-4775-926A-8B23A5C78A02}"/>
              </a:ext>
            </a:extLst>
          </p:cNvPr>
          <p:cNvSpPr txBox="1">
            <a:spLocks/>
          </p:cNvSpPr>
          <p:nvPr/>
        </p:nvSpPr>
        <p:spPr bwMode="auto">
          <a:xfrm>
            <a:off x="2342809" y="943322"/>
            <a:ext cx="8646319" cy="56815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9pPr>
          </a:lstStyle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路径：组织员工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-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人员信息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-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员工，点击员工姓名进入详情页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lvl="0">
              <a:buFont typeface="Wingdings" pitchFamily="2" charset="2"/>
              <a:buChar char="Ø"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  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业务说明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：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日常业务操作（员工信息编辑、转正、调动、离职等）、员工详细档案查询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1" name="线形标注 1(带强调线) 9">
            <a:extLst>
              <a:ext uri="{FF2B5EF4-FFF2-40B4-BE49-F238E27FC236}">
                <a16:creationId xmlns:a16="http://schemas.microsoft.com/office/drawing/2014/main" id="{801B1EB9-448F-48F8-BD08-12AE6B6B7973}"/>
              </a:ext>
            </a:extLst>
          </p:cNvPr>
          <p:cNvSpPr/>
          <p:nvPr/>
        </p:nvSpPr>
        <p:spPr>
          <a:xfrm>
            <a:off x="8112388" y="3354826"/>
            <a:ext cx="2448272" cy="541337"/>
          </a:xfrm>
          <a:prstGeom prst="accentCallout1">
            <a:avLst>
              <a:gd name="adj1" fmla="val 18750"/>
              <a:gd name="adj2" fmla="val -8333"/>
              <a:gd name="adj3" fmla="val -272672"/>
              <a:gd name="adj4" fmla="val 55532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点击相应的业务操作按钮，对员工进行修改资料、调动、离职、退休等操作</a:t>
            </a:r>
          </a:p>
        </p:txBody>
      </p:sp>
    </p:spTree>
    <p:extLst>
      <p:ext uri="{BB962C8B-B14F-4D97-AF65-F5344CB8AC3E}">
        <p14:creationId xmlns:p14="http://schemas.microsoft.com/office/powerpoint/2010/main" val="1942709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实习生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BB735EB7-BF90-49E4-B210-73FE97505353}"/>
              </a:ext>
            </a:extLst>
          </p:cNvPr>
          <p:cNvSpPr/>
          <p:nvPr/>
        </p:nvSpPr>
        <p:spPr bwMode="auto">
          <a:xfrm>
            <a:off x="159328" y="1026608"/>
            <a:ext cx="1245583" cy="4695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员工信息</a:t>
            </a:r>
          </a:p>
        </p:txBody>
      </p:sp>
      <p:cxnSp>
        <p:nvCxnSpPr>
          <p:cNvPr id="28" name="直线箭头连接符 58">
            <a:extLst>
              <a:ext uri="{FF2B5EF4-FFF2-40B4-BE49-F238E27FC236}">
                <a16:creationId xmlns:a16="http://schemas.microsoft.com/office/drawing/2014/main" id="{57335904-6E4B-4244-95A5-2DE99ABE5424}"/>
              </a:ext>
            </a:extLst>
          </p:cNvPr>
          <p:cNvCxnSpPr>
            <a:cxnSpLocks/>
            <a:stCxn id="32" idx="4"/>
            <a:endCxn id="34" idx="0"/>
          </p:cNvCxnSpPr>
          <p:nvPr/>
        </p:nvCxnSpPr>
        <p:spPr>
          <a:xfrm>
            <a:off x="625759" y="2669535"/>
            <a:ext cx="9057" cy="331984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圆角矩形 21">
            <a:extLst>
              <a:ext uri="{FF2B5EF4-FFF2-40B4-BE49-F238E27FC236}">
                <a16:creationId xmlns:a16="http://schemas.microsoft.com/office/drawing/2014/main" id="{E6A622C5-3CBF-4759-B29D-6250DFC886B8}"/>
              </a:ext>
            </a:extLst>
          </p:cNvPr>
          <p:cNvSpPr/>
          <p:nvPr/>
        </p:nvSpPr>
        <p:spPr>
          <a:xfrm>
            <a:off x="845260" y="1804390"/>
            <a:ext cx="1110922" cy="466725"/>
          </a:xfrm>
          <a:prstGeom prst="roundRect">
            <a:avLst>
              <a:gd name="adj" fmla="val 1224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rgbClr val="FFFFFF"/>
                </a:solidFill>
                <a:latin typeface="+mn-ea"/>
              </a:rPr>
              <a:t>内部员工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4164AB3-CE25-45D5-B529-13FAFF9BF94A}"/>
              </a:ext>
            </a:extLst>
          </p:cNvPr>
          <p:cNvGrpSpPr/>
          <p:nvPr/>
        </p:nvGrpSpPr>
        <p:grpSpPr>
          <a:xfrm>
            <a:off x="536065" y="2490148"/>
            <a:ext cx="179388" cy="179387"/>
            <a:chOff x="-185342" y="2636621"/>
            <a:chExt cx="179388" cy="179387"/>
          </a:xfrm>
        </p:grpSpPr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3470D276-8CE8-4DE3-A82C-61E9299DB782}"/>
                </a:ext>
              </a:extLst>
            </p:cNvPr>
            <p:cNvSpPr/>
            <p:nvPr/>
          </p:nvSpPr>
          <p:spPr bwMode="auto">
            <a:xfrm>
              <a:off x="-140027" y="2687730"/>
              <a:ext cx="84138" cy="84137"/>
            </a:xfrm>
            <a:prstGeom prst="ellipse">
              <a:avLst/>
            </a:prstGeom>
            <a:solidFill>
              <a:srgbClr val="8CC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2" name="椭圆 43">
              <a:extLst>
                <a:ext uri="{FF2B5EF4-FFF2-40B4-BE49-F238E27FC236}">
                  <a16:creationId xmlns:a16="http://schemas.microsoft.com/office/drawing/2014/main" id="{ED8D0C40-181E-46AE-BB64-E693A62BC1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-185342" y="2636621"/>
              <a:ext cx="179388" cy="179387"/>
            </a:xfrm>
            <a:prstGeom prst="ellipse">
              <a:avLst/>
            </a:prstGeom>
            <a:noFill/>
            <a:ln>
              <a:solidFill>
                <a:srgbClr val="8CC2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33" name="椭圆 39">
            <a:extLst>
              <a:ext uri="{FF2B5EF4-FFF2-40B4-BE49-F238E27FC236}">
                <a16:creationId xmlns:a16="http://schemas.microsoft.com/office/drawing/2014/main" id="{BD4ACD78-5E94-4180-9F0F-D9D57821931B}"/>
              </a:ext>
            </a:extLst>
          </p:cNvPr>
          <p:cNvSpPr/>
          <p:nvPr/>
        </p:nvSpPr>
        <p:spPr bwMode="auto">
          <a:xfrm>
            <a:off x="590851" y="3043065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4" name="椭圆 43">
            <a:extLst>
              <a:ext uri="{FF2B5EF4-FFF2-40B4-BE49-F238E27FC236}">
                <a16:creationId xmlns:a16="http://schemas.microsoft.com/office/drawing/2014/main" id="{652D25C5-809E-4C67-BC18-4AE6146D3FEC}"/>
              </a:ext>
            </a:extLst>
          </p:cNvPr>
          <p:cNvSpPr>
            <a:spLocks noChangeAspect="1"/>
          </p:cNvSpPr>
          <p:nvPr/>
        </p:nvSpPr>
        <p:spPr bwMode="auto">
          <a:xfrm>
            <a:off x="545122" y="3001519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5" name="圆角矩形 21">
            <a:extLst>
              <a:ext uri="{FF2B5EF4-FFF2-40B4-BE49-F238E27FC236}">
                <a16:creationId xmlns:a16="http://schemas.microsoft.com/office/drawing/2014/main" id="{8E868E2D-E992-4ED4-A6A2-4B6F0338601C}"/>
              </a:ext>
            </a:extLst>
          </p:cNvPr>
          <p:cNvSpPr/>
          <p:nvPr/>
        </p:nvSpPr>
        <p:spPr>
          <a:xfrm>
            <a:off x="853424" y="2340221"/>
            <a:ext cx="1110922" cy="466725"/>
          </a:xfrm>
          <a:prstGeom prst="roundRect">
            <a:avLst>
              <a:gd name="adj" fmla="val 122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实习生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6" name="椭圆 39">
            <a:extLst>
              <a:ext uri="{FF2B5EF4-FFF2-40B4-BE49-F238E27FC236}">
                <a16:creationId xmlns:a16="http://schemas.microsoft.com/office/drawing/2014/main" id="{8CA4F496-E9FB-44DD-9942-5AF1F3807130}"/>
              </a:ext>
            </a:extLst>
          </p:cNvPr>
          <p:cNvSpPr/>
          <p:nvPr/>
        </p:nvSpPr>
        <p:spPr bwMode="auto">
          <a:xfrm>
            <a:off x="583395" y="4228669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7" name="椭圆 43">
            <a:extLst>
              <a:ext uri="{FF2B5EF4-FFF2-40B4-BE49-F238E27FC236}">
                <a16:creationId xmlns:a16="http://schemas.microsoft.com/office/drawing/2014/main" id="{3211937B-4011-4C4C-A1C2-54693CF67C0D}"/>
              </a:ext>
            </a:extLst>
          </p:cNvPr>
          <p:cNvSpPr>
            <a:spLocks noChangeAspect="1"/>
          </p:cNvSpPr>
          <p:nvPr/>
        </p:nvSpPr>
        <p:spPr bwMode="auto">
          <a:xfrm>
            <a:off x="535770" y="4181044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8" name="圆角矩形 21">
            <a:extLst>
              <a:ext uri="{FF2B5EF4-FFF2-40B4-BE49-F238E27FC236}">
                <a16:creationId xmlns:a16="http://schemas.microsoft.com/office/drawing/2014/main" id="{E0895D84-7ED8-43AF-854D-152891A9D003}"/>
              </a:ext>
            </a:extLst>
          </p:cNvPr>
          <p:cNvSpPr/>
          <p:nvPr/>
        </p:nvSpPr>
        <p:spPr>
          <a:xfrm>
            <a:off x="857614" y="2895530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外部员工</a:t>
            </a:r>
          </a:p>
        </p:txBody>
      </p:sp>
      <p:cxnSp>
        <p:nvCxnSpPr>
          <p:cNvPr id="39" name="直线箭头连接符 58">
            <a:extLst>
              <a:ext uri="{FF2B5EF4-FFF2-40B4-BE49-F238E27FC236}">
                <a16:creationId xmlns:a16="http://schemas.microsoft.com/office/drawing/2014/main" id="{4BC8D55C-1BD0-4AC1-B9FC-4930277B6EC9}"/>
              </a:ext>
            </a:extLst>
          </p:cNvPr>
          <p:cNvCxnSpPr>
            <a:cxnSpLocks/>
            <a:stCxn id="34" idx="4"/>
          </p:cNvCxnSpPr>
          <p:nvPr/>
        </p:nvCxnSpPr>
        <p:spPr>
          <a:xfrm>
            <a:off x="634816" y="3180906"/>
            <a:ext cx="0" cy="415253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线箭头连接符 58">
            <a:extLst>
              <a:ext uri="{FF2B5EF4-FFF2-40B4-BE49-F238E27FC236}">
                <a16:creationId xmlns:a16="http://schemas.microsoft.com/office/drawing/2014/main" id="{98F2F204-F3DD-498B-A58D-C704371B1A1A}"/>
              </a:ext>
            </a:extLst>
          </p:cNvPr>
          <p:cNvCxnSpPr>
            <a:cxnSpLocks/>
            <a:stCxn id="43" idx="4"/>
          </p:cNvCxnSpPr>
          <p:nvPr/>
        </p:nvCxnSpPr>
        <p:spPr>
          <a:xfrm>
            <a:off x="625640" y="4910547"/>
            <a:ext cx="0" cy="373574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圆角矩形 21">
            <a:extLst>
              <a:ext uri="{FF2B5EF4-FFF2-40B4-BE49-F238E27FC236}">
                <a16:creationId xmlns:a16="http://schemas.microsoft.com/office/drawing/2014/main" id="{996425C3-79B0-4AD3-855D-AB9F2DD8C2AA}"/>
              </a:ext>
            </a:extLst>
          </p:cNvPr>
          <p:cNvSpPr/>
          <p:nvPr/>
        </p:nvSpPr>
        <p:spPr>
          <a:xfrm>
            <a:off x="849450" y="3449619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花名册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2" name="椭圆 39">
            <a:extLst>
              <a:ext uri="{FF2B5EF4-FFF2-40B4-BE49-F238E27FC236}">
                <a16:creationId xmlns:a16="http://schemas.microsoft.com/office/drawing/2014/main" id="{40853990-B63D-48E6-B99F-32EAE53F8852}"/>
              </a:ext>
            </a:extLst>
          </p:cNvPr>
          <p:cNvSpPr/>
          <p:nvPr/>
        </p:nvSpPr>
        <p:spPr bwMode="auto">
          <a:xfrm>
            <a:off x="583571" y="4784723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3" name="椭圆 43">
            <a:extLst>
              <a:ext uri="{FF2B5EF4-FFF2-40B4-BE49-F238E27FC236}">
                <a16:creationId xmlns:a16="http://schemas.microsoft.com/office/drawing/2014/main" id="{94F05D6B-A53D-463F-B851-77197F92CFB1}"/>
              </a:ext>
            </a:extLst>
          </p:cNvPr>
          <p:cNvSpPr>
            <a:spLocks noChangeAspect="1"/>
          </p:cNvSpPr>
          <p:nvPr/>
        </p:nvSpPr>
        <p:spPr bwMode="auto">
          <a:xfrm>
            <a:off x="535946" y="4731160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4" name="椭圆 39">
            <a:extLst>
              <a:ext uri="{FF2B5EF4-FFF2-40B4-BE49-F238E27FC236}">
                <a16:creationId xmlns:a16="http://schemas.microsoft.com/office/drawing/2014/main" id="{83E225E8-AA70-413B-A73D-14608DB7AC6F}"/>
              </a:ext>
            </a:extLst>
          </p:cNvPr>
          <p:cNvSpPr/>
          <p:nvPr/>
        </p:nvSpPr>
        <p:spPr bwMode="auto">
          <a:xfrm>
            <a:off x="583571" y="5337684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5" name="椭圆 43">
            <a:extLst>
              <a:ext uri="{FF2B5EF4-FFF2-40B4-BE49-F238E27FC236}">
                <a16:creationId xmlns:a16="http://schemas.microsoft.com/office/drawing/2014/main" id="{BBF6F7D3-2B67-4A24-B54C-27F11713BCB8}"/>
              </a:ext>
            </a:extLst>
          </p:cNvPr>
          <p:cNvSpPr>
            <a:spLocks noChangeAspect="1"/>
          </p:cNvSpPr>
          <p:nvPr/>
        </p:nvSpPr>
        <p:spPr bwMode="auto">
          <a:xfrm>
            <a:off x="535946" y="5290059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6" name="圆角矩形 21">
            <a:extLst>
              <a:ext uri="{FF2B5EF4-FFF2-40B4-BE49-F238E27FC236}">
                <a16:creationId xmlns:a16="http://schemas.microsoft.com/office/drawing/2014/main" id="{65A6CDFE-E7A3-4CC7-A125-5AD8E78A451B}"/>
              </a:ext>
            </a:extLst>
          </p:cNvPr>
          <p:cNvSpPr/>
          <p:nvPr/>
        </p:nvSpPr>
        <p:spPr>
          <a:xfrm>
            <a:off x="856899" y="3998629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子集管理</a:t>
            </a:r>
          </a:p>
        </p:txBody>
      </p:sp>
      <p:cxnSp>
        <p:nvCxnSpPr>
          <p:cNvPr id="47" name="直线箭头连接符 58">
            <a:extLst>
              <a:ext uri="{FF2B5EF4-FFF2-40B4-BE49-F238E27FC236}">
                <a16:creationId xmlns:a16="http://schemas.microsoft.com/office/drawing/2014/main" id="{C7C7E66F-63AA-4D8F-8375-F6CF6DC6BB59}"/>
              </a:ext>
            </a:extLst>
          </p:cNvPr>
          <p:cNvCxnSpPr>
            <a:cxnSpLocks/>
            <a:stCxn id="37" idx="4"/>
          </p:cNvCxnSpPr>
          <p:nvPr/>
        </p:nvCxnSpPr>
        <p:spPr>
          <a:xfrm>
            <a:off x="625464" y="4360431"/>
            <a:ext cx="1036" cy="374855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圆角矩形 21">
            <a:extLst>
              <a:ext uri="{FF2B5EF4-FFF2-40B4-BE49-F238E27FC236}">
                <a16:creationId xmlns:a16="http://schemas.microsoft.com/office/drawing/2014/main" id="{813AD122-B42A-491E-99F1-C13F42D91C97}"/>
              </a:ext>
            </a:extLst>
          </p:cNvPr>
          <p:cNvSpPr/>
          <p:nvPr/>
        </p:nvSpPr>
        <p:spPr>
          <a:xfrm>
            <a:off x="849450" y="4563322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合同协议</a:t>
            </a:r>
          </a:p>
        </p:txBody>
      </p:sp>
      <p:sp>
        <p:nvSpPr>
          <p:cNvPr id="49" name="圆角矩形 21">
            <a:extLst>
              <a:ext uri="{FF2B5EF4-FFF2-40B4-BE49-F238E27FC236}">
                <a16:creationId xmlns:a16="http://schemas.microsoft.com/office/drawing/2014/main" id="{06FA5F3D-C03D-4EA9-807C-1540507DBAE5}"/>
              </a:ext>
            </a:extLst>
          </p:cNvPr>
          <p:cNvSpPr/>
          <p:nvPr/>
        </p:nvSpPr>
        <p:spPr>
          <a:xfrm>
            <a:off x="857824" y="5136179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黑名单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0" name="圆角矩形 21">
            <a:extLst>
              <a:ext uri="{FF2B5EF4-FFF2-40B4-BE49-F238E27FC236}">
                <a16:creationId xmlns:a16="http://schemas.microsoft.com/office/drawing/2014/main" id="{C7E529B1-3ACC-4AFA-8FCE-821C912C276F}"/>
              </a:ext>
            </a:extLst>
          </p:cNvPr>
          <p:cNvSpPr/>
          <p:nvPr/>
        </p:nvSpPr>
        <p:spPr>
          <a:xfrm>
            <a:off x="861588" y="5686868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预警提醒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1F67F23-F0E2-4D99-A7F0-1783F103191D}"/>
              </a:ext>
            </a:extLst>
          </p:cNvPr>
          <p:cNvGrpSpPr/>
          <p:nvPr/>
        </p:nvGrpSpPr>
        <p:grpSpPr>
          <a:xfrm>
            <a:off x="536316" y="1945854"/>
            <a:ext cx="179388" cy="179387"/>
            <a:chOff x="527504" y="2457234"/>
            <a:chExt cx="179388" cy="179387"/>
          </a:xfrm>
        </p:grpSpPr>
        <p:sp>
          <p:nvSpPr>
            <p:cNvPr id="53" name="椭圆 39">
              <a:extLst>
                <a:ext uri="{FF2B5EF4-FFF2-40B4-BE49-F238E27FC236}">
                  <a16:creationId xmlns:a16="http://schemas.microsoft.com/office/drawing/2014/main" id="{C9A3635D-2457-49B0-A742-694BD5EDA446}"/>
                </a:ext>
              </a:extLst>
            </p:cNvPr>
            <p:cNvSpPr/>
            <p:nvPr/>
          </p:nvSpPr>
          <p:spPr bwMode="auto">
            <a:xfrm>
              <a:off x="581268" y="2505188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4" name="椭圆 43">
              <a:extLst>
                <a:ext uri="{FF2B5EF4-FFF2-40B4-BE49-F238E27FC236}">
                  <a16:creationId xmlns:a16="http://schemas.microsoft.com/office/drawing/2014/main" id="{E0E3497D-9135-45CE-ACD2-5E4345194B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7504" y="2457234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55" name="椭圆 39">
            <a:extLst>
              <a:ext uri="{FF2B5EF4-FFF2-40B4-BE49-F238E27FC236}">
                <a16:creationId xmlns:a16="http://schemas.microsoft.com/office/drawing/2014/main" id="{B6D0D78E-3163-4CF8-BC6A-2A742909F0D6}"/>
              </a:ext>
            </a:extLst>
          </p:cNvPr>
          <p:cNvSpPr/>
          <p:nvPr/>
        </p:nvSpPr>
        <p:spPr bwMode="auto">
          <a:xfrm>
            <a:off x="600373" y="5872938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6" name="椭圆 43">
            <a:extLst>
              <a:ext uri="{FF2B5EF4-FFF2-40B4-BE49-F238E27FC236}">
                <a16:creationId xmlns:a16="http://schemas.microsoft.com/office/drawing/2014/main" id="{49B264FE-B86F-4B82-8BF1-E556811E6987}"/>
              </a:ext>
            </a:extLst>
          </p:cNvPr>
          <p:cNvSpPr>
            <a:spLocks noChangeAspect="1"/>
          </p:cNvSpPr>
          <p:nvPr/>
        </p:nvSpPr>
        <p:spPr bwMode="auto">
          <a:xfrm>
            <a:off x="554644" y="5831392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7" name="椭圆 39">
            <a:extLst>
              <a:ext uri="{FF2B5EF4-FFF2-40B4-BE49-F238E27FC236}">
                <a16:creationId xmlns:a16="http://schemas.microsoft.com/office/drawing/2014/main" id="{F07D8D92-A04B-4719-8856-8D9C1B60EACE}"/>
              </a:ext>
            </a:extLst>
          </p:cNvPr>
          <p:cNvSpPr/>
          <p:nvPr/>
        </p:nvSpPr>
        <p:spPr bwMode="auto">
          <a:xfrm>
            <a:off x="588955" y="3649078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8" name="椭圆 43">
            <a:extLst>
              <a:ext uri="{FF2B5EF4-FFF2-40B4-BE49-F238E27FC236}">
                <a16:creationId xmlns:a16="http://schemas.microsoft.com/office/drawing/2014/main" id="{86208B79-E0E1-492C-B8EB-F23102EAE70F}"/>
              </a:ext>
            </a:extLst>
          </p:cNvPr>
          <p:cNvSpPr>
            <a:spLocks noChangeAspect="1"/>
          </p:cNvSpPr>
          <p:nvPr/>
        </p:nvSpPr>
        <p:spPr bwMode="auto">
          <a:xfrm>
            <a:off x="543226" y="3607532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029BA76F-CC5D-479B-B039-4DABF013B53E}"/>
              </a:ext>
            </a:extLst>
          </p:cNvPr>
          <p:cNvCxnSpPr>
            <a:cxnSpLocks/>
            <a:stCxn id="54" idx="4"/>
            <a:endCxn id="32" idx="0"/>
          </p:cNvCxnSpPr>
          <p:nvPr/>
        </p:nvCxnSpPr>
        <p:spPr>
          <a:xfrm flipH="1">
            <a:off x="625759" y="2125241"/>
            <a:ext cx="251" cy="364907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线箭头连接符 58">
            <a:extLst>
              <a:ext uri="{FF2B5EF4-FFF2-40B4-BE49-F238E27FC236}">
                <a16:creationId xmlns:a16="http://schemas.microsoft.com/office/drawing/2014/main" id="{E4D0CF87-4BD6-49D3-9557-BAAA3C87D614}"/>
              </a:ext>
            </a:extLst>
          </p:cNvPr>
          <p:cNvCxnSpPr>
            <a:cxnSpLocks/>
          </p:cNvCxnSpPr>
          <p:nvPr/>
        </p:nvCxnSpPr>
        <p:spPr>
          <a:xfrm>
            <a:off x="635826" y="5469446"/>
            <a:ext cx="0" cy="373574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线箭头连接符 58">
            <a:extLst>
              <a:ext uri="{FF2B5EF4-FFF2-40B4-BE49-F238E27FC236}">
                <a16:creationId xmlns:a16="http://schemas.microsoft.com/office/drawing/2014/main" id="{716AF9CA-3331-4592-B08D-55E06685D930}"/>
              </a:ext>
            </a:extLst>
          </p:cNvPr>
          <p:cNvCxnSpPr>
            <a:cxnSpLocks/>
          </p:cNvCxnSpPr>
          <p:nvPr/>
        </p:nvCxnSpPr>
        <p:spPr>
          <a:xfrm>
            <a:off x="624300" y="3823547"/>
            <a:ext cx="0" cy="373574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占位符 46">
            <a:extLst>
              <a:ext uri="{FF2B5EF4-FFF2-40B4-BE49-F238E27FC236}">
                <a16:creationId xmlns:a16="http://schemas.microsoft.com/office/drawing/2014/main" id="{5C1B4C03-185B-49B5-9EFA-D9E022651B12}"/>
              </a:ext>
            </a:extLst>
          </p:cNvPr>
          <p:cNvSpPr txBox="1">
            <a:spLocks/>
          </p:cNvSpPr>
          <p:nvPr/>
        </p:nvSpPr>
        <p:spPr bwMode="auto">
          <a:xfrm>
            <a:off x="2342809" y="943322"/>
            <a:ext cx="8646319" cy="56815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9pPr>
          </a:lstStyle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路径：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组织员工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-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人员信息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-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实习生，点击实习生姓名</a:t>
            </a:r>
            <a:endParaRPr lang="en-US" altLang="zh-CN" sz="1600" b="1" dirty="0">
              <a:solidFill>
                <a:srgbClr val="008E9D"/>
              </a:solidFill>
              <a:latin typeface="微软雅黑"/>
              <a:ea typeface="微软雅黑"/>
            </a:endParaRPr>
          </a:p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业务说明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：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实习生详细档案查询、新增、实习结束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64" name="图片 63">
            <a:extLst>
              <a:ext uri="{FF2B5EF4-FFF2-40B4-BE49-F238E27FC236}">
                <a16:creationId xmlns:a16="http://schemas.microsoft.com/office/drawing/2014/main" id="{86B8840C-6FA5-4D43-9BC0-F9F04A6E9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809" y="1646145"/>
            <a:ext cx="9579572" cy="47049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5" name="线形标注 1(带强调线) 9">
            <a:extLst>
              <a:ext uri="{FF2B5EF4-FFF2-40B4-BE49-F238E27FC236}">
                <a16:creationId xmlns:a16="http://schemas.microsoft.com/office/drawing/2014/main" id="{6C93AEC0-5734-4666-BFDB-4B4740558FDD}"/>
              </a:ext>
            </a:extLst>
          </p:cNvPr>
          <p:cNvSpPr/>
          <p:nvPr/>
        </p:nvSpPr>
        <p:spPr>
          <a:xfrm>
            <a:off x="4525702" y="3769465"/>
            <a:ext cx="2448272" cy="541337"/>
          </a:xfrm>
          <a:prstGeom prst="accentCallout1">
            <a:avLst>
              <a:gd name="adj1" fmla="val 18750"/>
              <a:gd name="adj2" fmla="val -8333"/>
              <a:gd name="adj3" fmla="val -241647"/>
              <a:gd name="adj4" fmla="val -25263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根据不同状态分类，快捷查询明细数据</a:t>
            </a:r>
          </a:p>
        </p:txBody>
      </p:sp>
      <p:sp>
        <p:nvSpPr>
          <p:cNvPr id="66" name="线形标注 1(带强调线) 9">
            <a:extLst>
              <a:ext uri="{FF2B5EF4-FFF2-40B4-BE49-F238E27FC236}">
                <a16:creationId xmlns:a16="http://schemas.microsoft.com/office/drawing/2014/main" id="{29868A90-B4F0-4826-9A5E-D910F731E1BE}"/>
              </a:ext>
            </a:extLst>
          </p:cNvPr>
          <p:cNvSpPr/>
          <p:nvPr/>
        </p:nvSpPr>
        <p:spPr>
          <a:xfrm>
            <a:off x="8149090" y="4360431"/>
            <a:ext cx="2448272" cy="541337"/>
          </a:xfrm>
          <a:prstGeom prst="accentCallout1">
            <a:avLst>
              <a:gd name="adj1" fmla="val 3237"/>
              <a:gd name="adj2" fmla="val 107143"/>
              <a:gd name="adj3" fmla="val -358854"/>
              <a:gd name="adj4" fmla="val 11193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/>
                <a:ea typeface="微软雅黑"/>
              </a:rPr>
              <a:t>依据实习生业务特性，配套相关的功能按钮实现业务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82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外部员工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BB735EB7-BF90-49E4-B210-73FE97505353}"/>
              </a:ext>
            </a:extLst>
          </p:cNvPr>
          <p:cNvSpPr/>
          <p:nvPr/>
        </p:nvSpPr>
        <p:spPr bwMode="auto">
          <a:xfrm>
            <a:off x="159328" y="1026608"/>
            <a:ext cx="1245583" cy="4695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员工信息</a:t>
            </a:r>
          </a:p>
        </p:txBody>
      </p:sp>
      <p:cxnSp>
        <p:nvCxnSpPr>
          <p:cNvPr id="28" name="直线箭头连接符 58">
            <a:extLst>
              <a:ext uri="{FF2B5EF4-FFF2-40B4-BE49-F238E27FC236}">
                <a16:creationId xmlns:a16="http://schemas.microsoft.com/office/drawing/2014/main" id="{57335904-6E4B-4244-95A5-2DE99ABE5424}"/>
              </a:ext>
            </a:extLst>
          </p:cNvPr>
          <p:cNvCxnSpPr>
            <a:cxnSpLocks/>
            <a:endCxn id="54" idx="0"/>
          </p:cNvCxnSpPr>
          <p:nvPr/>
        </p:nvCxnSpPr>
        <p:spPr>
          <a:xfrm flipH="1">
            <a:off x="617198" y="2041981"/>
            <a:ext cx="527" cy="415253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圆角矩形 21">
            <a:extLst>
              <a:ext uri="{FF2B5EF4-FFF2-40B4-BE49-F238E27FC236}">
                <a16:creationId xmlns:a16="http://schemas.microsoft.com/office/drawing/2014/main" id="{E6A622C5-3CBF-4759-B29D-6250DFC886B8}"/>
              </a:ext>
            </a:extLst>
          </p:cNvPr>
          <p:cNvSpPr/>
          <p:nvPr/>
        </p:nvSpPr>
        <p:spPr>
          <a:xfrm>
            <a:off x="845260" y="1804390"/>
            <a:ext cx="1110922" cy="466725"/>
          </a:xfrm>
          <a:prstGeom prst="roundRect">
            <a:avLst>
              <a:gd name="adj" fmla="val 1224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rgbClr val="FFFFFF"/>
                </a:solidFill>
                <a:latin typeface="+mn-ea"/>
              </a:rPr>
              <a:t>内部员工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5" name="圆角矩形 21">
            <a:extLst>
              <a:ext uri="{FF2B5EF4-FFF2-40B4-BE49-F238E27FC236}">
                <a16:creationId xmlns:a16="http://schemas.microsoft.com/office/drawing/2014/main" id="{8E868E2D-E992-4ED4-A6A2-4B6F0338601C}"/>
              </a:ext>
            </a:extLst>
          </p:cNvPr>
          <p:cNvSpPr/>
          <p:nvPr/>
        </p:nvSpPr>
        <p:spPr>
          <a:xfrm>
            <a:off x="853424" y="2340221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实习生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6" name="椭圆 39">
            <a:extLst>
              <a:ext uri="{FF2B5EF4-FFF2-40B4-BE49-F238E27FC236}">
                <a16:creationId xmlns:a16="http://schemas.microsoft.com/office/drawing/2014/main" id="{8CA4F496-E9FB-44DD-9942-5AF1F3807130}"/>
              </a:ext>
            </a:extLst>
          </p:cNvPr>
          <p:cNvSpPr/>
          <p:nvPr/>
        </p:nvSpPr>
        <p:spPr bwMode="auto">
          <a:xfrm>
            <a:off x="583395" y="4228669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7" name="椭圆 43">
            <a:extLst>
              <a:ext uri="{FF2B5EF4-FFF2-40B4-BE49-F238E27FC236}">
                <a16:creationId xmlns:a16="http://schemas.microsoft.com/office/drawing/2014/main" id="{3211937B-4011-4C4C-A1C2-54693CF67C0D}"/>
              </a:ext>
            </a:extLst>
          </p:cNvPr>
          <p:cNvSpPr>
            <a:spLocks noChangeAspect="1"/>
          </p:cNvSpPr>
          <p:nvPr/>
        </p:nvSpPr>
        <p:spPr bwMode="auto">
          <a:xfrm>
            <a:off x="535770" y="4181044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8" name="圆角矩形 21">
            <a:extLst>
              <a:ext uri="{FF2B5EF4-FFF2-40B4-BE49-F238E27FC236}">
                <a16:creationId xmlns:a16="http://schemas.microsoft.com/office/drawing/2014/main" id="{E0895D84-7ED8-43AF-854D-152891A9D003}"/>
              </a:ext>
            </a:extLst>
          </p:cNvPr>
          <p:cNvSpPr/>
          <p:nvPr/>
        </p:nvSpPr>
        <p:spPr>
          <a:xfrm>
            <a:off x="857614" y="2895530"/>
            <a:ext cx="1110922" cy="466725"/>
          </a:xfrm>
          <a:prstGeom prst="roundRect">
            <a:avLst>
              <a:gd name="adj" fmla="val 122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外部员工</a:t>
            </a:r>
          </a:p>
        </p:txBody>
      </p:sp>
      <p:cxnSp>
        <p:nvCxnSpPr>
          <p:cNvPr id="39" name="直线箭头连接符 58">
            <a:extLst>
              <a:ext uri="{FF2B5EF4-FFF2-40B4-BE49-F238E27FC236}">
                <a16:creationId xmlns:a16="http://schemas.microsoft.com/office/drawing/2014/main" id="{4BC8D55C-1BD0-4AC1-B9FC-4930277B6EC9}"/>
              </a:ext>
            </a:extLst>
          </p:cNvPr>
          <p:cNvCxnSpPr>
            <a:cxnSpLocks/>
          </p:cNvCxnSpPr>
          <p:nvPr/>
        </p:nvCxnSpPr>
        <p:spPr>
          <a:xfrm>
            <a:off x="634816" y="3180906"/>
            <a:ext cx="0" cy="415253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线箭头连接符 58">
            <a:extLst>
              <a:ext uri="{FF2B5EF4-FFF2-40B4-BE49-F238E27FC236}">
                <a16:creationId xmlns:a16="http://schemas.microsoft.com/office/drawing/2014/main" id="{98F2F204-F3DD-498B-A58D-C704371B1A1A}"/>
              </a:ext>
            </a:extLst>
          </p:cNvPr>
          <p:cNvCxnSpPr>
            <a:cxnSpLocks/>
            <a:stCxn id="43" idx="4"/>
          </p:cNvCxnSpPr>
          <p:nvPr/>
        </p:nvCxnSpPr>
        <p:spPr>
          <a:xfrm>
            <a:off x="625640" y="4910547"/>
            <a:ext cx="0" cy="373574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圆角矩形 21">
            <a:extLst>
              <a:ext uri="{FF2B5EF4-FFF2-40B4-BE49-F238E27FC236}">
                <a16:creationId xmlns:a16="http://schemas.microsoft.com/office/drawing/2014/main" id="{996425C3-79B0-4AD3-855D-AB9F2DD8C2AA}"/>
              </a:ext>
            </a:extLst>
          </p:cNvPr>
          <p:cNvSpPr/>
          <p:nvPr/>
        </p:nvSpPr>
        <p:spPr>
          <a:xfrm>
            <a:off x="849450" y="3449619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花名册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2" name="椭圆 39">
            <a:extLst>
              <a:ext uri="{FF2B5EF4-FFF2-40B4-BE49-F238E27FC236}">
                <a16:creationId xmlns:a16="http://schemas.microsoft.com/office/drawing/2014/main" id="{40853990-B63D-48E6-B99F-32EAE53F8852}"/>
              </a:ext>
            </a:extLst>
          </p:cNvPr>
          <p:cNvSpPr/>
          <p:nvPr/>
        </p:nvSpPr>
        <p:spPr bwMode="auto">
          <a:xfrm>
            <a:off x="583571" y="4784723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3" name="椭圆 43">
            <a:extLst>
              <a:ext uri="{FF2B5EF4-FFF2-40B4-BE49-F238E27FC236}">
                <a16:creationId xmlns:a16="http://schemas.microsoft.com/office/drawing/2014/main" id="{94F05D6B-A53D-463F-B851-77197F92CFB1}"/>
              </a:ext>
            </a:extLst>
          </p:cNvPr>
          <p:cNvSpPr>
            <a:spLocks noChangeAspect="1"/>
          </p:cNvSpPr>
          <p:nvPr/>
        </p:nvSpPr>
        <p:spPr bwMode="auto">
          <a:xfrm>
            <a:off x="535946" y="4731160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4" name="椭圆 39">
            <a:extLst>
              <a:ext uri="{FF2B5EF4-FFF2-40B4-BE49-F238E27FC236}">
                <a16:creationId xmlns:a16="http://schemas.microsoft.com/office/drawing/2014/main" id="{83E225E8-AA70-413B-A73D-14608DB7AC6F}"/>
              </a:ext>
            </a:extLst>
          </p:cNvPr>
          <p:cNvSpPr/>
          <p:nvPr/>
        </p:nvSpPr>
        <p:spPr bwMode="auto">
          <a:xfrm>
            <a:off x="583571" y="5337684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5" name="椭圆 43">
            <a:extLst>
              <a:ext uri="{FF2B5EF4-FFF2-40B4-BE49-F238E27FC236}">
                <a16:creationId xmlns:a16="http://schemas.microsoft.com/office/drawing/2014/main" id="{BBF6F7D3-2B67-4A24-B54C-27F11713BCB8}"/>
              </a:ext>
            </a:extLst>
          </p:cNvPr>
          <p:cNvSpPr>
            <a:spLocks noChangeAspect="1"/>
          </p:cNvSpPr>
          <p:nvPr/>
        </p:nvSpPr>
        <p:spPr bwMode="auto">
          <a:xfrm>
            <a:off x="535946" y="5290059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6" name="圆角矩形 21">
            <a:extLst>
              <a:ext uri="{FF2B5EF4-FFF2-40B4-BE49-F238E27FC236}">
                <a16:creationId xmlns:a16="http://schemas.microsoft.com/office/drawing/2014/main" id="{65A6CDFE-E7A3-4CC7-A125-5AD8E78A451B}"/>
              </a:ext>
            </a:extLst>
          </p:cNvPr>
          <p:cNvSpPr/>
          <p:nvPr/>
        </p:nvSpPr>
        <p:spPr>
          <a:xfrm>
            <a:off x="856899" y="3998629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子集管理</a:t>
            </a:r>
          </a:p>
        </p:txBody>
      </p:sp>
      <p:cxnSp>
        <p:nvCxnSpPr>
          <p:cNvPr id="47" name="直线箭头连接符 58">
            <a:extLst>
              <a:ext uri="{FF2B5EF4-FFF2-40B4-BE49-F238E27FC236}">
                <a16:creationId xmlns:a16="http://schemas.microsoft.com/office/drawing/2014/main" id="{C7C7E66F-63AA-4D8F-8375-F6CF6DC6BB59}"/>
              </a:ext>
            </a:extLst>
          </p:cNvPr>
          <p:cNvCxnSpPr>
            <a:cxnSpLocks/>
            <a:stCxn id="37" idx="4"/>
          </p:cNvCxnSpPr>
          <p:nvPr/>
        </p:nvCxnSpPr>
        <p:spPr>
          <a:xfrm>
            <a:off x="625464" y="4360431"/>
            <a:ext cx="1036" cy="374855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圆角矩形 21">
            <a:extLst>
              <a:ext uri="{FF2B5EF4-FFF2-40B4-BE49-F238E27FC236}">
                <a16:creationId xmlns:a16="http://schemas.microsoft.com/office/drawing/2014/main" id="{813AD122-B42A-491E-99F1-C13F42D91C97}"/>
              </a:ext>
            </a:extLst>
          </p:cNvPr>
          <p:cNvSpPr/>
          <p:nvPr/>
        </p:nvSpPr>
        <p:spPr>
          <a:xfrm>
            <a:off x="849450" y="4563322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合同协议</a:t>
            </a:r>
          </a:p>
        </p:txBody>
      </p:sp>
      <p:sp>
        <p:nvSpPr>
          <p:cNvPr id="49" name="圆角矩形 21">
            <a:extLst>
              <a:ext uri="{FF2B5EF4-FFF2-40B4-BE49-F238E27FC236}">
                <a16:creationId xmlns:a16="http://schemas.microsoft.com/office/drawing/2014/main" id="{06FA5F3D-C03D-4EA9-807C-1540507DBAE5}"/>
              </a:ext>
            </a:extLst>
          </p:cNvPr>
          <p:cNvSpPr/>
          <p:nvPr/>
        </p:nvSpPr>
        <p:spPr>
          <a:xfrm>
            <a:off x="857824" y="5136179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黑名单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0" name="圆角矩形 21">
            <a:extLst>
              <a:ext uri="{FF2B5EF4-FFF2-40B4-BE49-F238E27FC236}">
                <a16:creationId xmlns:a16="http://schemas.microsoft.com/office/drawing/2014/main" id="{C7E529B1-3ACC-4AFA-8FCE-821C912C276F}"/>
              </a:ext>
            </a:extLst>
          </p:cNvPr>
          <p:cNvSpPr/>
          <p:nvPr/>
        </p:nvSpPr>
        <p:spPr>
          <a:xfrm>
            <a:off x="861588" y="5686868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预警提醒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3" name="椭圆 39">
            <a:extLst>
              <a:ext uri="{FF2B5EF4-FFF2-40B4-BE49-F238E27FC236}">
                <a16:creationId xmlns:a16="http://schemas.microsoft.com/office/drawing/2014/main" id="{C9A3635D-2457-49B0-A742-694BD5EDA446}"/>
              </a:ext>
            </a:extLst>
          </p:cNvPr>
          <p:cNvSpPr/>
          <p:nvPr/>
        </p:nvSpPr>
        <p:spPr bwMode="auto">
          <a:xfrm>
            <a:off x="581268" y="2505188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4" name="椭圆 43">
            <a:extLst>
              <a:ext uri="{FF2B5EF4-FFF2-40B4-BE49-F238E27FC236}">
                <a16:creationId xmlns:a16="http://schemas.microsoft.com/office/drawing/2014/main" id="{E0E3497D-9135-45CE-ACD2-5E4345194B83}"/>
              </a:ext>
            </a:extLst>
          </p:cNvPr>
          <p:cNvSpPr>
            <a:spLocks noChangeAspect="1"/>
          </p:cNvSpPr>
          <p:nvPr/>
        </p:nvSpPr>
        <p:spPr bwMode="auto">
          <a:xfrm>
            <a:off x="527504" y="2457234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5" name="椭圆 39">
            <a:extLst>
              <a:ext uri="{FF2B5EF4-FFF2-40B4-BE49-F238E27FC236}">
                <a16:creationId xmlns:a16="http://schemas.microsoft.com/office/drawing/2014/main" id="{B6D0D78E-3163-4CF8-BC6A-2A742909F0D6}"/>
              </a:ext>
            </a:extLst>
          </p:cNvPr>
          <p:cNvSpPr/>
          <p:nvPr/>
        </p:nvSpPr>
        <p:spPr bwMode="auto">
          <a:xfrm>
            <a:off x="600373" y="5872938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6" name="椭圆 43">
            <a:extLst>
              <a:ext uri="{FF2B5EF4-FFF2-40B4-BE49-F238E27FC236}">
                <a16:creationId xmlns:a16="http://schemas.microsoft.com/office/drawing/2014/main" id="{49B264FE-B86F-4B82-8BF1-E556811E6987}"/>
              </a:ext>
            </a:extLst>
          </p:cNvPr>
          <p:cNvSpPr>
            <a:spLocks noChangeAspect="1"/>
          </p:cNvSpPr>
          <p:nvPr/>
        </p:nvSpPr>
        <p:spPr bwMode="auto">
          <a:xfrm>
            <a:off x="554644" y="5831392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7" name="椭圆 39">
            <a:extLst>
              <a:ext uri="{FF2B5EF4-FFF2-40B4-BE49-F238E27FC236}">
                <a16:creationId xmlns:a16="http://schemas.microsoft.com/office/drawing/2014/main" id="{F07D8D92-A04B-4719-8856-8D9C1B60EACE}"/>
              </a:ext>
            </a:extLst>
          </p:cNvPr>
          <p:cNvSpPr/>
          <p:nvPr/>
        </p:nvSpPr>
        <p:spPr bwMode="auto">
          <a:xfrm>
            <a:off x="588955" y="3649078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8" name="椭圆 43">
            <a:extLst>
              <a:ext uri="{FF2B5EF4-FFF2-40B4-BE49-F238E27FC236}">
                <a16:creationId xmlns:a16="http://schemas.microsoft.com/office/drawing/2014/main" id="{86208B79-E0E1-492C-B8EB-F23102EAE70F}"/>
              </a:ext>
            </a:extLst>
          </p:cNvPr>
          <p:cNvSpPr>
            <a:spLocks noChangeAspect="1"/>
          </p:cNvSpPr>
          <p:nvPr/>
        </p:nvSpPr>
        <p:spPr bwMode="auto">
          <a:xfrm>
            <a:off x="543226" y="3607532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029BA76F-CC5D-479B-B039-4DABF013B53E}"/>
              </a:ext>
            </a:extLst>
          </p:cNvPr>
          <p:cNvCxnSpPr>
            <a:cxnSpLocks/>
            <a:stCxn id="54" idx="4"/>
          </p:cNvCxnSpPr>
          <p:nvPr/>
        </p:nvCxnSpPr>
        <p:spPr>
          <a:xfrm>
            <a:off x="617198" y="2636621"/>
            <a:ext cx="9302" cy="354539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线箭头连接符 58">
            <a:extLst>
              <a:ext uri="{FF2B5EF4-FFF2-40B4-BE49-F238E27FC236}">
                <a16:creationId xmlns:a16="http://schemas.microsoft.com/office/drawing/2014/main" id="{E4D0CF87-4BD6-49D3-9557-BAAA3C87D614}"/>
              </a:ext>
            </a:extLst>
          </p:cNvPr>
          <p:cNvCxnSpPr>
            <a:cxnSpLocks/>
          </p:cNvCxnSpPr>
          <p:nvPr/>
        </p:nvCxnSpPr>
        <p:spPr>
          <a:xfrm>
            <a:off x="635826" y="5469446"/>
            <a:ext cx="0" cy="373574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线箭头连接符 58">
            <a:extLst>
              <a:ext uri="{FF2B5EF4-FFF2-40B4-BE49-F238E27FC236}">
                <a16:creationId xmlns:a16="http://schemas.microsoft.com/office/drawing/2014/main" id="{716AF9CA-3331-4592-B08D-55E06685D930}"/>
              </a:ext>
            </a:extLst>
          </p:cNvPr>
          <p:cNvCxnSpPr>
            <a:cxnSpLocks/>
          </p:cNvCxnSpPr>
          <p:nvPr/>
        </p:nvCxnSpPr>
        <p:spPr>
          <a:xfrm>
            <a:off x="624300" y="3823547"/>
            <a:ext cx="0" cy="373574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占位符 46">
            <a:extLst>
              <a:ext uri="{FF2B5EF4-FFF2-40B4-BE49-F238E27FC236}">
                <a16:creationId xmlns:a16="http://schemas.microsoft.com/office/drawing/2014/main" id="{183DDB93-9541-4519-A7D2-F1C6B7EB9F28}"/>
              </a:ext>
            </a:extLst>
          </p:cNvPr>
          <p:cNvSpPr txBox="1">
            <a:spLocks/>
          </p:cNvSpPr>
          <p:nvPr/>
        </p:nvSpPr>
        <p:spPr bwMode="auto">
          <a:xfrm>
            <a:off x="2342809" y="943322"/>
            <a:ext cx="8646319" cy="56815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路径：组织员工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人员信息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外部人员，点击外部人员姓名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业务说明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：外部人员详细档案查询、新增、编辑、停用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64" name="图片 63">
            <a:extLst>
              <a:ext uri="{FF2B5EF4-FFF2-40B4-BE49-F238E27FC236}">
                <a16:creationId xmlns:a16="http://schemas.microsoft.com/office/drawing/2014/main" id="{1F17C1A5-020D-4AFB-9E7A-74C05C61C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110" y="1593376"/>
            <a:ext cx="9459381" cy="46459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5" name="线形标注 1(带强调线) 9">
            <a:extLst>
              <a:ext uri="{FF2B5EF4-FFF2-40B4-BE49-F238E27FC236}">
                <a16:creationId xmlns:a16="http://schemas.microsoft.com/office/drawing/2014/main" id="{7224C763-39A2-4389-A7BE-DD507C9588B9}"/>
              </a:ext>
            </a:extLst>
          </p:cNvPr>
          <p:cNvSpPr/>
          <p:nvPr/>
        </p:nvSpPr>
        <p:spPr>
          <a:xfrm>
            <a:off x="6074475" y="4460491"/>
            <a:ext cx="2448272" cy="541337"/>
          </a:xfrm>
          <a:prstGeom prst="accentCallout1">
            <a:avLst>
              <a:gd name="adj1" fmla="val 20473"/>
              <a:gd name="adj2" fmla="val -3379"/>
              <a:gd name="adj3" fmla="val -239924"/>
              <a:gd name="adj4" fmla="val -5803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/>
                <a:ea typeface="微软雅黑"/>
              </a:rPr>
              <a:t>目前支持外部人员的统计及费用的发放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B54FC30-0B1A-46B1-A540-7A9D1788DF82}"/>
              </a:ext>
            </a:extLst>
          </p:cNvPr>
          <p:cNvGrpSpPr/>
          <p:nvPr/>
        </p:nvGrpSpPr>
        <p:grpSpPr>
          <a:xfrm>
            <a:off x="533724" y="3022708"/>
            <a:ext cx="179388" cy="179387"/>
            <a:chOff x="316537" y="3657183"/>
            <a:chExt cx="179388" cy="179387"/>
          </a:xfrm>
        </p:grpSpPr>
        <p:sp>
          <p:nvSpPr>
            <p:cNvPr id="66" name="椭圆 39">
              <a:extLst>
                <a:ext uri="{FF2B5EF4-FFF2-40B4-BE49-F238E27FC236}">
                  <a16:creationId xmlns:a16="http://schemas.microsoft.com/office/drawing/2014/main" id="{878D3325-3E2B-45FC-B4F5-105CC37F0A54}"/>
                </a:ext>
              </a:extLst>
            </p:cNvPr>
            <p:cNvSpPr/>
            <p:nvPr/>
          </p:nvSpPr>
          <p:spPr bwMode="auto">
            <a:xfrm>
              <a:off x="361852" y="3708292"/>
              <a:ext cx="84138" cy="84137"/>
            </a:xfrm>
            <a:prstGeom prst="ellipse">
              <a:avLst/>
            </a:prstGeom>
            <a:solidFill>
              <a:srgbClr val="8CC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67" name="椭圆 43">
              <a:extLst>
                <a:ext uri="{FF2B5EF4-FFF2-40B4-BE49-F238E27FC236}">
                  <a16:creationId xmlns:a16="http://schemas.microsoft.com/office/drawing/2014/main" id="{D97F7673-2ADC-4A8F-81D6-0934EF7FF3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6537" y="3657183"/>
              <a:ext cx="179388" cy="179387"/>
            </a:xfrm>
            <a:prstGeom prst="ellipse">
              <a:avLst/>
            </a:prstGeom>
            <a:noFill/>
            <a:ln>
              <a:solidFill>
                <a:srgbClr val="8CC2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A8A7D3A9-CA1C-4A95-AC6B-2352556F8F90}"/>
              </a:ext>
            </a:extLst>
          </p:cNvPr>
          <p:cNvGrpSpPr/>
          <p:nvPr/>
        </p:nvGrpSpPr>
        <p:grpSpPr>
          <a:xfrm>
            <a:off x="505123" y="1865916"/>
            <a:ext cx="179388" cy="179387"/>
            <a:chOff x="-723843" y="3001519"/>
            <a:chExt cx="179388" cy="179387"/>
          </a:xfrm>
        </p:grpSpPr>
        <p:sp>
          <p:nvSpPr>
            <p:cNvPr id="68" name="椭圆 39">
              <a:extLst>
                <a:ext uri="{FF2B5EF4-FFF2-40B4-BE49-F238E27FC236}">
                  <a16:creationId xmlns:a16="http://schemas.microsoft.com/office/drawing/2014/main" id="{B96287D9-53C5-4285-8E10-7E292FBFE88A}"/>
                </a:ext>
              </a:extLst>
            </p:cNvPr>
            <p:cNvSpPr/>
            <p:nvPr/>
          </p:nvSpPr>
          <p:spPr bwMode="auto">
            <a:xfrm>
              <a:off x="-678114" y="3043065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69" name="椭圆 43">
              <a:extLst>
                <a:ext uri="{FF2B5EF4-FFF2-40B4-BE49-F238E27FC236}">
                  <a16:creationId xmlns:a16="http://schemas.microsoft.com/office/drawing/2014/main" id="{2264FA5B-9DED-49F4-BB33-C6014CFB645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-723843" y="3001519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9166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/>
        </p:nvGrpSpPr>
        <p:grpSpPr>
          <a:xfrm>
            <a:off x="6429078" y="311625"/>
            <a:ext cx="3516087" cy="1492251"/>
            <a:chOff x="4684835" y="16454"/>
            <a:chExt cx="2637065" cy="1119188"/>
          </a:xfrm>
        </p:grpSpPr>
        <p:sp>
          <p:nvSpPr>
            <p:cNvPr id="27" name="MH_Others_1"/>
            <p:cNvSpPr txBox="1"/>
            <p:nvPr>
              <p:custDataLst>
                <p:tags r:id="rId12"/>
              </p:custDataLst>
            </p:nvPr>
          </p:nvSpPr>
          <p:spPr>
            <a:xfrm>
              <a:off x="4684835" y="16454"/>
              <a:ext cx="2637065" cy="111918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>
                <a:defRPr/>
              </a:pPr>
              <a:r>
                <a:rPr lang="en-US" altLang="zh-CN" sz="7200" spc="400" dirty="0">
                  <a:solidFill>
                    <a:schemeClr val="accent1"/>
                  </a:solidFill>
                  <a:latin typeface="+mj-ea"/>
                  <a:ea typeface="+mj-ea"/>
                </a:rPr>
                <a:t>C</a:t>
              </a:r>
              <a:r>
                <a:rPr lang="en-US" altLang="zh-CN" sz="2135" spc="4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j-ea"/>
                  <a:ea typeface="+mj-ea"/>
                </a:rPr>
                <a:t>ONTENTS</a:t>
              </a:r>
              <a:endParaRPr lang="zh-CN" altLang="en-US" sz="4265" spc="4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8" name="MH_Others_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162154" y="198461"/>
              <a:ext cx="1541731" cy="477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>
                  <a:solidFill>
                    <a:schemeClr val="accent1"/>
                  </a:solidFill>
                  <a:latin typeface="+mj-ea"/>
                  <a:ea typeface="+mj-ea"/>
                </a:rPr>
                <a:t>目录</a:t>
              </a:r>
            </a:p>
          </p:txBody>
        </p:sp>
      </p:grpSp>
      <p:grpSp>
        <p:nvGrpSpPr>
          <p:cNvPr id="3" name="组 2"/>
          <p:cNvGrpSpPr/>
          <p:nvPr/>
        </p:nvGrpSpPr>
        <p:grpSpPr>
          <a:xfrm>
            <a:off x="6548568" y="1644346"/>
            <a:ext cx="2839276" cy="465137"/>
            <a:chOff x="4958103" y="1140381"/>
            <a:chExt cx="1795176" cy="348853"/>
          </a:xfrm>
          <a:solidFill>
            <a:srgbClr val="90C424"/>
          </a:solidFill>
        </p:grpSpPr>
        <p:sp>
          <p:nvSpPr>
            <p:cNvPr id="12" name="MH_Entry_1">
              <a:hlinkClick r:id="rId15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211547" y="1140381"/>
              <a:ext cx="1541732" cy="348853"/>
            </a:xfrm>
            <a:custGeom>
              <a:avLst/>
              <a:gdLst>
                <a:gd name="connsiteX0" fmla="*/ 0 w 3954840"/>
                <a:gd name="connsiteY0" fmla="*/ 0 h 557348"/>
                <a:gd name="connsiteX1" fmla="*/ 3835506 w 3954840"/>
                <a:gd name="connsiteY1" fmla="*/ 0 h 557348"/>
                <a:gd name="connsiteX2" fmla="*/ 3954840 w 3954840"/>
                <a:gd name="connsiteY2" fmla="*/ 92893 h 557348"/>
                <a:gd name="connsiteX3" fmla="*/ 3954840 w 3954840"/>
                <a:gd name="connsiteY3" fmla="*/ 464455 h 557348"/>
                <a:gd name="connsiteX4" fmla="*/ 3835506 w 3954840"/>
                <a:gd name="connsiteY4" fmla="*/ 557348 h 557348"/>
                <a:gd name="connsiteX5" fmla="*/ 0 w 3954840"/>
                <a:gd name="connsiteY5" fmla="*/ 557348 h 557348"/>
                <a:gd name="connsiteX6" fmla="*/ 45938 w 3954840"/>
                <a:gd name="connsiteY6" fmla="*/ 532414 h 557348"/>
                <a:gd name="connsiteX7" fmla="*/ 180850 w 3954840"/>
                <a:gd name="connsiteY7" fmla="*/ 278674 h 557348"/>
                <a:gd name="connsiteX8" fmla="*/ 45938 w 3954840"/>
                <a:gd name="connsiteY8" fmla="*/ 24934 h 55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4840" h="557348">
                  <a:moveTo>
                    <a:pt x="0" y="0"/>
                  </a:moveTo>
                  <a:lnTo>
                    <a:pt x="3835506" y="0"/>
                  </a:lnTo>
                  <a:cubicBezTo>
                    <a:pt x="3901412" y="0"/>
                    <a:pt x="3954840" y="41590"/>
                    <a:pt x="3954840" y="92893"/>
                  </a:cubicBezTo>
                  <a:lnTo>
                    <a:pt x="3954840" y="464455"/>
                  </a:lnTo>
                  <a:cubicBezTo>
                    <a:pt x="3954840" y="515758"/>
                    <a:pt x="3901412" y="557348"/>
                    <a:pt x="3835506" y="557348"/>
                  </a:cubicBezTo>
                  <a:lnTo>
                    <a:pt x="0" y="557348"/>
                  </a:lnTo>
                  <a:lnTo>
                    <a:pt x="45938" y="532414"/>
                  </a:lnTo>
                  <a:cubicBezTo>
                    <a:pt x="127334" y="477424"/>
                    <a:pt x="180850" y="384299"/>
                    <a:pt x="180850" y="278674"/>
                  </a:cubicBezTo>
                  <a:cubicBezTo>
                    <a:pt x="180850" y="173050"/>
                    <a:pt x="127334" y="79925"/>
                    <a:pt x="45938" y="24934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180000" tIns="36000" rIns="36000" bIns="36000" anchor="ctr">
              <a:noAutofit/>
            </a:bodyPr>
            <a:lstStyle/>
            <a:p>
              <a:pPr marL="0" lvl="1" defTabSz="1218565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zh-CN" altLang="en-US" sz="2000" dirty="0">
                  <a:solidFill>
                    <a:srgbClr val="FFFFFF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</a:rPr>
                <a:t>    </a:t>
              </a:r>
              <a:r>
                <a:rPr lang="zh-CN" altLang="en-US" sz="2000" dirty="0">
                  <a:solidFill>
                    <a:srgbClr val="FFFFFF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  <a:sym typeface="+mn-ea"/>
                </a:rPr>
                <a:t>系统概述</a:t>
              </a:r>
              <a:endParaRPr lang="zh-CN" altLang="en-US" sz="2000" b="1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704020202090204" pitchFamily="34" charset="0"/>
                <a:sym typeface="+mn-ea"/>
              </a:endParaRPr>
            </a:p>
          </p:txBody>
        </p:sp>
        <p:sp>
          <p:nvSpPr>
            <p:cNvPr id="13" name="MH_Number_1">
              <a:hlinkClick r:id="rId15" action="ppaction://hlinksldjump"/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958103" y="1162246"/>
              <a:ext cx="305123" cy="30512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kern="0" dirty="0">
                  <a:solidFill>
                    <a:srgbClr val="FFFFFF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</a:rPr>
                <a:t>1</a:t>
              </a:r>
              <a:endParaRPr lang="zh-CN" altLang="en-US" sz="2000" kern="0" dirty="0">
                <a:solidFill>
                  <a:srgbClr val="FFFFFF"/>
                </a:solidFill>
                <a:latin typeface="FZLanTingHeiS-DB-GB" panose="02000000000000000000" pitchFamily="2" charset="-122"/>
                <a:ea typeface="FZLanTingHeiS-DB-GB" panose="02000000000000000000" pitchFamily="2" charset="-122"/>
              </a:endParaRPr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6562636" y="2458328"/>
            <a:ext cx="2839271" cy="465137"/>
            <a:chOff x="4958104" y="2413914"/>
            <a:chExt cx="1795173" cy="348853"/>
          </a:xfrm>
          <a:solidFill>
            <a:schemeClr val="accent1"/>
          </a:solidFill>
        </p:grpSpPr>
        <p:sp>
          <p:nvSpPr>
            <p:cNvPr id="16" name="MH_Entry_3">
              <a:hlinkClick r:id="rId15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5211546" y="2413914"/>
              <a:ext cx="1541731" cy="348853"/>
            </a:xfrm>
            <a:custGeom>
              <a:avLst/>
              <a:gdLst>
                <a:gd name="connsiteX0" fmla="*/ 0 w 3954840"/>
                <a:gd name="connsiteY0" fmla="*/ 0 h 557348"/>
                <a:gd name="connsiteX1" fmla="*/ 3835506 w 3954840"/>
                <a:gd name="connsiteY1" fmla="*/ 0 h 557348"/>
                <a:gd name="connsiteX2" fmla="*/ 3954840 w 3954840"/>
                <a:gd name="connsiteY2" fmla="*/ 92893 h 557348"/>
                <a:gd name="connsiteX3" fmla="*/ 3954840 w 3954840"/>
                <a:gd name="connsiteY3" fmla="*/ 464455 h 557348"/>
                <a:gd name="connsiteX4" fmla="*/ 3835506 w 3954840"/>
                <a:gd name="connsiteY4" fmla="*/ 557348 h 557348"/>
                <a:gd name="connsiteX5" fmla="*/ 0 w 3954840"/>
                <a:gd name="connsiteY5" fmla="*/ 557348 h 557348"/>
                <a:gd name="connsiteX6" fmla="*/ 45938 w 3954840"/>
                <a:gd name="connsiteY6" fmla="*/ 532414 h 557348"/>
                <a:gd name="connsiteX7" fmla="*/ 180850 w 3954840"/>
                <a:gd name="connsiteY7" fmla="*/ 278674 h 557348"/>
                <a:gd name="connsiteX8" fmla="*/ 45938 w 3954840"/>
                <a:gd name="connsiteY8" fmla="*/ 24934 h 55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4840" h="557348">
                  <a:moveTo>
                    <a:pt x="0" y="0"/>
                  </a:moveTo>
                  <a:lnTo>
                    <a:pt x="3835506" y="0"/>
                  </a:lnTo>
                  <a:cubicBezTo>
                    <a:pt x="3901412" y="0"/>
                    <a:pt x="3954840" y="41590"/>
                    <a:pt x="3954840" y="92893"/>
                  </a:cubicBezTo>
                  <a:lnTo>
                    <a:pt x="3954840" y="464455"/>
                  </a:lnTo>
                  <a:cubicBezTo>
                    <a:pt x="3954840" y="515758"/>
                    <a:pt x="3901412" y="557348"/>
                    <a:pt x="3835506" y="557348"/>
                  </a:cubicBezTo>
                  <a:lnTo>
                    <a:pt x="0" y="557348"/>
                  </a:lnTo>
                  <a:lnTo>
                    <a:pt x="45938" y="532414"/>
                  </a:lnTo>
                  <a:cubicBezTo>
                    <a:pt x="127334" y="477424"/>
                    <a:pt x="180850" y="384299"/>
                    <a:pt x="180850" y="278674"/>
                  </a:cubicBezTo>
                  <a:cubicBezTo>
                    <a:pt x="180850" y="173050"/>
                    <a:pt x="127334" y="79925"/>
                    <a:pt x="45938" y="24934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180000" tIns="36000" rIns="36000" bIns="36000" anchor="ctr">
              <a:normAutofit/>
            </a:bodyPr>
            <a:lstStyle/>
            <a:p>
              <a:pPr marL="0" lvl="1" defTabSz="12185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</a:rPr>
                <a:t>    </a:t>
              </a:r>
              <a:r>
                <a:rPr lang="zh-CN" altLang="en-US" sz="2000" dirty="0">
                  <a:solidFill>
                    <a:srgbClr val="FFFFFF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  <a:sym typeface="+mn-ea"/>
                </a:rPr>
                <a:t>组织管理</a:t>
              </a:r>
            </a:p>
          </p:txBody>
        </p:sp>
        <p:sp>
          <p:nvSpPr>
            <p:cNvPr id="17" name="MH_Number_3">
              <a:hlinkClick r:id="rId15" action="ppaction://hlinksldjump"/>
            </p:cNvPr>
            <p:cNvSpPr/>
            <p:nvPr>
              <p:custDataLst>
                <p:tags r:id="rId9"/>
              </p:custDataLst>
            </p:nvPr>
          </p:nvSpPr>
          <p:spPr>
            <a:xfrm>
              <a:off x="4958104" y="2435779"/>
              <a:ext cx="305123" cy="30512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kern="0" dirty="0">
                  <a:solidFill>
                    <a:srgbClr val="FFFFFF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</a:rPr>
                <a:t>2</a:t>
              </a:r>
              <a:endParaRPr lang="zh-CN" altLang="en-US" sz="2000" kern="0" dirty="0">
                <a:solidFill>
                  <a:srgbClr val="FFFFFF"/>
                </a:solidFill>
                <a:latin typeface="FZLanTingHeiS-DB-GB" panose="02000000000000000000" pitchFamily="2" charset="-122"/>
                <a:ea typeface="FZLanTingHeiS-DB-GB" panose="02000000000000000000" pitchFamily="2" charset="-122"/>
              </a:endParaRPr>
            </a:p>
          </p:txBody>
        </p:sp>
      </p:grpSp>
      <p:grpSp>
        <p:nvGrpSpPr>
          <p:cNvPr id="18" name="Group 3"/>
          <p:cNvGrpSpPr/>
          <p:nvPr/>
        </p:nvGrpSpPr>
        <p:grpSpPr>
          <a:xfrm>
            <a:off x="1244784" y="1082106"/>
            <a:ext cx="4266877" cy="4622215"/>
            <a:chOff x="2524195" y="2521528"/>
            <a:chExt cx="8742644" cy="9470716"/>
          </a:xfrm>
        </p:grpSpPr>
        <p:grpSp>
          <p:nvGrpSpPr>
            <p:cNvPr id="19" name="Group 33"/>
            <p:cNvGrpSpPr/>
            <p:nvPr/>
          </p:nvGrpSpPr>
          <p:grpSpPr>
            <a:xfrm>
              <a:off x="3800342" y="10064738"/>
              <a:ext cx="745888" cy="991444"/>
              <a:chOff x="9916767" y="11659096"/>
              <a:chExt cx="1032769" cy="1372771"/>
            </a:xfrm>
          </p:grpSpPr>
          <p:sp>
            <p:nvSpPr>
              <p:cNvPr id="93" name="Freeform 1092"/>
              <p:cNvSpPr>
                <a:spLocks noChangeArrowheads="1"/>
              </p:cNvSpPr>
              <p:nvPr/>
            </p:nvSpPr>
            <p:spPr bwMode="auto">
              <a:xfrm>
                <a:off x="9916767" y="12943702"/>
                <a:ext cx="75568" cy="88165"/>
              </a:xfrm>
              <a:custGeom>
                <a:avLst/>
                <a:gdLst>
                  <a:gd name="T0" fmla="*/ 3 w 26"/>
                  <a:gd name="T1" fmla="*/ 0 h 29"/>
                  <a:gd name="T2" fmla="*/ 3 w 26"/>
                  <a:gd name="T3" fmla="*/ 0 h 29"/>
                  <a:gd name="T4" fmla="*/ 3 w 26"/>
                  <a:gd name="T5" fmla="*/ 25 h 29"/>
                  <a:gd name="T6" fmla="*/ 25 w 26"/>
                  <a:gd name="T7" fmla="*/ 13 h 29"/>
                  <a:gd name="T8" fmla="*/ 3 w 26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9">
                    <a:moveTo>
                      <a:pt x="3" y="0"/>
                    </a:moveTo>
                    <a:lnTo>
                      <a:pt x="3" y="0"/>
                    </a:lnTo>
                    <a:cubicBezTo>
                      <a:pt x="3" y="4"/>
                      <a:pt x="0" y="22"/>
                      <a:pt x="3" y="25"/>
                    </a:cubicBezTo>
                    <a:cubicBezTo>
                      <a:pt x="3" y="28"/>
                      <a:pt x="22" y="13"/>
                      <a:pt x="25" y="13"/>
                    </a:cubicBezTo>
                    <a:cubicBezTo>
                      <a:pt x="22" y="7"/>
                      <a:pt x="13" y="0"/>
                      <a:pt x="3" y="0"/>
                    </a:cubicBez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</p:spPr>
            <p:txBody>
              <a:bodyPr wrap="none" lIns="325027" tIns="162513" rIns="325027" bIns="162513" anchor="ctr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94" name="Freeform 1093"/>
              <p:cNvSpPr>
                <a:spLocks noChangeArrowheads="1"/>
              </p:cNvSpPr>
              <p:nvPr/>
            </p:nvSpPr>
            <p:spPr bwMode="auto">
              <a:xfrm>
                <a:off x="9967144" y="11759852"/>
                <a:ext cx="692717" cy="944566"/>
              </a:xfrm>
              <a:custGeom>
                <a:avLst/>
                <a:gdLst>
                  <a:gd name="T0" fmla="*/ 12 w 243"/>
                  <a:gd name="T1" fmla="*/ 327 h 331"/>
                  <a:gd name="T2" fmla="*/ 12 w 243"/>
                  <a:gd name="T3" fmla="*/ 327 h 331"/>
                  <a:gd name="T4" fmla="*/ 18 w 243"/>
                  <a:gd name="T5" fmla="*/ 330 h 331"/>
                  <a:gd name="T6" fmla="*/ 242 w 243"/>
                  <a:gd name="T7" fmla="*/ 15 h 331"/>
                  <a:gd name="T8" fmla="*/ 224 w 243"/>
                  <a:gd name="T9" fmla="*/ 0 h 331"/>
                  <a:gd name="T10" fmla="*/ 0 w 243"/>
                  <a:gd name="T11" fmla="*/ 315 h 331"/>
                  <a:gd name="T12" fmla="*/ 9 w 243"/>
                  <a:gd name="T13" fmla="*/ 321 h 331"/>
                  <a:gd name="T14" fmla="*/ 12 w 243"/>
                  <a:gd name="T15" fmla="*/ 327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331">
                    <a:moveTo>
                      <a:pt x="12" y="327"/>
                    </a:moveTo>
                    <a:lnTo>
                      <a:pt x="12" y="327"/>
                    </a:lnTo>
                    <a:cubicBezTo>
                      <a:pt x="15" y="327"/>
                      <a:pt x="15" y="330"/>
                      <a:pt x="18" y="330"/>
                    </a:cubicBezTo>
                    <a:cubicBezTo>
                      <a:pt x="242" y="15"/>
                      <a:pt x="242" y="15"/>
                      <a:pt x="242" y="15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0" y="315"/>
                      <a:pt x="0" y="315"/>
                      <a:pt x="0" y="315"/>
                    </a:cubicBezTo>
                    <a:cubicBezTo>
                      <a:pt x="9" y="321"/>
                      <a:pt x="9" y="321"/>
                      <a:pt x="9" y="321"/>
                    </a:cubicBezTo>
                    <a:lnTo>
                      <a:pt x="12" y="327"/>
                    </a:ln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</p:spPr>
            <p:txBody>
              <a:bodyPr wrap="none" lIns="325027" tIns="162513" rIns="325027" bIns="162513" anchor="ctr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95" name="Freeform 1094"/>
              <p:cNvSpPr>
                <a:spLocks noChangeArrowheads="1"/>
              </p:cNvSpPr>
              <p:nvPr/>
            </p:nvSpPr>
            <p:spPr bwMode="auto">
              <a:xfrm>
                <a:off x="10080497" y="11848010"/>
                <a:ext cx="705308" cy="944560"/>
              </a:xfrm>
              <a:custGeom>
                <a:avLst/>
                <a:gdLst>
                  <a:gd name="T0" fmla="*/ 6 w 246"/>
                  <a:gd name="T1" fmla="*/ 318 h 331"/>
                  <a:gd name="T2" fmla="*/ 6 w 246"/>
                  <a:gd name="T3" fmla="*/ 318 h 331"/>
                  <a:gd name="T4" fmla="*/ 18 w 246"/>
                  <a:gd name="T5" fmla="*/ 327 h 331"/>
                  <a:gd name="T6" fmla="*/ 21 w 246"/>
                  <a:gd name="T7" fmla="*/ 330 h 331"/>
                  <a:gd name="T8" fmla="*/ 245 w 246"/>
                  <a:gd name="T9" fmla="*/ 12 h 331"/>
                  <a:gd name="T10" fmla="*/ 224 w 246"/>
                  <a:gd name="T11" fmla="*/ 0 h 331"/>
                  <a:gd name="T12" fmla="*/ 0 w 246"/>
                  <a:gd name="T13" fmla="*/ 315 h 331"/>
                  <a:gd name="T14" fmla="*/ 3 w 246"/>
                  <a:gd name="T15" fmla="*/ 315 h 331"/>
                  <a:gd name="T16" fmla="*/ 6 w 246"/>
                  <a:gd name="T17" fmla="*/ 318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6" h="331">
                    <a:moveTo>
                      <a:pt x="6" y="318"/>
                    </a:moveTo>
                    <a:lnTo>
                      <a:pt x="6" y="318"/>
                    </a:lnTo>
                    <a:cubicBezTo>
                      <a:pt x="18" y="327"/>
                      <a:pt x="18" y="327"/>
                      <a:pt x="18" y="327"/>
                    </a:cubicBezTo>
                    <a:cubicBezTo>
                      <a:pt x="18" y="327"/>
                      <a:pt x="18" y="327"/>
                      <a:pt x="21" y="330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0" y="315"/>
                      <a:pt x="0" y="315"/>
                      <a:pt x="0" y="315"/>
                    </a:cubicBezTo>
                    <a:lnTo>
                      <a:pt x="3" y="315"/>
                    </a:lnTo>
                    <a:lnTo>
                      <a:pt x="6" y="318"/>
                    </a:ln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</p:spPr>
            <p:txBody>
              <a:bodyPr wrap="none" lIns="325027" tIns="162513" rIns="325027" bIns="162513" anchor="ctr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96" name="Freeform 1095"/>
              <p:cNvSpPr>
                <a:spLocks noChangeArrowheads="1"/>
              </p:cNvSpPr>
              <p:nvPr/>
            </p:nvSpPr>
            <p:spPr bwMode="auto">
              <a:xfrm>
                <a:off x="10672451" y="11659096"/>
                <a:ext cx="277085" cy="239294"/>
              </a:xfrm>
              <a:custGeom>
                <a:avLst/>
                <a:gdLst>
                  <a:gd name="T0" fmla="*/ 88 w 95"/>
                  <a:gd name="T1" fmla="*/ 36 h 82"/>
                  <a:gd name="T2" fmla="*/ 88 w 95"/>
                  <a:gd name="T3" fmla="*/ 36 h 82"/>
                  <a:gd name="T4" fmla="*/ 39 w 95"/>
                  <a:gd name="T5" fmla="*/ 2 h 82"/>
                  <a:gd name="T6" fmla="*/ 30 w 95"/>
                  <a:gd name="T7" fmla="*/ 0 h 82"/>
                  <a:gd name="T8" fmla="*/ 21 w 95"/>
                  <a:gd name="T9" fmla="*/ 0 h 82"/>
                  <a:gd name="T10" fmla="*/ 0 w 95"/>
                  <a:gd name="T11" fmla="*/ 27 h 82"/>
                  <a:gd name="T12" fmla="*/ 78 w 95"/>
                  <a:gd name="T13" fmla="*/ 81 h 82"/>
                  <a:gd name="T14" fmla="*/ 94 w 95"/>
                  <a:gd name="T15" fmla="*/ 54 h 82"/>
                  <a:gd name="T16" fmla="*/ 88 w 95"/>
                  <a:gd name="T17" fmla="*/ 3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82">
                    <a:moveTo>
                      <a:pt x="88" y="36"/>
                    </a:moveTo>
                    <a:lnTo>
                      <a:pt x="88" y="36"/>
                    </a:lnTo>
                    <a:cubicBezTo>
                      <a:pt x="39" y="2"/>
                      <a:pt x="39" y="2"/>
                      <a:pt x="39" y="2"/>
                    </a:cubicBezTo>
                    <a:cubicBezTo>
                      <a:pt x="36" y="0"/>
                      <a:pt x="33" y="0"/>
                      <a:pt x="30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78" y="81"/>
                      <a:pt x="78" y="81"/>
                      <a:pt x="78" y="81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94" y="48"/>
                      <a:pt x="94" y="39"/>
                      <a:pt x="88" y="36"/>
                    </a:cubicBez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</p:spPr>
            <p:txBody>
              <a:bodyPr wrap="none" lIns="325027" tIns="162513" rIns="325027" bIns="162513" anchor="ctr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97" name="Freeform 1096"/>
              <p:cNvSpPr>
                <a:spLocks noChangeArrowheads="1"/>
              </p:cNvSpPr>
              <p:nvPr/>
            </p:nvSpPr>
            <p:spPr bwMode="auto">
              <a:xfrm>
                <a:off x="10181258" y="11923578"/>
                <a:ext cx="692708" cy="931969"/>
              </a:xfrm>
              <a:custGeom>
                <a:avLst/>
                <a:gdLst>
                  <a:gd name="T0" fmla="*/ 0 w 243"/>
                  <a:gd name="T1" fmla="*/ 315 h 325"/>
                  <a:gd name="T2" fmla="*/ 0 w 243"/>
                  <a:gd name="T3" fmla="*/ 315 h 325"/>
                  <a:gd name="T4" fmla="*/ 6 w 243"/>
                  <a:gd name="T5" fmla="*/ 318 h 325"/>
                  <a:gd name="T6" fmla="*/ 9 w 243"/>
                  <a:gd name="T7" fmla="*/ 318 h 325"/>
                  <a:gd name="T8" fmla="*/ 18 w 243"/>
                  <a:gd name="T9" fmla="*/ 324 h 325"/>
                  <a:gd name="T10" fmla="*/ 242 w 243"/>
                  <a:gd name="T11" fmla="*/ 12 h 325"/>
                  <a:gd name="T12" fmla="*/ 227 w 243"/>
                  <a:gd name="T13" fmla="*/ 0 h 325"/>
                  <a:gd name="T14" fmla="*/ 0 w 243"/>
                  <a:gd name="T15" fmla="*/ 31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325">
                    <a:moveTo>
                      <a:pt x="0" y="315"/>
                    </a:moveTo>
                    <a:lnTo>
                      <a:pt x="0" y="315"/>
                    </a:lnTo>
                    <a:cubicBezTo>
                      <a:pt x="3" y="315"/>
                      <a:pt x="6" y="315"/>
                      <a:pt x="6" y="318"/>
                    </a:cubicBezTo>
                    <a:cubicBezTo>
                      <a:pt x="9" y="318"/>
                      <a:pt x="9" y="318"/>
                      <a:pt x="9" y="318"/>
                    </a:cubicBezTo>
                    <a:cubicBezTo>
                      <a:pt x="18" y="324"/>
                      <a:pt x="18" y="324"/>
                      <a:pt x="18" y="324"/>
                    </a:cubicBezTo>
                    <a:cubicBezTo>
                      <a:pt x="242" y="12"/>
                      <a:pt x="242" y="12"/>
                      <a:pt x="242" y="12"/>
                    </a:cubicBezTo>
                    <a:cubicBezTo>
                      <a:pt x="227" y="0"/>
                      <a:pt x="227" y="0"/>
                      <a:pt x="227" y="0"/>
                    </a:cubicBezTo>
                    <a:lnTo>
                      <a:pt x="0" y="315"/>
                    </a:ln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</p:spPr>
            <p:txBody>
              <a:bodyPr wrap="none" lIns="325027" tIns="162513" rIns="325027" bIns="162513" anchor="ctr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98" name="Freeform 1097"/>
              <p:cNvSpPr>
                <a:spLocks noChangeArrowheads="1"/>
              </p:cNvSpPr>
              <p:nvPr/>
            </p:nvSpPr>
            <p:spPr bwMode="auto">
              <a:xfrm>
                <a:off x="9941956" y="12729603"/>
                <a:ext cx="239306" cy="239285"/>
              </a:xfrm>
              <a:custGeom>
                <a:avLst/>
                <a:gdLst>
                  <a:gd name="T0" fmla="*/ 78 w 85"/>
                  <a:gd name="T1" fmla="*/ 48 h 83"/>
                  <a:gd name="T2" fmla="*/ 78 w 85"/>
                  <a:gd name="T3" fmla="*/ 48 h 83"/>
                  <a:gd name="T4" fmla="*/ 51 w 85"/>
                  <a:gd name="T5" fmla="*/ 27 h 83"/>
                  <a:gd name="T6" fmla="*/ 42 w 85"/>
                  <a:gd name="T7" fmla="*/ 21 h 83"/>
                  <a:gd name="T8" fmla="*/ 15 w 85"/>
                  <a:gd name="T9" fmla="*/ 3 h 83"/>
                  <a:gd name="T10" fmla="*/ 15 w 85"/>
                  <a:gd name="T11" fmla="*/ 0 h 83"/>
                  <a:gd name="T12" fmla="*/ 12 w 85"/>
                  <a:gd name="T13" fmla="*/ 0 h 83"/>
                  <a:gd name="T14" fmla="*/ 6 w 85"/>
                  <a:gd name="T15" fmla="*/ 15 h 83"/>
                  <a:gd name="T16" fmla="*/ 3 w 85"/>
                  <a:gd name="T17" fmla="*/ 21 h 83"/>
                  <a:gd name="T18" fmla="*/ 0 w 85"/>
                  <a:gd name="T19" fmla="*/ 57 h 83"/>
                  <a:gd name="T20" fmla="*/ 33 w 85"/>
                  <a:gd name="T21" fmla="*/ 82 h 83"/>
                  <a:gd name="T22" fmla="*/ 63 w 85"/>
                  <a:gd name="T23" fmla="*/ 63 h 83"/>
                  <a:gd name="T24" fmla="*/ 69 w 85"/>
                  <a:gd name="T25" fmla="*/ 60 h 83"/>
                  <a:gd name="T26" fmla="*/ 84 w 85"/>
                  <a:gd name="T27" fmla="*/ 51 h 83"/>
                  <a:gd name="T28" fmla="*/ 81 w 85"/>
                  <a:gd name="T29" fmla="*/ 48 h 83"/>
                  <a:gd name="T30" fmla="*/ 78 w 85"/>
                  <a:gd name="T31" fmla="*/ 4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83">
                    <a:moveTo>
                      <a:pt x="78" y="48"/>
                    </a:moveTo>
                    <a:lnTo>
                      <a:pt x="78" y="48"/>
                    </a:lnTo>
                    <a:cubicBezTo>
                      <a:pt x="69" y="45"/>
                      <a:pt x="57" y="36"/>
                      <a:pt x="51" y="27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33" y="18"/>
                      <a:pt x="21" y="9"/>
                      <a:pt x="15" y="3"/>
                    </a:cubicBezTo>
                    <a:lnTo>
                      <a:pt x="15" y="0"/>
                    </a:ln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6"/>
                      <a:pt x="6" y="15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9" y="60"/>
                      <a:pt x="24" y="66"/>
                      <a:pt x="33" y="82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78" y="57"/>
                      <a:pt x="81" y="54"/>
                      <a:pt x="84" y="51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78" y="48"/>
                    </a:cubicBez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</p:spPr>
            <p:txBody>
              <a:bodyPr wrap="none" lIns="325027" tIns="162513" rIns="325027" bIns="162513" anchor="ctr"/>
              <a:lstStyle/>
              <a:p>
                <a:endParaRPr lang="en-US" sz="2400" dirty="0">
                  <a:latin typeface="Calibri Light"/>
                </a:endParaRPr>
              </a:p>
            </p:txBody>
          </p:sp>
        </p:grpSp>
        <p:grpSp>
          <p:nvGrpSpPr>
            <p:cNvPr id="24" name="Group 37"/>
            <p:cNvGrpSpPr/>
            <p:nvPr/>
          </p:nvGrpSpPr>
          <p:grpSpPr>
            <a:xfrm rot="19385170">
              <a:off x="3988335" y="6990732"/>
              <a:ext cx="828523" cy="1189633"/>
              <a:chOff x="18561758" y="2385889"/>
              <a:chExt cx="2160750" cy="3102509"/>
            </a:xfrm>
          </p:grpSpPr>
          <p:sp>
            <p:nvSpPr>
              <p:cNvPr id="69" name="Freeform 277"/>
              <p:cNvSpPr/>
              <p:nvPr/>
            </p:nvSpPr>
            <p:spPr bwMode="auto">
              <a:xfrm>
                <a:off x="18561758" y="2385889"/>
                <a:ext cx="2160750" cy="3102509"/>
              </a:xfrm>
              <a:custGeom>
                <a:avLst/>
                <a:gdLst>
                  <a:gd name="T0" fmla="*/ 0 w 366"/>
                  <a:gd name="T1" fmla="*/ 494 h 527"/>
                  <a:gd name="T2" fmla="*/ 34 w 366"/>
                  <a:gd name="T3" fmla="*/ 527 h 527"/>
                  <a:gd name="T4" fmla="*/ 333 w 366"/>
                  <a:gd name="T5" fmla="*/ 527 h 527"/>
                  <a:gd name="T6" fmla="*/ 366 w 366"/>
                  <a:gd name="T7" fmla="*/ 494 h 527"/>
                  <a:gd name="T8" fmla="*/ 366 w 366"/>
                  <a:gd name="T9" fmla="*/ 34 h 527"/>
                  <a:gd name="T10" fmla="*/ 333 w 366"/>
                  <a:gd name="T11" fmla="*/ 0 h 527"/>
                  <a:gd name="T12" fmla="*/ 34 w 366"/>
                  <a:gd name="T13" fmla="*/ 0 h 527"/>
                  <a:gd name="T14" fmla="*/ 0 w 366"/>
                  <a:gd name="T15" fmla="*/ 34 h 527"/>
                  <a:gd name="T16" fmla="*/ 0 w 366"/>
                  <a:gd name="T17" fmla="*/ 494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" h="527">
                    <a:moveTo>
                      <a:pt x="0" y="494"/>
                    </a:moveTo>
                    <a:cubicBezTo>
                      <a:pt x="0" y="512"/>
                      <a:pt x="15" y="527"/>
                      <a:pt x="34" y="527"/>
                    </a:cubicBezTo>
                    <a:cubicBezTo>
                      <a:pt x="333" y="527"/>
                      <a:pt x="333" y="527"/>
                      <a:pt x="333" y="527"/>
                    </a:cubicBezTo>
                    <a:cubicBezTo>
                      <a:pt x="351" y="527"/>
                      <a:pt x="366" y="512"/>
                      <a:pt x="366" y="494"/>
                    </a:cubicBezTo>
                    <a:cubicBezTo>
                      <a:pt x="366" y="34"/>
                      <a:pt x="366" y="34"/>
                      <a:pt x="366" y="34"/>
                    </a:cubicBezTo>
                    <a:cubicBezTo>
                      <a:pt x="366" y="15"/>
                      <a:pt x="351" y="0"/>
                      <a:pt x="33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lnTo>
                      <a:pt x="0" y="494"/>
                    </a:lnTo>
                    <a:close/>
                  </a:path>
                </a:pathLst>
              </a:custGeom>
              <a:solidFill>
                <a:srgbClr val="2D3539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0" name="Rectangle 278"/>
              <p:cNvSpPr>
                <a:spLocks noChangeArrowheads="1"/>
              </p:cNvSpPr>
              <p:nvPr/>
            </p:nvSpPr>
            <p:spPr bwMode="auto">
              <a:xfrm>
                <a:off x="18721666" y="2532620"/>
                <a:ext cx="1842254" cy="27204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1" name="Freeform 281"/>
              <p:cNvSpPr/>
              <p:nvPr/>
            </p:nvSpPr>
            <p:spPr bwMode="auto">
              <a:xfrm>
                <a:off x="18815497" y="3457953"/>
                <a:ext cx="1671773" cy="1718475"/>
              </a:xfrm>
              <a:custGeom>
                <a:avLst/>
                <a:gdLst>
                  <a:gd name="T0" fmla="*/ 278 w 283"/>
                  <a:gd name="T1" fmla="*/ 292 h 292"/>
                  <a:gd name="T2" fmla="*/ 5 w 283"/>
                  <a:gd name="T3" fmla="*/ 292 h 292"/>
                  <a:gd name="T4" fmla="*/ 0 w 283"/>
                  <a:gd name="T5" fmla="*/ 287 h 292"/>
                  <a:gd name="T6" fmla="*/ 5 w 283"/>
                  <a:gd name="T7" fmla="*/ 283 h 292"/>
                  <a:gd name="T8" fmla="*/ 274 w 283"/>
                  <a:gd name="T9" fmla="*/ 283 h 292"/>
                  <a:gd name="T10" fmla="*/ 274 w 283"/>
                  <a:gd name="T11" fmla="*/ 5 h 292"/>
                  <a:gd name="T12" fmla="*/ 278 w 283"/>
                  <a:gd name="T13" fmla="*/ 0 h 292"/>
                  <a:gd name="T14" fmla="*/ 283 w 283"/>
                  <a:gd name="T15" fmla="*/ 5 h 292"/>
                  <a:gd name="T16" fmla="*/ 283 w 283"/>
                  <a:gd name="T17" fmla="*/ 287 h 292"/>
                  <a:gd name="T18" fmla="*/ 278 w 283"/>
                  <a:gd name="T19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3" h="292">
                    <a:moveTo>
                      <a:pt x="278" y="292"/>
                    </a:moveTo>
                    <a:cubicBezTo>
                      <a:pt x="5" y="292"/>
                      <a:pt x="5" y="292"/>
                      <a:pt x="5" y="292"/>
                    </a:cubicBezTo>
                    <a:cubicBezTo>
                      <a:pt x="2" y="292"/>
                      <a:pt x="0" y="290"/>
                      <a:pt x="0" y="287"/>
                    </a:cubicBezTo>
                    <a:cubicBezTo>
                      <a:pt x="0" y="285"/>
                      <a:pt x="2" y="283"/>
                      <a:pt x="5" y="283"/>
                    </a:cubicBezTo>
                    <a:cubicBezTo>
                      <a:pt x="274" y="283"/>
                      <a:pt x="274" y="283"/>
                      <a:pt x="274" y="283"/>
                    </a:cubicBezTo>
                    <a:cubicBezTo>
                      <a:pt x="274" y="5"/>
                      <a:pt x="274" y="5"/>
                      <a:pt x="274" y="5"/>
                    </a:cubicBezTo>
                    <a:cubicBezTo>
                      <a:pt x="274" y="2"/>
                      <a:pt x="276" y="0"/>
                      <a:pt x="278" y="0"/>
                    </a:cubicBezTo>
                    <a:cubicBezTo>
                      <a:pt x="281" y="0"/>
                      <a:pt x="283" y="2"/>
                      <a:pt x="283" y="5"/>
                    </a:cubicBezTo>
                    <a:cubicBezTo>
                      <a:pt x="283" y="287"/>
                      <a:pt x="283" y="287"/>
                      <a:pt x="283" y="287"/>
                    </a:cubicBezTo>
                    <a:cubicBezTo>
                      <a:pt x="283" y="290"/>
                      <a:pt x="281" y="292"/>
                      <a:pt x="278" y="292"/>
                    </a:cubicBez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2" name="Freeform 282"/>
              <p:cNvSpPr/>
              <p:nvPr/>
            </p:nvSpPr>
            <p:spPr bwMode="auto">
              <a:xfrm>
                <a:off x="18857787" y="2822118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10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3" name="Freeform 283"/>
              <p:cNvSpPr/>
              <p:nvPr/>
            </p:nvSpPr>
            <p:spPr bwMode="auto">
              <a:xfrm>
                <a:off x="18851179" y="2939767"/>
                <a:ext cx="796900" cy="70061"/>
              </a:xfrm>
              <a:custGeom>
                <a:avLst/>
                <a:gdLst>
                  <a:gd name="T0" fmla="*/ 129 w 135"/>
                  <a:gd name="T1" fmla="*/ 0 h 12"/>
                  <a:gd name="T2" fmla="*/ 6 w 135"/>
                  <a:gd name="T3" fmla="*/ 0 h 12"/>
                  <a:gd name="T4" fmla="*/ 0 w 135"/>
                  <a:gd name="T5" fmla="*/ 6 h 12"/>
                  <a:gd name="T6" fmla="*/ 6 w 135"/>
                  <a:gd name="T7" fmla="*/ 12 h 12"/>
                  <a:gd name="T8" fmla="*/ 129 w 135"/>
                  <a:gd name="T9" fmla="*/ 12 h 12"/>
                  <a:gd name="T10" fmla="*/ 135 w 135"/>
                  <a:gd name="T11" fmla="*/ 6 h 12"/>
                  <a:gd name="T12" fmla="*/ 129 w 135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2">
                    <a:moveTo>
                      <a:pt x="12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32" y="12"/>
                      <a:pt x="135" y="9"/>
                      <a:pt x="135" y="6"/>
                    </a:cubicBezTo>
                    <a:cubicBezTo>
                      <a:pt x="135" y="3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4" name="Freeform 284"/>
              <p:cNvSpPr/>
              <p:nvPr/>
            </p:nvSpPr>
            <p:spPr bwMode="auto">
              <a:xfrm>
                <a:off x="19712836" y="2945054"/>
                <a:ext cx="377966" cy="64773"/>
              </a:xfrm>
              <a:custGeom>
                <a:avLst/>
                <a:gdLst>
                  <a:gd name="T0" fmla="*/ 59 w 64"/>
                  <a:gd name="T1" fmla="*/ 0 h 11"/>
                  <a:gd name="T2" fmla="*/ 6 w 64"/>
                  <a:gd name="T3" fmla="*/ 0 h 11"/>
                  <a:gd name="T4" fmla="*/ 0 w 64"/>
                  <a:gd name="T5" fmla="*/ 5 h 11"/>
                  <a:gd name="T6" fmla="*/ 6 w 64"/>
                  <a:gd name="T7" fmla="*/ 11 h 11"/>
                  <a:gd name="T8" fmla="*/ 59 w 64"/>
                  <a:gd name="T9" fmla="*/ 11 h 11"/>
                  <a:gd name="T10" fmla="*/ 64 w 64"/>
                  <a:gd name="T11" fmla="*/ 5 h 11"/>
                  <a:gd name="T12" fmla="*/ 59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1"/>
                      <a:pt x="6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2" y="11"/>
                      <a:pt x="64" y="8"/>
                      <a:pt x="64" y="5"/>
                    </a:cubicBezTo>
                    <a:cubicBezTo>
                      <a:pt x="64" y="2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5" name="Freeform 285"/>
              <p:cNvSpPr/>
              <p:nvPr/>
            </p:nvSpPr>
            <p:spPr bwMode="auto">
              <a:xfrm>
                <a:off x="18857787" y="3057417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10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6" name="Freeform 286"/>
              <p:cNvSpPr/>
              <p:nvPr/>
            </p:nvSpPr>
            <p:spPr bwMode="auto">
              <a:xfrm>
                <a:off x="19282008" y="3192251"/>
                <a:ext cx="377966" cy="59485"/>
              </a:xfrm>
              <a:custGeom>
                <a:avLst/>
                <a:gdLst>
                  <a:gd name="T0" fmla="*/ 64 w 64"/>
                  <a:gd name="T1" fmla="*/ 5 h 10"/>
                  <a:gd name="T2" fmla="*/ 58 w 64"/>
                  <a:gd name="T3" fmla="*/ 10 h 10"/>
                  <a:gd name="T4" fmla="*/ 6 w 64"/>
                  <a:gd name="T5" fmla="*/ 10 h 10"/>
                  <a:gd name="T6" fmla="*/ 0 w 64"/>
                  <a:gd name="T7" fmla="*/ 5 h 10"/>
                  <a:gd name="T8" fmla="*/ 0 w 64"/>
                  <a:gd name="T9" fmla="*/ 5 h 10"/>
                  <a:gd name="T10" fmla="*/ 6 w 64"/>
                  <a:gd name="T11" fmla="*/ 0 h 10"/>
                  <a:gd name="T12" fmla="*/ 58 w 64"/>
                  <a:gd name="T13" fmla="*/ 0 h 10"/>
                  <a:gd name="T14" fmla="*/ 64 w 64"/>
                  <a:gd name="T1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0">
                    <a:moveTo>
                      <a:pt x="64" y="5"/>
                    </a:moveTo>
                    <a:cubicBezTo>
                      <a:pt x="64" y="8"/>
                      <a:pt x="61" y="10"/>
                      <a:pt x="58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3" y="10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4" y="2"/>
                      <a:pt x="64" y="5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7" name="Freeform 287"/>
              <p:cNvSpPr/>
              <p:nvPr/>
            </p:nvSpPr>
            <p:spPr bwMode="auto">
              <a:xfrm>
                <a:off x="18857787" y="3192251"/>
                <a:ext cx="371358" cy="59485"/>
              </a:xfrm>
              <a:custGeom>
                <a:avLst/>
                <a:gdLst>
                  <a:gd name="T0" fmla="*/ 58 w 63"/>
                  <a:gd name="T1" fmla="*/ 0 h 10"/>
                  <a:gd name="T2" fmla="*/ 5 w 63"/>
                  <a:gd name="T3" fmla="*/ 0 h 10"/>
                  <a:gd name="T4" fmla="*/ 0 w 63"/>
                  <a:gd name="T5" fmla="*/ 5 h 10"/>
                  <a:gd name="T6" fmla="*/ 5 w 63"/>
                  <a:gd name="T7" fmla="*/ 10 h 10"/>
                  <a:gd name="T8" fmla="*/ 58 w 63"/>
                  <a:gd name="T9" fmla="*/ 10 h 10"/>
                  <a:gd name="T10" fmla="*/ 63 w 63"/>
                  <a:gd name="T11" fmla="*/ 5 h 10"/>
                  <a:gd name="T12" fmla="*/ 58 w 63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0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61" y="10"/>
                      <a:pt x="63" y="8"/>
                      <a:pt x="63" y="5"/>
                    </a:cubicBezTo>
                    <a:cubicBezTo>
                      <a:pt x="63" y="2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8" name="Freeform 288"/>
              <p:cNvSpPr/>
              <p:nvPr/>
            </p:nvSpPr>
            <p:spPr bwMode="auto">
              <a:xfrm>
                <a:off x="18845893" y="3357488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9" name="Freeform 289"/>
              <p:cNvSpPr/>
              <p:nvPr/>
            </p:nvSpPr>
            <p:spPr bwMode="auto">
              <a:xfrm>
                <a:off x="18839286" y="3475138"/>
                <a:ext cx="796900" cy="64773"/>
              </a:xfrm>
              <a:custGeom>
                <a:avLst/>
                <a:gdLst>
                  <a:gd name="T0" fmla="*/ 130 w 135"/>
                  <a:gd name="T1" fmla="*/ 0 h 11"/>
                  <a:gd name="T2" fmla="*/ 6 w 135"/>
                  <a:gd name="T3" fmla="*/ 0 h 11"/>
                  <a:gd name="T4" fmla="*/ 0 w 135"/>
                  <a:gd name="T5" fmla="*/ 6 h 11"/>
                  <a:gd name="T6" fmla="*/ 6 w 135"/>
                  <a:gd name="T7" fmla="*/ 11 h 11"/>
                  <a:gd name="T8" fmla="*/ 130 w 135"/>
                  <a:gd name="T9" fmla="*/ 11 h 11"/>
                  <a:gd name="T10" fmla="*/ 135 w 135"/>
                  <a:gd name="T11" fmla="*/ 6 h 11"/>
                  <a:gd name="T12" fmla="*/ 130 w 13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1">
                    <a:moveTo>
                      <a:pt x="13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3" y="11"/>
                      <a:pt x="135" y="9"/>
                      <a:pt x="135" y="6"/>
                    </a:cubicBezTo>
                    <a:cubicBezTo>
                      <a:pt x="135" y="2"/>
                      <a:pt x="133" y="0"/>
                      <a:pt x="130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0" name="Freeform 290"/>
              <p:cNvSpPr/>
              <p:nvPr/>
            </p:nvSpPr>
            <p:spPr bwMode="auto">
              <a:xfrm>
                <a:off x="19707550" y="3475138"/>
                <a:ext cx="371358" cy="64773"/>
              </a:xfrm>
              <a:custGeom>
                <a:avLst/>
                <a:gdLst>
                  <a:gd name="T0" fmla="*/ 58 w 63"/>
                  <a:gd name="T1" fmla="*/ 0 h 11"/>
                  <a:gd name="T2" fmla="*/ 5 w 63"/>
                  <a:gd name="T3" fmla="*/ 0 h 11"/>
                  <a:gd name="T4" fmla="*/ 0 w 63"/>
                  <a:gd name="T5" fmla="*/ 6 h 11"/>
                  <a:gd name="T6" fmla="*/ 5 w 63"/>
                  <a:gd name="T7" fmla="*/ 11 h 11"/>
                  <a:gd name="T8" fmla="*/ 58 w 63"/>
                  <a:gd name="T9" fmla="*/ 11 h 11"/>
                  <a:gd name="T10" fmla="*/ 63 w 63"/>
                  <a:gd name="T11" fmla="*/ 6 h 11"/>
                  <a:gd name="T12" fmla="*/ 58 w 63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3" y="9"/>
                      <a:pt x="63" y="6"/>
                    </a:cubicBezTo>
                    <a:cubicBezTo>
                      <a:pt x="63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1" name="Freeform 291"/>
              <p:cNvSpPr/>
              <p:nvPr/>
            </p:nvSpPr>
            <p:spPr bwMode="auto">
              <a:xfrm>
                <a:off x="18851179" y="3592787"/>
                <a:ext cx="1435214" cy="71383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2" name="Freeform 292"/>
              <p:cNvSpPr/>
              <p:nvPr/>
            </p:nvSpPr>
            <p:spPr bwMode="auto">
              <a:xfrm>
                <a:off x="19276721" y="3722334"/>
                <a:ext cx="371358" cy="64773"/>
              </a:xfrm>
              <a:custGeom>
                <a:avLst/>
                <a:gdLst>
                  <a:gd name="T0" fmla="*/ 63 w 63"/>
                  <a:gd name="T1" fmla="*/ 6 h 11"/>
                  <a:gd name="T2" fmla="*/ 58 w 63"/>
                  <a:gd name="T3" fmla="*/ 11 h 11"/>
                  <a:gd name="T4" fmla="*/ 5 w 63"/>
                  <a:gd name="T5" fmla="*/ 11 h 11"/>
                  <a:gd name="T6" fmla="*/ 0 w 63"/>
                  <a:gd name="T7" fmla="*/ 6 h 11"/>
                  <a:gd name="T8" fmla="*/ 0 w 63"/>
                  <a:gd name="T9" fmla="*/ 6 h 11"/>
                  <a:gd name="T10" fmla="*/ 5 w 63"/>
                  <a:gd name="T11" fmla="*/ 0 h 11"/>
                  <a:gd name="T12" fmla="*/ 58 w 63"/>
                  <a:gd name="T13" fmla="*/ 0 h 11"/>
                  <a:gd name="T14" fmla="*/ 63 w 63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11">
                    <a:moveTo>
                      <a:pt x="63" y="6"/>
                    </a:moveTo>
                    <a:cubicBezTo>
                      <a:pt x="63" y="9"/>
                      <a:pt x="61" y="11"/>
                      <a:pt x="58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2" y="11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3" y="3"/>
                      <a:pt x="6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3" name="Freeform 293"/>
              <p:cNvSpPr/>
              <p:nvPr/>
            </p:nvSpPr>
            <p:spPr bwMode="auto">
              <a:xfrm>
                <a:off x="18845893" y="3722334"/>
                <a:ext cx="377966" cy="64773"/>
              </a:xfrm>
              <a:custGeom>
                <a:avLst/>
                <a:gdLst>
                  <a:gd name="T0" fmla="*/ 58 w 64"/>
                  <a:gd name="T1" fmla="*/ 0 h 11"/>
                  <a:gd name="T2" fmla="*/ 5 w 64"/>
                  <a:gd name="T3" fmla="*/ 0 h 11"/>
                  <a:gd name="T4" fmla="*/ 0 w 64"/>
                  <a:gd name="T5" fmla="*/ 6 h 11"/>
                  <a:gd name="T6" fmla="*/ 5 w 64"/>
                  <a:gd name="T7" fmla="*/ 11 h 11"/>
                  <a:gd name="T8" fmla="*/ 58 w 64"/>
                  <a:gd name="T9" fmla="*/ 11 h 11"/>
                  <a:gd name="T10" fmla="*/ 64 w 64"/>
                  <a:gd name="T11" fmla="*/ 6 h 11"/>
                  <a:gd name="T12" fmla="*/ 58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4" y="9"/>
                      <a:pt x="64" y="6"/>
                    </a:cubicBezTo>
                    <a:cubicBezTo>
                      <a:pt x="64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4" name="Freeform 294"/>
              <p:cNvSpPr/>
              <p:nvPr/>
            </p:nvSpPr>
            <p:spPr bwMode="auto">
              <a:xfrm>
                <a:off x="18839286" y="4576284"/>
                <a:ext cx="1435214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2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5" name="Freeform 295"/>
              <p:cNvSpPr/>
              <p:nvPr/>
            </p:nvSpPr>
            <p:spPr bwMode="auto">
              <a:xfrm>
                <a:off x="18833999" y="4693934"/>
                <a:ext cx="796900" cy="64773"/>
              </a:xfrm>
              <a:custGeom>
                <a:avLst/>
                <a:gdLst>
                  <a:gd name="T0" fmla="*/ 129 w 135"/>
                  <a:gd name="T1" fmla="*/ 0 h 11"/>
                  <a:gd name="T2" fmla="*/ 6 w 135"/>
                  <a:gd name="T3" fmla="*/ 0 h 11"/>
                  <a:gd name="T4" fmla="*/ 0 w 135"/>
                  <a:gd name="T5" fmla="*/ 5 h 11"/>
                  <a:gd name="T6" fmla="*/ 6 w 135"/>
                  <a:gd name="T7" fmla="*/ 11 h 11"/>
                  <a:gd name="T8" fmla="*/ 129 w 135"/>
                  <a:gd name="T9" fmla="*/ 11 h 11"/>
                  <a:gd name="T10" fmla="*/ 135 w 135"/>
                  <a:gd name="T11" fmla="*/ 5 h 11"/>
                  <a:gd name="T12" fmla="*/ 129 w 13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1">
                    <a:moveTo>
                      <a:pt x="12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9"/>
                      <a:pt x="2" y="11"/>
                      <a:pt x="6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32" y="11"/>
                      <a:pt x="135" y="9"/>
                      <a:pt x="135" y="5"/>
                    </a:cubicBezTo>
                    <a:cubicBezTo>
                      <a:pt x="135" y="2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6" name="Freeform 296"/>
              <p:cNvSpPr/>
              <p:nvPr/>
            </p:nvSpPr>
            <p:spPr bwMode="auto">
              <a:xfrm>
                <a:off x="19695656" y="4693934"/>
                <a:ext cx="377966" cy="64773"/>
              </a:xfrm>
              <a:custGeom>
                <a:avLst/>
                <a:gdLst>
                  <a:gd name="T0" fmla="*/ 59 w 64"/>
                  <a:gd name="T1" fmla="*/ 0 h 11"/>
                  <a:gd name="T2" fmla="*/ 6 w 64"/>
                  <a:gd name="T3" fmla="*/ 0 h 11"/>
                  <a:gd name="T4" fmla="*/ 0 w 64"/>
                  <a:gd name="T5" fmla="*/ 6 h 11"/>
                  <a:gd name="T6" fmla="*/ 6 w 64"/>
                  <a:gd name="T7" fmla="*/ 11 h 11"/>
                  <a:gd name="T8" fmla="*/ 59 w 64"/>
                  <a:gd name="T9" fmla="*/ 11 h 11"/>
                  <a:gd name="T10" fmla="*/ 64 w 64"/>
                  <a:gd name="T11" fmla="*/ 6 h 11"/>
                  <a:gd name="T12" fmla="*/ 59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2" y="11"/>
                      <a:pt x="64" y="9"/>
                      <a:pt x="64" y="6"/>
                    </a:cubicBezTo>
                    <a:cubicBezTo>
                      <a:pt x="64" y="3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7" name="Freeform 297"/>
              <p:cNvSpPr/>
              <p:nvPr/>
            </p:nvSpPr>
            <p:spPr bwMode="auto">
              <a:xfrm>
                <a:off x="18839286" y="4811583"/>
                <a:ext cx="1435214" cy="71383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2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8" name="Freeform 298"/>
              <p:cNvSpPr/>
              <p:nvPr/>
            </p:nvSpPr>
            <p:spPr bwMode="auto">
              <a:xfrm>
                <a:off x="19264828" y="4941130"/>
                <a:ext cx="377966" cy="64773"/>
              </a:xfrm>
              <a:custGeom>
                <a:avLst/>
                <a:gdLst>
                  <a:gd name="T0" fmla="*/ 64 w 64"/>
                  <a:gd name="T1" fmla="*/ 6 h 11"/>
                  <a:gd name="T2" fmla="*/ 58 w 64"/>
                  <a:gd name="T3" fmla="*/ 11 h 11"/>
                  <a:gd name="T4" fmla="*/ 6 w 64"/>
                  <a:gd name="T5" fmla="*/ 11 h 11"/>
                  <a:gd name="T6" fmla="*/ 0 w 64"/>
                  <a:gd name="T7" fmla="*/ 6 h 11"/>
                  <a:gd name="T8" fmla="*/ 0 w 64"/>
                  <a:gd name="T9" fmla="*/ 6 h 11"/>
                  <a:gd name="T10" fmla="*/ 6 w 64"/>
                  <a:gd name="T11" fmla="*/ 0 h 11"/>
                  <a:gd name="T12" fmla="*/ 58 w 64"/>
                  <a:gd name="T13" fmla="*/ 0 h 11"/>
                  <a:gd name="T14" fmla="*/ 64 w 64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1">
                    <a:moveTo>
                      <a:pt x="64" y="6"/>
                    </a:moveTo>
                    <a:cubicBezTo>
                      <a:pt x="64" y="9"/>
                      <a:pt x="61" y="11"/>
                      <a:pt x="58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3" y="11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4" y="3"/>
                      <a:pt x="64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9" name="Freeform 299"/>
              <p:cNvSpPr/>
              <p:nvPr/>
            </p:nvSpPr>
            <p:spPr bwMode="auto">
              <a:xfrm>
                <a:off x="18839286" y="4941130"/>
                <a:ext cx="372680" cy="64773"/>
              </a:xfrm>
              <a:custGeom>
                <a:avLst/>
                <a:gdLst>
                  <a:gd name="T0" fmla="*/ 58 w 63"/>
                  <a:gd name="T1" fmla="*/ 0 h 11"/>
                  <a:gd name="T2" fmla="*/ 5 w 63"/>
                  <a:gd name="T3" fmla="*/ 0 h 11"/>
                  <a:gd name="T4" fmla="*/ 0 w 63"/>
                  <a:gd name="T5" fmla="*/ 6 h 11"/>
                  <a:gd name="T6" fmla="*/ 5 w 63"/>
                  <a:gd name="T7" fmla="*/ 11 h 11"/>
                  <a:gd name="T8" fmla="*/ 58 w 63"/>
                  <a:gd name="T9" fmla="*/ 11 h 11"/>
                  <a:gd name="T10" fmla="*/ 63 w 63"/>
                  <a:gd name="T11" fmla="*/ 6 h 11"/>
                  <a:gd name="T12" fmla="*/ 58 w 63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3" y="9"/>
                      <a:pt x="63" y="6"/>
                    </a:cubicBezTo>
                    <a:cubicBezTo>
                      <a:pt x="63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90" name="Freeform 300"/>
              <p:cNvSpPr/>
              <p:nvPr/>
            </p:nvSpPr>
            <p:spPr bwMode="auto">
              <a:xfrm>
                <a:off x="18869681" y="3875675"/>
                <a:ext cx="1392924" cy="606754"/>
              </a:xfrm>
              <a:custGeom>
                <a:avLst/>
                <a:gdLst>
                  <a:gd name="T0" fmla="*/ 5 w 236"/>
                  <a:gd name="T1" fmla="*/ 103 h 103"/>
                  <a:gd name="T2" fmla="*/ 2 w 236"/>
                  <a:gd name="T3" fmla="*/ 102 h 103"/>
                  <a:gd name="T4" fmla="*/ 2 w 236"/>
                  <a:gd name="T5" fmla="*/ 95 h 103"/>
                  <a:gd name="T6" fmla="*/ 63 w 236"/>
                  <a:gd name="T7" fmla="*/ 29 h 103"/>
                  <a:gd name="T8" fmla="*/ 69 w 236"/>
                  <a:gd name="T9" fmla="*/ 28 h 103"/>
                  <a:gd name="T10" fmla="*/ 145 w 236"/>
                  <a:gd name="T11" fmla="*/ 80 h 103"/>
                  <a:gd name="T12" fmla="*/ 228 w 236"/>
                  <a:gd name="T13" fmla="*/ 1 h 103"/>
                  <a:gd name="T14" fmla="*/ 235 w 236"/>
                  <a:gd name="T15" fmla="*/ 2 h 103"/>
                  <a:gd name="T16" fmla="*/ 235 w 236"/>
                  <a:gd name="T17" fmla="*/ 8 h 103"/>
                  <a:gd name="T18" fmla="*/ 148 w 236"/>
                  <a:gd name="T19" fmla="*/ 90 h 103"/>
                  <a:gd name="T20" fmla="*/ 143 w 236"/>
                  <a:gd name="T21" fmla="*/ 90 h 103"/>
                  <a:gd name="T22" fmla="*/ 67 w 236"/>
                  <a:gd name="T23" fmla="*/ 38 h 103"/>
                  <a:gd name="T24" fmla="*/ 8 w 236"/>
                  <a:gd name="T25" fmla="*/ 101 h 103"/>
                  <a:gd name="T26" fmla="*/ 5 w 236"/>
                  <a:gd name="T2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103">
                    <a:moveTo>
                      <a:pt x="5" y="103"/>
                    </a:moveTo>
                    <a:cubicBezTo>
                      <a:pt x="4" y="103"/>
                      <a:pt x="3" y="102"/>
                      <a:pt x="2" y="102"/>
                    </a:cubicBezTo>
                    <a:cubicBezTo>
                      <a:pt x="0" y="100"/>
                      <a:pt x="0" y="97"/>
                      <a:pt x="2" y="95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5" y="27"/>
                      <a:pt x="68" y="27"/>
                      <a:pt x="69" y="28"/>
                    </a:cubicBezTo>
                    <a:cubicBezTo>
                      <a:pt x="145" y="80"/>
                      <a:pt x="145" y="80"/>
                      <a:pt x="145" y="80"/>
                    </a:cubicBezTo>
                    <a:cubicBezTo>
                      <a:pt x="228" y="1"/>
                      <a:pt x="228" y="1"/>
                      <a:pt x="228" y="1"/>
                    </a:cubicBezTo>
                    <a:cubicBezTo>
                      <a:pt x="230" y="0"/>
                      <a:pt x="233" y="0"/>
                      <a:pt x="235" y="2"/>
                    </a:cubicBezTo>
                    <a:cubicBezTo>
                      <a:pt x="236" y="3"/>
                      <a:pt x="236" y="6"/>
                      <a:pt x="235" y="8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7" y="91"/>
                      <a:pt x="145" y="91"/>
                      <a:pt x="143" y="90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7" y="102"/>
                      <a:pt x="6" y="103"/>
                      <a:pt x="5" y="103"/>
                    </a:cubicBezTo>
                    <a:close/>
                  </a:path>
                </a:pathLst>
              </a:custGeom>
              <a:solidFill>
                <a:srgbClr val="FF735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91" name="Oval 301"/>
              <p:cNvSpPr>
                <a:spLocks noChangeArrowheads="1"/>
              </p:cNvSpPr>
              <p:nvPr/>
            </p:nvSpPr>
            <p:spPr bwMode="auto">
              <a:xfrm>
                <a:off x="19181569" y="3993325"/>
                <a:ext cx="171803" cy="165238"/>
              </a:xfrm>
              <a:prstGeom prst="ellipse">
                <a:avLst/>
              </a:prstGeom>
              <a:solidFill>
                <a:srgbClr val="FF735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92" name="Oval 302"/>
              <p:cNvSpPr>
                <a:spLocks noChangeArrowheads="1"/>
              </p:cNvSpPr>
              <p:nvPr/>
            </p:nvSpPr>
            <p:spPr bwMode="auto">
              <a:xfrm>
                <a:off x="19659974" y="4276212"/>
                <a:ext cx="171803" cy="163916"/>
              </a:xfrm>
              <a:prstGeom prst="ellipse">
                <a:avLst/>
              </a:prstGeom>
              <a:solidFill>
                <a:srgbClr val="FF735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</p:grpSp>
        <p:grpSp>
          <p:nvGrpSpPr>
            <p:cNvPr id="25" name="Group 38"/>
            <p:cNvGrpSpPr/>
            <p:nvPr/>
          </p:nvGrpSpPr>
          <p:grpSpPr>
            <a:xfrm>
              <a:off x="4445019" y="2521528"/>
              <a:ext cx="1920847" cy="1914930"/>
              <a:chOff x="131763" y="111125"/>
              <a:chExt cx="3802063" cy="3789363"/>
            </a:xfrm>
          </p:grpSpPr>
          <p:sp>
            <p:nvSpPr>
              <p:cNvPr id="61" name="Freeform 5"/>
              <p:cNvSpPr/>
              <p:nvPr/>
            </p:nvSpPr>
            <p:spPr bwMode="auto">
              <a:xfrm>
                <a:off x="1874838" y="1930400"/>
                <a:ext cx="447675" cy="460375"/>
              </a:xfrm>
              <a:custGeom>
                <a:avLst/>
                <a:gdLst>
                  <a:gd name="T0" fmla="*/ 11 w 65"/>
                  <a:gd name="T1" fmla="*/ 0 h 67"/>
                  <a:gd name="T2" fmla="*/ 2 w 65"/>
                  <a:gd name="T3" fmla="*/ 8 h 67"/>
                  <a:gd name="T4" fmla="*/ 2 w 65"/>
                  <a:gd name="T5" fmla="*/ 18 h 67"/>
                  <a:gd name="T6" fmla="*/ 52 w 65"/>
                  <a:gd name="T7" fmla="*/ 67 h 67"/>
                  <a:gd name="T8" fmla="*/ 65 w 65"/>
                  <a:gd name="T9" fmla="*/ 54 h 67"/>
                  <a:gd name="T10" fmla="*/ 11 w 65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7">
                    <a:moveTo>
                      <a:pt x="11" y="0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11"/>
                      <a:pt x="0" y="15"/>
                      <a:pt x="2" y="18"/>
                    </a:cubicBezTo>
                    <a:cubicBezTo>
                      <a:pt x="52" y="67"/>
                      <a:pt x="52" y="67"/>
                      <a:pt x="52" y="67"/>
                    </a:cubicBezTo>
                    <a:cubicBezTo>
                      <a:pt x="65" y="54"/>
                      <a:pt x="65" y="54"/>
                      <a:pt x="65" y="54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735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62" name="Freeform 6"/>
              <p:cNvSpPr/>
              <p:nvPr/>
            </p:nvSpPr>
            <p:spPr bwMode="auto">
              <a:xfrm>
                <a:off x="2116138" y="2301875"/>
                <a:ext cx="1597025" cy="1598613"/>
              </a:xfrm>
              <a:custGeom>
                <a:avLst/>
                <a:gdLst>
                  <a:gd name="T0" fmla="*/ 17 w 232"/>
                  <a:gd name="T1" fmla="*/ 13 h 232"/>
                  <a:gd name="T2" fmla="*/ 2 w 232"/>
                  <a:gd name="T3" fmla="*/ 28 h 232"/>
                  <a:gd name="T4" fmla="*/ 2 w 232"/>
                  <a:gd name="T5" fmla="*/ 37 h 232"/>
                  <a:gd name="T6" fmla="*/ 194 w 232"/>
                  <a:gd name="T7" fmla="*/ 229 h 232"/>
                  <a:gd name="T8" fmla="*/ 204 w 232"/>
                  <a:gd name="T9" fmla="*/ 229 h 232"/>
                  <a:gd name="T10" fmla="*/ 232 w 232"/>
                  <a:gd name="T11" fmla="*/ 201 h 232"/>
                  <a:gd name="T12" fmla="*/ 38 w 232"/>
                  <a:gd name="T13" fmla="*/ 8 h 232"/>
                  <a:gd name="T14" fmla="*/ 30 w 232"/>
                  <a:gd name="T15" fmla="*/ 0 h 232"/>
                  <a:gd name="T16" fmla="*/ 17 w 232"/>
                  <a:gd name="T17" fmla="*/ 1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2" h="232">
                    <a:moveTo>
                      <a:pt x="17" y="13"/>
                    </a:moveTo>
                    <a:cubicBezTo>
                      <a:pt x="2" y="28"/>
                      <a:pt x="2" y="28"/>
                      <a:pt x="2" y="28"/>
                    </a:cubicBezTo>
                    <a:cubicBezTo>
                      <a:pt x="0" y="31"/>
                      <a:pt x="0" y="35"/>
                      <a:pt x="2" y="37"/>
                    </a:cubicBezTo>
                    <a:cubicBezTo>
                      <a:pt x="194" y="229"/>
                      <a:pt x="194" y="229"/>
                      <a:pt x="194" y="229"/>
                    </a:cubicBezTo>
                    <a:cubicBezTo>
                      <a:pt x="197" y="232"/>
                      <a:pt x="201" y="232"/>
                      <a:pt x="204" y="229"/>
                    </a:cubicBezTo>
                    <a:cubicBezTo>
                      <a:pt x="232" y="201"/>
                      <a:pt x="232" y="201"/>
                      <a:pt x="232" y="201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7" y="13"/>
                    </a:lnTo>
                    <a:close/>
                  </a:path>
                </a:pathLst>
              </a:custGeom>
              <a:solidFill>
                <a:srgbClr val="000529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63" name="Freeform 7"/>
              <p:cNvSpPr/>
              <p:nvPr/>
            </p:nvSpPr>
            <p:spPr bwMode="auto">
              <a:xfrm>
                <a:off x="1951038" y="1839913"/>
                <a:ext cx="474663" cy="461963"/>
              </a:xfrm>
              <a:custGeom>
                <a:avLst/>
                <a:gdLst>
                  <a:gd name="T0" fmla="*/ 69 w 69"/>
                  <a:gd name="T1" fmla="*/ 52 h 67"/>
                  <a:gd name="T2" fmla="*/ 20 w 69"/>
                  <a:gd name="T3" fmla="*/ 2 h 67"/>
                  <a:gd name="T4" fmla="*/ 10 w 69"/>
                  <a:gd name="T5" fmla="*/ 2 h 67"/>
                  <a:gd name="T6" fmla="*/ 0 w 69"/>
                  <a:gd name="T7" fmla="*/ 13 h 67"/>
                  <a:gd name="T8" fmla="*/ 54 w 69"/>
                  <a:gd name="T9" fmla="*/ 67 h 67"/>
                  <a:gd name="T10" fmla="*/ 69 w 69"/>
                  <a:gd name="T11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67">
                    <a:moveTo>
                      <a:pt x="69" y="5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17" y="0"/>
                      <a:pt x="13" y="0"/>
                      <a:pt x="10" y="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54" y="67"/>
                      <a:pt x="54" y="67"/>
                      <a:pt x="54" y="67"/>
                    </a:cubicBezTo>
                    <a:lnTo>
                      <a:pt x="69" y="52"/>
                    </a:lnTo>
                    <a:close/>
                  </a:path>
                </a:pathLst>
              </a:custGeom>
              <a:solidFill>
                <a:srgbClr val="FF9973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64" name="Freeform 8"/>
              <p:cNvSpPr/>
              <p:nvPr/>
            </p:nvSpPr>
            <p:spPr bwMode="auto">
              <a:xfrm>
                <a:off x="2322513" y="2074863"/>
                <a:ext cx="1611313" cy="1611313"/>
              </a:xfrm>
              <a:custGeom>
                <a:avLst/>
                <a:gdLst>
                  <a:gd name="T0" fmla="*/ 30 w 234"/>
                  <a:gd name="T1" fmla="*/ 3 h 234"/>
                  <a:gd name="T2" fmla="*/ 15 w 234"/>
                  <a:gd name="T3" fmla="*/ 18 h 234"/>
                  <a:gd name="T4" fmla="*/ 0 w 234"/>
                  <a:gd name="T5" fmla="*/ 33 h 234"/>
                  <a:gd name="T6" fmla="*/ 8 w 234"/>
                  <a:gd name="T7" fmla="*/ 41 h 234"/>
                  <a:gd name="T8" fmla="*/ 202 w 234"/>
                  <a:gd name="T9" fmla="*/ 234 h 234"/>
                  <a:gd name="T10" fmla="*/ 232 w 234"/>
                  <a:gd name="T11" fmla="*/ 204 h 234"/>
                  <a:gd name="T12" fmla="*/ 232 w 234"/>
                  <a:gd name="T13" fmla="*/ 195 h 234"/>
                  <a:gd name="T14" fmla="*/ 40 w 234"/>
                  <a:gd name="T15" fmla="*/ 3 h 234"/>
                  <a:gd name="T16" fmla="*/ 30 w 234"/>
                  <a:gd name="T17" fmla="*/ 3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4" h="234">
                    <a:moveTo>
                      <a:pt x="30" y="3"/>
                    </a:moveTo>
                    <a:cubicBezTo>
                      <a:pt x="15" y="18"/>
                      <a:pt x="15" y="18"/>
                      <a:pt x="15" y="18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202" y="234"/>
                      <a:pt x="202" y="234"/>
                      <a:pt x="202" y="234"/>
                    </a:cubicBezTo>
                    <a:cubicBezTo>
                      <a:pt x="232" y="204"/>
                      <a:pt x="232" y="204"/>
                      <a:pt x="232" y="204"/>
                    </a:cubicBezTo>
                    <a:cubicBezTo>
                      <a:pt x="234" y="202"/>
                      <a:pt x="234" y="197"/>
                      <a:pt x="232" y="195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7" y="0"/>
                      <a:pt x="33" y="0"/>
                      <a:pt x="30" y="3"/>
                    </a:cubicBezTo>
                    <a:close/>
                  </a:path>
                </a:pathLst>
              </a:custGeom>
              <a:solidFill>
                <a:srgbClr val="333754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65" name="Freeform 9"/>
              <p:cNvSpPr/>
              <p:nvPr/>
            </p:nvSpPr>
            <p:spPr bwMode="auto">
              <a:xfrm>
                <a:off x="131763" y="111125"/>
                <a:ext cx="2355850" cy="2355850"/>
              </a:xfrm>
              <a:custGeom>
                <a:avLst/>
                <a:gdLst>
                  <a:gd name="T0" fmla="*/ 281 w 342"/>
                  <a:gd name="T1" fmla="*/ 61 h 342"/>
                  <a:gd name="T2" fmla="*/ 281 w 342"/>
                  <a:gd name="T3" fmla="*/ 282 h 342"/>
                  <a:gd name="T4" fmla="*/ 61 w 342"/>
                  <a:gd name="T5" fmla="*/ 282 h 342"/>
                  <a:gd name="T6" fmla="*/ 61 w 342"/>
                  <a:gd name="T7" fmla="*/ 61 h 342"/>
                  <a:gd name="T8" fmla="*/ 281 w 342"/>
                  <a:gd name="T9" fmla="*/ 61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342">
                    <a:moveTo>
                      <a:pt x="281" y="61"/>
                    </a:moveTo>
                    <a:cubicBezTo>
                      <a:pt x="342" y="122"/>
                      <a:pt x="342" y="221"/>
                      <a:pt x="281" y="282"/>
                    </a:cubicBezTo>
                    <a:cubicBezTo>
                      <a:pt x="220" y="342"/>
                      <a:pt x="122" y="342"/>
                      <a:pt x="61" y="282"/>
                    </a:cubicBezTo>
                    <a:cubicBezTo>
                      <a:pt x="0" y="221"/>
                      <a:pt x="0" y="122"/>
                      <a:pt x="61" y="61"/>
                    </a:cubicBezTo>
                    <a:cubicBezTo>
                      <a:pt x="122" y="0"/>
                      <a:pt x="220" y="0"/>
                      <a:pt x="281" y="61"/>
                    </a:cubicBezTo>
                    <a:close/>
                  </a:path>
                </a:pathLst>
              </a:custGeom>
              <a:solidFill>
                <a:srgbClr val="000529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66" name="Freeform 10"/>
              <p:cNvSpPr/>
              <p:nvPr/>
            </p:nvSpPr>
            <p:spPr bwMode="auto">
              <a:xfrm>
                <a:off x="393700" y="379413"/>
                <a:ext cx="1831975" cy="1825625"/>
              </a:xfrm>
              <a:custGeom>
                <a:avLst/>
                <a:gdLst>
                  <a:gd name="T0" fmla="*/ 218 w 266"/>
                  <a:gd name="T1" fmla="*/ 47 h 265"/>
                  <a:gd name="T2" fmla="*/ 218 w 266"/>
                  <a:gd name="T3" fmla="*/ 218 h 265"/>
                  <a:gd name="T4" fmla="*/ 48 w 266"/>
                  <a:gd name="T5" fmla="*/ 218 h 265"/>
                  <a:gd name="T6" fmla="*/ 48 w 266"/>
                  <a:gd name="T7" fmla="*/ 47 h 265"/>
                  <a:gd name="T8" fmla="*/ 218 w 266"/>
                  <a:gd name="T9" fmla="*/ 4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265">
                    <a:moveTo>
                      <a:pt x="218" y="47"/>
                    </a:moveTo>
                    <a:cubicBezTo>
                      <a:pt x="266" y="94"/>
                      <a:pt x="266" y="171"/>
                      <a:pt x="218" y="218"/>
                    </a:cubicBezTo>
                    <a:cubicBezTo>
                      <a:pt x="171" y="265"/>
                      <a:pt x="95" y="265"/>
                      <a:pt x="48" y="218"/>
                    </a:cubicBezTo>
                    <a:cubicBezTo>
                      <a:pt x="0" y="171"/>
                      <a:pt x="0" y="94"/>
                      <a:pt x="48" y="47"/>
                    </a:cubicBezTo>
                    <a:cubicBezTo>
                      <a:pt x="95" y="0"/>
                      <a:pt x="171" y="0"/>
                      <a:pt x="218" y="47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67" name="Freeform 11"/>
              <p:cNvSpPr/>
              <p:nvPr/>
            </p:nvSpPr>
            <p:spPr bwMode="auto">
              <a:xfrm>
                <a:off x="558800" y="758825"/>
                <a:ext cx="371475" cy="1033463"/>
              </a:xfrm>
              <a:custGeom>
                <a:avLst/>
                <a:gdLst>
                  <a:gd name="T0" fmla="*/ 51 w 54"/>
                  <a:gd name="T1" fmla="*/ 147 h 150"/>
                  <a:gd name="T2" fmla="*/ 40 w 54"/>
                  <a:gd name="T3" fmla="*/ 147 h 150"/>
                  <a:gd name="T4" fmla="*/ 40 w 54"/>
                  <a:gd name="T5" fmla="*/ 3 h 150"/>
                  <a:gd name="T6" fmla="*/ 51 w 54"/>
                  <a:gd name="T7" fmla="*/ 3 h 150"/>
                  <a:gd name="T8" fmla="*/ 51 w 54"/>
                  <a:gd name="T9" fmla="*/ 14 h 150"/>
                  <a:gd name="T10" fmla="*/ 51 w 54"/>
                  <a:gd name="T11" fmla="*/ 136 h 150"/>
                  <a:gd name="T12" fmla="*/ 51 w 54"/>
                  <a:gd name="T13" fmla="*/ 14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50">
                    <a:moveTo>
                      <a:pt x="51" y="147"/>
                    </a:moveTo>
                    <a:cubicBezTo>
                      <a:pt x="48" y="150"/>
                      <a:pt x="43" y="150"/>
                      <a:pt x="40" y="147"/>
                    </a:cubicBezTo>
                    <a:cubicBezTo>
                      <a:pt x="0" y="107"/>
                      <a:pt x="0" y="43"/>
                      <a:pt x="40" y="3"/>
                    </a:cubicBezTo>
                    <a:cubicBezTo>
                      <a:pt x="43" y="0"/>
                      <a:pt x="48" y="0"/>
                      <a:pt x="51" y="3"/>
                    </a:cubicBezTo>
                    <a:cubicBezTo>
                      <a:pt x="54" y="6"/>
                      <a:pt x="54" y="11"/>
                      <a:pt x="51" y="14"/>
                    </a:cubicBezTo>
                    <a:cubicBezTo>
                      <a:pt x="17" y="47"/>
                      <a:pt x="17" y="102"/>
                      <a:pt x="51" y="136"/>
                    </a:cubicBezTo>
                    <a:cubicBezTo>
                      <a:pt x="54" y="139"/>
                      <a:pt x="54" y="144"/>
                      <a:pt x="51" y="1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68" name="Freeform 12"/>
              <p:cNvSpPr/>
              <p:nvPr/>
            </p:nvSpPr>
            <p:spPr bwMode="auto">
              <a:xfrm>
                <a:off x="1041400" y="1819275"/>
                <a:ext cx="412750" cy="165100"/>
              </a:xfrm>
              <a:custGeom>
                <a:avLst/>
                <a:gdLst>
                  <a:gd name="T0" fmla="*/ 58 w 60"/>
                  <a:gd name="T1" fmla="*/ 20 h 24"/>
                  <a:gd name="T2" fmla="*/ 53 w 60"/>
                  <a:gd name="T3" fmla="*/ 22 h 24"/>
                  <a:gd name="T4" fmla="*/ 6 w 60"/>
                  <a:gd name="T5" fmla="*/ 16 h 24"/>
                  <a:gd name="T6" fmla="*/ 2 w 60"/>
                  <a:gd name="T7" fmla="*/ 6 h 24"/>
                  <a:gd name="T8" fmla="*/ 12 w 60"/>
                  <a:gd name="T9" fmla="*/ 1 h 24"/>
                  <a:gd name="T10" fmla="*/ 51 w 60"/>
                  <a:gd name="T11" fmla="*/ 6 h 24"/>
                  <a:gd name="T12" fmla="*/ 60 w 60"/>
                  <a:gd name="T13" fmla="*/ 13 h 24"/>
                  <a:gd name="T14" fmla="*/ 58 w 60"/>
                  <a:gd name="T15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24">
                    <a:moveTo>
                      <a:pt x="58" y="20"/>
                    </a:moveTo>
                    <a:cubicBezTo>
                      <a:pt x="57" y="21"/>
                      <a:pt x="55" y="22"/>
                      <a:pt x="53" y="22"/>
                    </a:cubicBezTo>
                    <a:cubicBezTo>
                      <a:pt x="37" y="24"/>
                      <a:pt x="21" y="22"/>
                      <a:pt x="6" y="16"/>
                    </a:cubicBezTo>
                    <a:cubicBezTo>
                      <a:pt x="2" y="15"/>
                      <a:pt x="0" y="10"/>
                      <a:pt x="2" y="6"/>
                    </a:cubicBezTo>
                    <a:cubicBezTo>
                      <a:pt x="3" y="2"/>
                      <a:pt x="8" y="0"/>
                      <a:pt x="12" y="1"/>
                    </a:cubicBezTo>
                    <a:cubicBezTo>
                      <a:pt x="24" y="6"/>
                      <a:pt x="38" y="8"/>
                      <a:pt x="51" y="6"/>
                    </a:cubicBezTo>
                    <a:cubicBezTo>
                      <a:pt x="56" y="6"/>
                      <a:pt x="60" y="9"/>
                      <a:pt x="60" y="13"/>
                    </a:cubicBezTo>
                    <a:cubicBezTo>
                      <a:pt x="60" y="16"/>
                      <a:pt x="59" y="18"/>
                      <a:pt x="5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</p:grpSp>
        <p:grpSp>
          <p:nvGrpSpPr>
            <p:cNvPr id="26" name="Group 126"/>
            <p:cNvGrpSpPr/>
            <p:nvPr/>
          </p:nvGrpSpPr>
          <p:grpSpPr>
            <a:xfrm>
              <a:off x="2524195" y="3241842"/>
              <a:ext cx="8742644" cy="8750402"/>
              <a:chOff x="2865557" y="4639756"/>
              <a:chExt cx="3987931" cy="3991470"/>
            </a:xfrm>
          </p:grpSpPr>
          <p:grpSp>
            <p:nvGrpSpPr>
              <p:cNvPr id="29" name="Group 127"/>
              <p:cNvGrpSpPr/>
              <p:nvPr/>
            </p:nvGrpSpPr>
            <p:grpSpPr>
              <a:xfrm>
                <a:off x="4008752" y="4901590"/>
                <a:ext cx="2844736" cy="3729636"/>
                <a:chOff x="12795250" y="366713"/>
                <a:chExt cx="2738438" cy="3589337"/>
              </a:xfrm>
            </p:grpSpPr>
            <p:sp>
              <p:nvSpPr>
                <p:cNvPr id="40" name="Freeform 129"/>
                <p:cNvSpPr/>
                <p:nvPr/>
              </p:nvSpPr>
              <p:spPr bwMode="auto">
                <a:xfrm>
                  <a:off x="12795250" y="561975"/>
                  <a:ext cx="2687638" cy="3394075"/>
                </a:xfrm>
                <a:custGeom>
                  <a:avLst/>
                  <a:gdLst>
                    <a:gd name="T0" fmla="*/ 9 w 424"/>
                    <a:gd name="T1" fmla="*/ 0 h 536"/>
                    <a:gd name="T2" fmla="*/ 0 w 424"/>
                    <a:gd name="T3" fmla="*/ 25 h 536"/>
                    <a:gd name="T4" fmla="*/ 0 w 424"/>
                    <a:gd name="T5" fmla="*/ 497 h 536"/>
                    <a:gd name="T6" fmla="*/ 39 w 424"/>
                    <a:gd name="T7" fmla="*/ 536 h 536"/>
                    <a:gd name="T8" fmla="*/ 391 w 424"/>
                    <a:gd name="T9" fmla="*/ 536 h 536"/>
                    <a:gd name="T10" fmla="*/ 424 w 424"/>
                    <a:gd name="T11" fmla="*/ 519 h 536"/>
                    <a:gd name="T12" fmla="*/ 393 w 424"/>
                    <a:gd name="T13" fmla="*/ 534 h 536"/>
                    <a:gd name="T14" fmla="*/ 42 w 424"/>
                    <a:gd name="T15" fmla="*/ 534 h 536"/>
                    <a:gd name="T16" fmla="*/ 2 w 424"/>
                    <a:gd name="T17" fmla="*/ 494 h 536"/>
                    <a:gd name="T18" fmla="*/ 2 w 424"/>
                    <a:gd name="T19" fmla="*/ 22 h 536"/>
                    <a:gd name="T20" fmla="*/ 9 w 424"/>
                    <a:gd name="T21" fmla="*/ 0 h 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4" h="536">
                      <a:moveTo>
                        <a:pt x="9" y="0"/>
                      </a:moveTo>
                      <a:cubicBezTo>
                        <a:pt x="3" y="6"/>
                        <a:pt x="0" y="15"/>
                        <a:pt x="0" y="25"/>
                      </a:cubicBezTo>
                      <a:cubicBezTo>
                        <a:pt x="0" y="497"/>
                        <a:pt x="0" y="497"/>
                        <a:pt x="0" y="497"/>
                      </a:cubicBezTo>
                      <a:cubicBezTo>
                        <a:pt x="0" y="519"/>
                        <a:pt x="18" y="536"/>
                        <a:pt x="39" y="536"/>
                      </a:cubicBezTo>
                      <a:cubicBezTo>
                        <a:pt x="391" y="536"/>
                        <a:pt x="391" y="536"/>
                        <a:pt x="391" y="536"/>
                      </a:cubicBezTo>
                      <a:cubicBezTo>
                        <a:pt x="405" y="536"/>
                        <a:pt x="416" y="530"/>
                        <a:pt x="424" y="519"/>
                      </a:cubicBezTo>
                      <a:cubicBezTo>
                        <a:pt x="416" y="528"/>
                        <a:pt x="405" y="534"/>
                        <a:pt x="393" y="534"/>
                      </a:cubicBezTo>
                      <a:cubicBezTo>
                        <a:pt x="42" y="534"/>
                        <a:pt x="42" y="534"/>
                        <a:pt x="42" y="534"/>
                      </a:cubicBezTo>
                      <a:cubicBezTo>
                        <a:pt x="20" y="534"/>
                        <a:pt x="2" y="516"/>
                        <a:pt x="2" y="494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2" y="14"/>
                        <a:pt x="5" y="6"/>
                        <a:pt x="9" y="0"/>
                      </a:cubicBezTo>
                    </a:path>
                  </a:pathLst>
                </a:custGeom>
                <a:solidFill>
                  <a:srgbClr val="939598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1" name="Freeform 130"/>
                <p:cNvSpPr/>
                <p:nvPr/>
              </p:nvSpPr>
              <p:spPr bwMode="auto">
                <a:xfrm>
                  <a:off x="12807950" y="455613"/>
                  <a:ext cx="2725738" cy="3487737"/>
                </a:xfrm>
                <a:custGeom>
                  <a:avLst/>
                  <a:gdLst>
                    <a:gd name="T0" fmla="*/ 430 w 430"/>
                    <a:gd name="T1" fmla="*/ 511 h 551"/>
                    <a:gd name="T2" fmla="*/ 391 w 430"/>
                    <a:gd name="T3" fmla="*/ 551 h 551"/>
                    <a:gd name="T4" fmla="*/ 40 w 430"/>
                    <a:gd name="T5" fmla="*/ 551 h 551"/>
                    <a:gd name="T6" fmla="*/ 0 w 430"/>
                    <a:gd name="T7" fmla="*/ 511 h 551"/>
                    <a:gd name="T8" fmla="*/ 0 w 430"/>
                    <a:gd name="T9" fmla="*/ 39 h 551"/>
                    <a:gd name="T10" fmla="*/ 40 w 430"/>
                    <a:gd name="T11" fmla="*/ 0 h 551"/>
                    <a:gd name="T12" fmla="*/ 391 w 430"/>
                    <a:gd name="T13" fmla="*/ 0 h 551"/>
                    <a:gd name="T14" fmla="*/ 430 w 430"/>
                    <a:gd name="T15" fmla="*/ 39 h 551"/>
                    <a:gd name="T16" fmla="*/ 430 w 430"/>
                    <a:gd name="T17" fmla="*/ 511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0" h="551">
                      <a:moveTo>
                        <a:pt x="430" y="511"/>
                      </a:moveTo>
                      <a:cubicBezTo>
                        <a:pt x="430" y="533"/>
                        <a:pt x="413" y="551"/>
                        <a:pt x="391" y="551"/>
                      </a:cubicBezTo>
                      <a:cubicBezTo>
                        <a:pt x="40" y="551"/>
                        <a:pt x="40" y="551"/>
                        <a:pt x="40" y="551"/>
                      </a:cubicBezTo>
                      <a:cubicBezTo>
                        <a:pt x="18" y="551"/>
                        <a:pt x="0" y="533"/>
                        <a:pt x="0" y="511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40" y="0"/>
                      </a:cubicBezTo>
                      <a:cubicBezTo>
                        <a:pt x="391" y="0"/>
                        <a:pt x="391" y="0"/>
                        <a:pt x="391" y="0"/>
                      </a:cubicBezTo>
                      <a:cubicBezTo>
                        <a:pt x="413" y="0"/>
                        <a:pt x="430" y="17"/>
                        <a:pt x="430" y="39"/>
                      </a:cubicBezTo>
                      <a:cubicBezTo>
                        <a:pt x="430" y="511"/>
                        <a:pt x="430" y="511"/>
                        <a:pt x="430" y="511"/>
                      </a:cubicBezTo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2" name="Freeform 131"/>
                <p:cNvSpPr/>
                <p:nvPr/>
              </p:nvSpPr>
              <p:spPr bwMode="auto">
                <a:xfrm>
                  <a:off x="12934950" y="657225"/>
                  <a:ext cx="2459038" cy="3133725"/>
                </a:xfrm>
                <a:custGeom>
                  <a:avLst/>
                  <a:gdLst>
                    <a:gd name="T0" fmla="*/ 1549 w 1549"/>
                    <a:gd name="T1" fmla="*/ 0 h 1974"/>
                    <a:gd name="T2" fmla="*/ 1541 w 1549"/>
                    <a:gd name="T3" fmla="*/ 0 h 1974"/>
                    <a:gd name="T4" fmla="*/ 1541 w 1549"/>
                    <a:gd name="T5" fmla="*/ 1962 h 1974"/>
                    <a:gd name="T6" fmla="*/ 355 w 1549"/>
                    <a:gd name="T7" fmla="*/ 1962 h 1974"/>
                    <a:gd name="T8" fmla="*/ 0 w 1549"/>
                    <a:gd name="T9" fmla="*/ 1619 h 1974"/>
                    <a:gd name="T10" fmla="*/ 0 w 1549"/>
                    <a:gd name="T11" fmla="*/ 1619 h 1974"/>
                    <a:gd name="T12" fmla="*/ 363 w 1549"/>
                    <a:gd name="T13" fmla="*/ 1974 h 1974"/>
                    <a:gd name="T14" fmla="*/ 1549 w 1549"/>
                    <a:gd name="T15" fmla="*/ 1974 h 1974"/>
                    <a:gd name="T16" fmla="*/ 1549 w 1549"/>
                    <a:gd name="T17" fmla="*/ 0 h 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9" h="1974">
                      <a:moveTo>
                        <a:pt x="1549" y="0"/>
                      </a:moveTo>
                      <a:lnTo>
                        <a:pt x="1541" y="0"/>
                      </a:lnTo>
                      <a:lnTo>
                        <a:pt x="1541" y="1962"/>
                      </a:lnTo>
                      <a:lnTo>
                        <a:pt x="355" y="1962"/>
                      </a:lnTo>
                      <a:lnTo>
                        <a:pt x="0" y="1619"/>
                      </a:lnTo>
                      <a:lnTo>
                        <a:pt x="0" y="1619"/>
                      </a:lnTo>
                      <a:lnTo>
                        <a:pt x="363" y="1974"/>
                      </a:lnTo>
                      <a:lnTo>
                        <a:pt x="1549" y="1974"/>
                      </a:lnTo>
                      <a:lnTo>
                        <a:pt x="1549" y="0"/>
                      </a:lnTo>
                      <a:close/>
                    </a:path>
                  </a:pathLst>
                </a:custGeom>
                <a:solidFill>
                  <a:srgbClr val="1C1C1D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3" name="Freeform 132"/>
                <p:cNvSpPr/>
                <p:nvPr/>
              </p:nvSpPr>
              <p:spPr bwMode="auto">
                <a:xfrm>
                  <a:off x="12934950" y="657225"/>
                  <a:ext cx="2459038" cy="3133725"/>
                </a:xfrm>
                <a:custGeom>
                  <a:avLst/>
                  <a:gdLst>
                    <a:gd name="T0" fmla="*/ 1549 w 1549"/>
                    <a:gd name="T1" fmla="*/ 0 h 1974"/>
                    <a:gd name="T2" fmla="*/ 1541 w 1549"/>
                    <a:gd name="T3" fmla="*/ 0 h 1974"/>
                    <a:gd name="T4" fmla="*/ 1541 w 1549"/>
                    <a:gd name="T5" fmla="*/ 1962 h 1974"/>
                    <a:gd name="T6" fmla="*/ 355 w 1549"/>
                    <a:gd name="T7" fmla="*/ 1962 h 1974"/>
                    <a:gd name="T8" fmla="*/ 0 w 1549"/>
                    <a:gd name="T9" fmla="*/ 1619 h 1974"/>
                    <a:gd name="T10" fmla="*/ 0 w 1549"/>
                    <a:gd name="T11" fmla="*/ 1619 h 1974"/>
                    <a:gd name="T12" fmla="*/ 363 w 1549"/>
                    <a:gd name="T13" fmla="*/ 1974 h 1974"/>
                    <a:gd name="T14" fmla="*/ 1549 w 1549"/>
                    <a:gd name="T15" fmla="*/ 1974 h 1974"/>
                    <a:gd name="T16" fmla="*/ 1549 w 1549"/>
                    <a:gd name="T17" fmla="*/ 0 h 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9" h="1974">
                      <a:moveTo>
                        <a:pt x="1549" y="0"/>
                      </a:moveTo>
                      <a:lnTo>
                        <a:pt x="1541" y="0"/>
                      </a:lnTo>
                      <a:lnTo>
                        <a:pt x="1541" y="1962"/>
                      </a:lnTo>
                      <a:lnTo>
                        <a:pt x="355" y="1962"/>
                      </a:lnTo>
                      <a:lnTo>
                        <a:pt x="0" y="1619"/>
                      </a:lnTo>
                      <a:lnTo>
                        <a:pt x="0" y="1619"/>
                      </a:lnTo>
                      <a:lnTo>
                        <a:pt x="363" y="1974"/>
                      </a:lnTo>
                      <a:lnTo>
                        <a:pt x="1549" y="1974"/>
                      </a:lnTo>
                      <a:lnTo>
                        <a:pt x="154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4" name="Freeform 133"/>
                <p:cNvSpPr/>
                <p:nvPr/>
              </p:nvSpPr>
              <p:spPr bwMode="auto">
                <a:xfrm>
                  <a:off x="12915900" y="644525"/>
                  <a:ext cx="2465388" cy="3127375"/>
                </a:xfrm>
                <a:custGeom>
                  <a:avLst/>
                  <a:gdLst>
                    <a:gd name="T0" fmla="*/ 367 w 1553"/>
                    <a:gd name="T1" fmla="*/ 1970 h 1970"/>
                    <a:gd name="T2" fmla="*/ 1553 w 1553"/>
                    <a:gd name="T3" fmla="*/ 1970 h 1970"/>
                    <a:gd name="T4" fmla="*/ 1553 w 1553"/>
                    <a:gd name="T5" fmla="*/ 0 h 1970"/>
                    <a:gd name="T6" fmla="*/ 0 w 1553"/>
                    <a:gd name="T7" fmla="*/ 0 h 1970"/>
                    <a:gd name="T8" fmla="*/ 0 w 1553"/>
                    <a:gd name="T9" fmla="*/ 1619 h 1970"/>
                    <a:gd name="T10" fmla="*/ 367 w 1553"/>
                    <a:gd name="T11" fmla="*/ 1970 h 1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53" h="1970">
                      <a:moveTo>
                        <a:pt x="367" y="1970"/>
                      </a:moveTo>
                      <a:lnTo>
                        <a:pt x="1553" y="1970"/>
                      </a:lnTo>
                      <a:lnTo>
                        <a:pt x="1553" y="0"/>
                      </a:lnTo>
                      <a:lnTo>
                        <a:pt x="0" y="0"/>
                      </a:lnTo>
                      <a:lnTo>
                        <a:pt x="0" y="1619"/>
                      </a:lnTo>
                      <a:lnTo>
                        <a:pt x="367" y="1970"/>
                      </a:lnTo>
                      <a:close/>
                    </a:path>
                  </a:pathLst>
                </a:custGeom>
                <a:solidFill>
                  <a:srgbClr val="FFFCF5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5" name="Freeform 134"/>
                <p:cNvSpPr/>
                <p:nvPr/>
              </p:nvSpPr>
              <p:spPr bwMode="auto">
                <a:xfrm>
                  <a:off x="12915900" y="644525"/>
                  <a:ext cx="2465388" cy="3127375"/>
                </a:xfrm>
                <a:custGeom>
                  <a:avLst/>
                  <a:gdLst>
                    <a:gd name="T0" fmla="*/ 367 w 1553"/>
                    <a:gd name="T1" fmla="*/ 1970 h 1970"/>
                    <a:gd name="T2" fmla="*/ 1553 w 1553"/>
                    <a:gd name="T3" fmla="*/ 1970 h 1970"/>
                    <a:gd name="T4" fmla="*/ 1553 w 1553"/>
                    <a:gd name="T5" fmla="*/ 0 h 1970"/>
                    <a:gd name="T6" fmla="*/ 0 w 1553"/>
                    <a:gd name="T7" fmla="*/ 0 h 1970"/>
                    <a:gd name="T8" fmla="*/ 0 w 1553"/>
                    <a:gd name="T9" fmla="*/ 1619 h 1970"/>
                    <a:gd name="T10" fmla="*/ 367 w 1553"/>
                    <a:gd name="T11" fmla="*/ 1970 h 1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53" h="1970">
                      <a:moveTo>
                        <a:pt x="367" y="1970"/>
                      </a:moveTo>
                      <a:lnTo>
                        <a:pt x="1553" y="1970"/>
                      </a:lnTo>
                      <a:lnTo>
                        <a:pt x="1553" y="0"/>
                      </a:lnTo>
                      <a:lnTo>
                        <a:pt x="0" y="0"/>
                      </a:lnTo>
                      <a:lnTo>
                        <a:pt x="0" y="1619"/>
                      </a:lnTo>
                      <a:lnTo>
                        <a:pt x="367" y="197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6" name="Rectangle 135"/>
                <p:cNvSpPr>
                  <a:spLocks noChangeArrowheads="1"/>
                </p:cNvSpPr>
                <p:nvPr/>
              </p:nvSpPr>
              <p:spPr bwMode="auto">
                <a:xfrm>
                  <a:off x="14228763" y="3360738"/>
                  <a:ext cx="868363" cy="107950"/>
                </a:xfrm>
                <a:prstGeom prst="rect">
                  <a:avLst/>
                </a:prstGeom>
                <a:solidFill>
                  <a:srgbClr val="EB5055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7" name="Rectangle 136"/>
                <p:cNvSpPr>
                  <a:spLocks noChangeArrowheads="1"/>
                </p:cNvSpPr>
                <p:nvPr/>
              </p:nvSpPr>
              <p:spPr bwMode="auto">
                <a:xfrm>
                  <a:off x="13214350" y="1423988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8" name="Rectangle 137"/>
                <p:cNvSpPr>
                  <a:spLocks noChangeArrowheads="1"/>
                </p:cNvSpPr>
                <p:nvPr/>
              </p:nvSpPr>
              <p:spPr bwMode="auto">
                <a:xfrm>
                  <a:off x="13214350" y="1619250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9" name="Rectangle 138"/>
                <p:cNvSpPr>
                  <a:spLocks noChangeArrowheads="1"/>
                </p:cNvSpPr>
                <p:nvPr/>
              </p:nvSpPr>
              <p:spPr bwMode="auto">
                <a:xfrm>
                  <a:off x="13214350" y="1822450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0" name="Rectangle 139"/>
                <p:cNvSpPr>
                  <a:spLocks noChangeArrowheads="1"/>
                </p:cNvSpPr>
                <p:nvPr/>
              </p:nvSpPr>
              <p:spPr bwMode="auto">
                <a:xfrm>
                  <a:off x="13214350" y="2019300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1" name="Rectangle 140"/>
                <p:cNvSpPr>
                  <a:spLocks noChangeArrowheads="1"/>
                </p:cNvSpPr>
                <p:nvPr/>
              </p:nvSpPr>
              <p:spPr bwMode="auto">
                <a:xfrm>
                  <a:off x="13214350" y="2220913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2" name="Rectangle 141"/>
                <p:cNvSpPr>
                  <a:spLocks noChangeArrowheads="1"/>
                </p:cNvSpPr>
                <p:nvPr/>
              </p:nvSpPr>
              <p:spPr bwMode="auto">
                <a:xfrm>
                  <a:off x="13214350" y="2424113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3" name="Rectangle 142"/>
                <p:cNvSpPr>
                  <a:spLocks noChangeArrowheads="1"/>
                </p:cNvSpPr>
                <p:nvPr/>
              </p:nvSpPr>
              <p:spPr bwMode="auto">
                <a:xfrm>
                  <a:off x="13214350" y="2619375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4" name="Rectangle 143"/>
                <p:cNvSpPr>
                  <a:spLocks noChangeArrowheads="1"/>
                </p:cNvSpPr>
                <p:nvPr/>
              </p:nvSpPr>
              <p:spPr bwMode="auto">
                <a:xfrm>
                  <a:off x="13214350" y="2822575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5" name="Rectangle 144"/>
                <p:cNvSpPr>
                  <a:spLocks noChangeArrowheads="1"/>
                </p:cNvSpPr>
                <p:nvPr/>
              </p:nvSpPr>
              <p:spPr bwMode="auto">
                <a:xfrm>
                  <a:off x="13214350" y="3025775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6" name="Rectangle 145"/>
                <p:cNvSpPr>
                  <a:spLocks noChangeArrowheads="1"/>
                </p:cNvSpPr>
                <p:nvPr/>
              </p:nvSpPr>
              <p:spPr bwMode="auto">
                <a:xfrm>
                  <a:off x="13511213" y="1006475"/>
                  <a:ext cx="1325563" cy="106362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7" name="Freeform 146"/>
                <p:cNvSpPr/>
                <p:nvPr/>
              </p:nvSpPr>
              <p:spPr bwMode="auto">
                <a:xfrm>
                  <a:off x="12915900" y="3214688"/>
                  <a:ext cx="595313" cy="557212"/>
                </a:xfrm>
                <a:custGeom>
                  <a:avLst/>
                  <a:gdLst>
                    <a:gd name="T0" fmla="*/ 375 w 375"/>
                    <a:gd name="T1" fmla="*/ 0 h 351"/>
                    <a:gd name="T2" fmla="*/ 0 w 375"/>
                    <a:gd name="T3" fmla="*/ 0 h 351"/>
                    <a:gd name="T4" fmla="*/ 367 w 375"/>
                    <a:gd name="T5" fmla="*/ 351 h 351"/>
                    <a:gd name="T6" fmla="*/ 375 w 375"/>
                    <a:gd name="T7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5" h="351">
                      <a:moveTo>
                        <a:pt x="375" y="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75" y="0"/>
                      </a:lnTo>
                      <a:close/>
                    </a:path>
                  </a:pathLst>
                </a:custGeom>
                <a:solidFill>
                  <a:srgbClr val="BCBCB8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8" name="Freeform 147"/>
                <p:cNvSpPr/>
                <p:nvPr/>
              </p:nvSpPr>
              <p:spPr bwMode="auto">
                <a:xfrm>
                  <a:off x="12915900" y="3214688"/>
                  <a:ext cx="595313" cy="557212"/>
                </a:xfrm>
                <a:custGeom>
                  <a:avLst/>
                  <a:gdLst>
                    <a:gd name="T0" fmla="*/ 375 w 375"/>
                    <a:gd name="T1" fmla="*/ 0 h 351"/>
                    <a:gd name="T2" fmla="*/ 0 w 375"/>
                    <a:gd name="T3" fmla="*/ 0 h 351"/>
                    <a:gd name="T4" fmla="*/ 367 w 375"/>
                    <a:gd name="T5" fmla="*/ 351 h 351"/>
                    <a:gd name="T6" fmla="*/ 375 w 375"/>
                    <a:gd name="T7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5" h="351">
                      <a:moveTo>
                        <a:pt x="375" y="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7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9" name="Freeform 148"/>
                <p:cNvSpPr/>
                <p:nvPr/>
              </p:nvSpPr>
              <p:spPr bwMode="auto">
                <a:xfrm>
                  <a:off x="12915900" y="3214688"/>
                  <a:ext cx="582613" cy="557212"/>
                </a:xfrm>
                <a:custGeom>
                  <a:avLst/>
                  <a:gdLst>
                    <a:gd name="T0" fmla="*/ 351 w 367"/>
                    <a:gd name="T1" fmla="*/ 20 h 351"/>
                    <a:gd name="T2" fmla="*/ 0 w 367"/>
                    <a:gd name="T3" fmla="*/ 0 h 351"/>
                    <a:gd name="T4" fmla="*/ 367 w 367"/>
                    <a:gd name="T5" fmla="*/ 351 h 351"/>
                    <a:gd name="T6" fmla="*/ 351 w 367"/>
                    <a:gd name="T7" fmla="*/ 2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7" h="351">
                      <a:moveTo>
                        <a:pt x="351" y="2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51" y="20"/>
                      </a:lnTo>
                      <a:close/>
                    </a:path>
                  </a:pathLst>
                </a:custGeom>
                <a:solidFill>
                  <a:srgbClr val="F2EFE9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60" name="Rectangle 149"/>
                <p:cNvSpPr>
                  <a:spLocks noChangeArrowheads="1"/>
                </p:cNvSpPr>
                <p:nvPr/>
              </p:nvSpPr>
              <p:spPr bwMode="auto">
                <a:xfrm>
                  <a:off x="13682663" y="366713"/>
                  <a:ext cx="944563" cy="290512"/>
                </a:xfrm>
                <a:prstGeom prst="rect">
                  <a:avLst/>
                </a:prstGeom>
                <a:solidFill>
                  <a:srgbClr val="1E1E1F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</p:grpSp>
          <p:grpSp>
            <p:nvGrpSpPr>
              <p:cNvPr id="30" name="Group 128"/>
              <p:cNvGrpSpPr/>
              <p:nvPr/>
            </p:nvGrpSpPr>
            <p:grpSpPr>
              <a:xfrm>
                <a:off x="4915488" y="4639756"/>
                <a:ext cx="998195" cy="540472"/>
                <a:chOff x="17801829" y="5891398"/>
                <a:chExt cx="954592" cy="516864"/>
              </a:xfrm>
            </p:grpSpPr>
            <p:sp>
              <p:nvSpPr>
                <p:cNvPr id="38" name="Freeform 279"/>
                <p:cNvSpPr/>
                <p:nvPr/>
              </p:nvSpPr>
              <p:spPr bwMode="auto">
                <a:xfrm>
                  <a:off x="17801829" y="5891398"/>
                  <a:ext cx="954592" cy="516864"/>
                </a:xfrm>
                <a:custGeom>
                  <a:avLst/>
                  <a:gdLst>
                    <a:gd name="T0" fmla="*/ 115 w 167"/>
                    <a:gd name="T1" fmla="*/ 42 h 88"/>
                    <a:gd name="T2" fmla="*/ 117 w 167"/>
                    <a:gd name="T3" fmla="*/ 33 h 88"/>
                    <a:gd name="T4" fmla="*/ 83 w 167"/>
                    <a:gd name="T5" fmla="*/ 0 h 88"/>
                    <a:gd name="T6" fmla="*/ 50 w 167"/>
                    <a:gd name="T7" fmla="*/ 33 h 88"/>
                    <a:gd name="T8" fmla="*/ 51 w 167"/>
                    <a:gd name="T9" fmla="*/ 42 h 88"/>
                    <a:gd name="T10" fmla="*/ 0 w 167"/>
                    <a:gd name="T11" fmla="*/ 42 h 88"/>
                    <a:gd name="T12" fmla="*/ 0 w 167"/>
                    <a:gd name="T13" fmla="*/ 88 h 88"/>
                    <a:gd name="T14" fmla="*/ 167 w 167"/>
                    <a:gd name="T15" fmla="*/ 88 h 88"/>
                    <a:gd name="T16" fmla="*/ 167 w 167"/>
                    <a:gd name="T17" fmla="*/ 42 h 88"/>
                    <a:gd name="T18" fmla="*/ 115 w 167"/>
                    <a:gd name="T19" fmla="*/ 42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7" h="88">
                      <a:moveTo>
                        <a:pt x="115" y="42"/>
                      </a:moveTo>
                      <a:cubicBezTo>
                        <a:pt x="116" y="39"/>
                        <a:pt x="117" y="36"/>
                        <a:pt x="117" y="33"/>
                      </a:cubicBezTo>
                      <a:cubicBezTo>
                        <a:pt x="117" y="15"/>
                        <a:pt x="102" y="0"/>
                        <a:pt x="83" y="0"/>
                      </a:cubicBezTo>
                      <a:cubicBezTo>
                        <a:pt x="65" y="0"/>
                        <a:pt x="50" y="15"/>
                        <a:pt x="50" y="33"/>
                      </a:cubicBezTo>
                      <a:cubicBezTo>
                        <a:pt x="50" y="36"/>
                        <a:pt x="51" y="39"/>
                        <a:pt x="51" y="42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88"/>
                        <a:pt x="0" y="88"/>
                        <a:pt x="0" y="88"/>
                      </a:cubicBezTo>
                      <a:cubicBezTo>
                        <a:pt x="167" y="88"/>
                        <a:pt x="167" y="88"/>
                        <a:pt x="167" y="88"/>
                      </a:cubicBezTo>
                      <a:cubicBezTo>
                        <a:pt x="167" y="42"/>
                        <a:pt x="167" y="42"/>
                        <a:pt x="167" y="42"/>
                      </a:cubicBezTo>
                      <a:lnTo>
                        <a:pt x="115" y="42"/>
                      </a:lnTo>
                      <a:close/>
                    </a:path>
                  </a:pathLst>
                </a:custGeom>
                <a:solidFill>
                  <a:srgbClr val="FFB033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39" name="Oval 280"/>
                <p:cNvSpPr>
                  <a:spLocks noChangeArrowheads="1"/>
                </p:cNvSpPr>
                <p:nvPr/>
              </p:nvSpPr>
              <p:spPr bwMode="auto">
                <a:xfrm>
                  <a:off x="18167266" y="5973356"/>
                  <a:ext cx="229951" cy="230011"/>
                </a:xfrm>
                <a:prstGeom prst="ellipse">
                  <a:avLst/>
                </a:prstGeom>
                <a:solidFill>
                  <a:srgbClr val="000529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</p:grpSp>
          <p:grpSp>
            <p:nvGrpSpPr>
              <p:cNvPr id="31" name="Group 129"/>
              <p:cNvGrpSpPr/>
              <p:nvPr/>
            </p:nvGrpSpPr>
            <p:grpSpPr>
              <a:xfrm rot="1080935">
                <a:off x="2865557" y="5552197"/>
                <a:ext cx="2681043" cy="955676"/>
                <a:chOff x="485775" y="495300"/>
                <a:chExt cx="5238750" cy="1866901"/>
              </a:xfrm>
            </p:grpSpPr>
            <p:sp>
              <p:nvSpPr>
                <p:cNvPr id="32" name="Freeform 5"/>
                <p:cNvSpPr/>
                <p:nvPr/>
              </p:nvSpPr>
              <p:spPr bwMode="auto">
                <a:xfrm>
                  <a:off x="4603750" y="1674813"/>
                  <a:ext cx="1120775" cy="687388"/>
                </a:xfrm>
                <a:custGeom>
                  <a:avLst/>
                  <a:gdLst>
                    <a:gd name="T0" fmla="*/ 6 w 117"/>
                    <a:gd name="T1" fmla="*/ 29 h 71"/>
                    <a:gd name="T2" fmla="*/ 0 w 117"/>
                    <a:gd name="T3" fmla="*/ 58 h 71"/>
                    <a:gd name="T4" fmla="*/ 63 w 117"/>
                    <a:gd name="T5" fmla="*/ 71 h 71"/>
                    <a:gd name="T6" fmla="*/ 115 w 117"/>
                    <a:gd name="T7" fmla="*/ 55 h 71"/>
                    <a:gd name="T8" fmla="*/ 115 w 117"/>
                    <a:gd name="T9" fmla="*/ 55 h 71"/>
                    <a:gd name="T10" fmla="*/ 115 w 117"/>
                    <a:gd name="T11" fmla="*/ 53 h 71"/>
                    <a:gd name="T12" fmla="*/ 68 w 117"/>
                    <a:gd name="T13" fmla="*/ 43 h 71"/>
                    <a:gd name="T14" fmla="*/ 62 w 117"/>
                    <a:gd name="T15" fmla="*/ 46 h 71"/>
                    <a:gd name="T16" fmla="*/ 57 w 117"/>
                    <a:gd name="T17" fmla="*/ 39 h 71"/>
                    <a:gd name="T18" fmla="*/ 64 w 117"/>
                    <a:gd name="T19" fmla="*/ 35 h 71"/>
                    <a:gd name="T20" fmla="*/ 68 w 117"/>
                    <a:gd name="T21" fmla="*/ 40 h 71"/>
                    <a:gd name="T22" fmla="*/ 116 w 117"/>
                    <a:gd name="T23" fmla="*/ 50 h 71"/>
                    <a:gd name="T24" fmla="*/ 117 w 117"/>
                    <a:gd name="T25" fmla="*/ 48 h 71"/>
                    <a:gd name="T26" fmla="*/ 117 w 117"/>
                    <a:gd name="T27" fmla="*/ 48 h 71"/>
                    <a:gd name="T28" fmla="*/ 75 w 117"/>
                    <a:gd name="T29" fmla="*/ 13 h 71"/>
                    <a:gd name="T30" fmla="*/ 12 w 117"/>
                    <a:gd name="T31" fmla="*/ 0 h 71"/>
                    <a:gd name="T32" fmla="*/ 6 w 117"/>
                    <a:gd name="T33" fmla="*/ 2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7" h="71">
                      <a:moveTo>
                        <a:pt x="6" y="29"/>
                      </a:move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63" y="71"/>
                        <a:pt x="63" y="71"/>
                        <a:pt x="63" y="71"/>
                      </a:cubicBezTo>
                      <a:cubicBezTo>
                        <a:pt x="76" y="58"/>
                        <a:pt x="95" y="51"/>
                        <a:pt x="115" y="55"/>
                      </a:cubicBezTo>
                      <a:cubicBezTo>
                        <a:pt x="115" y="55"/>
                        <a:pt x="115" y="55"/>
                        <a:pt x="115" y="55"/>
                      </a:cubicBezTo>
                      <a:cubicBezTo>
                        <a:pt x="115" y="53"/>
                        <a:pt x="115" y="53"/>
                        <a:pt x="115" y="53"/>
                      </a:cubicBezTo>
                      <a:cubicBezTo>
                        <a:pt x="68" y="43"/>
                        <a:pt x="68" y="43"/>
                        <a:pt x="68" y="43"/>
                      </a:cubicBezTo>
                      <a:cubicBezTo>
                        <a:pt x="67" y="45"/>
                        <a:pt x="64" y="47"/>
                        <a:pt x="62" y="46"/>
                      </a:cubicBezTo>
                      <a:cubicBezTo>
                        <a:pt x="59" y="45"/>
                        <a:pt x="57" y="42"/>
                        <a:pt x="57" y="39"/>
                      </a:cubicBezTo>
                      <a:cubicBezTo>
                        <a:pt x="58" y="36"/>
                        <a:pt x="61" y="34"/>
                        <a:pt x="64" y="35"/>
                      </a:cubicBezTo>
                      <a:cubicBezTo>
                        <a:pt x="67" y="36"/>
                        <a:pt x="68" y="38"/>
                        <a:pt x="68" y="40"/>
                      </a:cubicBezTo>
                      <a:cubicBezTo>
                        <a:pt x="116" y="50"/>
                        <a:pt x="116" y="50"/>
                        <a:pt x="116" y="50"/>
                      </a:cubicBezTo>
                      <a:cubicBezTo>
                        <a:pt x="117" y="48"/>
                        <a:pt x="117" y="48"/>
                        <a:pt x="117" y="48"/>
                      </a:cubicBezTo>
                      <a:cubicBezTo>
                        <a:pt x="117" y="48"/>
                        <a:pt x="117" y="48"/>
                        <a:pt x="117" y="48"/>
                      </a:cubicBezTo>
                      <a:cubicBezTo>
                        <a:pt x="97" y="44"/>
                        <a:pt x="82" y="30"/>
                        <a:pt x="75" y="13"/>
                      </a:cubicBezTo>
                      <a:cubicBezTo>
                        <a:pt x="12" y="0"/>
                        <a:pt x="12" y="0"/>
                        <a:pt x="12" y="0"/>
                      </a:cubicBezTo>
                      <a:lnTo>
                        <a:pt x="6" y="29"/>
                      </a:lnTo>
                      <a:close/>
                    </a:path>
                  </a:pathLst>
                </a:custGeom>
                <a:solidFill>
                  <a:srgbClr val="1D8C96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33" name="Freeform 6"/>
                <p:cNvSpPr/>
                <p:nvPr/>
              </p:nvSpPr>
              <p:spPr bwMode="auto">
                <a:xfrm>
                  <a:off x="1549400" y="989013"/>
                  <a:ext cx="3351213" cy="1335088"/>
                </a:xfrm>
                <a:custGeom>
                  <a:avLst/>
                  <a:gdLst>
                    <a:gd name="T0" fmla="*/ 2111 w 2111"/>
                    <a:gd name="T1" fmla="*/ 420 h 841"/>
                    <a:gd name="T2" fmla="*/ 2027 w 2111"/>
                    <a:gd name="T3" fmla="*/ 841 h 841"/>
                    <a:gd name="T4" fmla="*/ 0 w 2111"/>
                    <a:gd name="T5" fmla="*/ 426 h 841"/>
                    <a:gd name="T6" fmla="*/ 84 w 2111"/>
                    <a:gd name="T7" fmla="*/ 0 h 841"/>
                    <a:gd name="T8" fmla="*/ 2111 w 2111"/>
                    <a:gd name="T9" fmla="*/ 420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11" h="841">
                      <a:moveTo>
                        <a:pt x="2111" y="420"/>
                      </a:moveTo>
                      <a:lnTo>
                        <a:pt x="2027" y="841"/>
                      </a:lnTo>
                      <a:lnTo>
                        <a:pt x="0" y="426"/>
                      </a:lnTo>
                      <a:lnTo>
                        <a:pt x="84" y="0"/>
                      </a:lnTo>
                      <a:lnTo>
                        <a:pt x="2111" y="420"/>
                      </a:lnTo>
                      <a:close/>
                    </a:path>
                  </a:pathLst>
                </a:custGeom>
                <a:solidFill>
                  <a:srgbClr val="0EB3BF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34" name="Freeform 7"/>
                <p:cNvSpPr/>
                <p:nvPr/>
              </p:nvSpPr>
              <p:spPr bwMode="auto">
                <a:xfrm>
                  <a:off x="1414463" y="958850"/>
                  <a:ext cx="3352800" cy="1344613"/>
                </a:xfrm>
                <a:custGeom>
                  <a:avLst/>
                  <a:gdLst>
                    <a:gd name="T0" fmla="*/ 2112 w 2112"/>
                    <a:gd name="T1" fmla="*/ 421 h 847"/>
                    <a:gd name="T2" fmla="*/ 2027 w 2112"/>
                    <a:gd name="T3" fmla="*/ 847 h 847"/>
                    <a:gd name="T4" fmla="*/ 0 w 2112"/>
                    <a:gd name="T5" fmla="*/ 427 h 847"/>
                    <a:gd name="T6" fmla="*/ 85 w 2112"/>
                    <a:gd name="T7" fmla="*/ 0 h 847"/>
                    <a:gd name="T8" fmla="*/ 2112 w 2112"/>
                    <a:gd name="T9" fmla="*/ 421 h 8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12" h="847">
                      <a:moveTo>
                        <a:pt x="2112" y="421"/>
                      </a:moveTo>
                      <a:lnTo>
                        <a:pt x="2027" y="847"/>
                      </a:lnTo>
                      <a:lnTo>
                        <a:pt x="0" y="427"/>
                      </a:lnTo>
                      <a:lnTo>
                        <a:pt x="85" y="0"/>
                      </a:lnTo>
                      <a:lnTo>
                        <a:pt x="2112" y="421"/>
                      </a:lnTo>
                      <a:close/>
                    </a:path>
                  </a:pathLst>
                </a:custGeom>
                <a:solidFill>
                  <a:srgbClr val="FDC000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35" name="Freeform 8"/>
                <p:cNvSpPr/>
                <p:nvPr/>
              </p:nvSpPr>
              <p:spPr bwMode="auto">
                <a:xfrm>
                  <a:off x="485775" y="736600"/>
                  <a:ext cx="536575" cy="862013"/>
                </a:xfrm>
                <a:custGeom>
                  <a:avLst/>
                  <a:gdLst>
                    <a:gd name="T0" fmla="*/ 37 w 56"/>
                    <a:gd name="T1" fmla="*/ 88 h 89"/>
                    <a:gd name="T2" fmla="*/ 39 w 56"/>
                    <a:gd name="T3" fmla="*/ 89 h 89"/>
                    <a:gd name="T4" fmla="*/ 56 w 56"/>
                    <a:gd name="T5" fmla="*/ 5 h 89"/>
                    <a:gd name="T6" fmla="*/ 54 w 56"/>
                    <a:gd name="T7" fmla="*/ 4 h 89"/>
                    <a:gd name="T8" fmla="*/ 5 w 56"/>
                    <a:gd name="T9" fmla="*/ 38 h 89"/>
                    <a:gd name="T10" fmla="*/ 37 w 56"/>
                    <a:gd name="T11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" h="89">
                      <a:moveTo>
                        <a:pt x="37" y="88"/>
                      </a:moveTo>
                      <a:cubicBezTo>
                        <a:pt x="39" y="89"/>
                        <a:pt x="39" y="89"/>
                        <a:pt x="39" y="89"/>
                      </a:cubicBezTo>
                      <a:cubicBezTo>
                        <a:pt x="56" y="5"/>
                        <a:pt x="56" y="5"/>
                        <a:pt x="56" y="5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32" y="0"/>
                        <a:pt x="10" y="15"/>
                        <a:pt x="5" y="38"/>
                      </a:cubicBezTo>
                      <a:cubicBezTo>
                        <a:pt x="0" y="61"/>
                        <a:pt x="15" y="83"/>
                        <a:pt x="37" y="88"/>
                      </a:cubicBezTo>
                      <a:close/>
                    </a:path>
                  </a:pathLst>
                </a:custGeom>
                <a:solidFill>
                  <a:srgbClr val="FDC000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36" name="Freeform 9"/>
                <p:cNvSpPr/>
                <p:nvPr/>
              </p:nvSpPr>
              <p:spPr bwMode="auto">
                <a:xfrm>
                  <a:off x="858838" y="495300"/>
                  <a:ext cx="2087563" cy="1373188"/>
                </a:xfrm>
                <a:custGeom>
                  <a:avLst/>
                  <a:gdLst>
                    <a:gd name="T0" fmla="*/ 17 w 218"/>
                    <a:gd name="T1" fmla="*/ 30 h 142"/>
                    <a:gd name="T2" fmla="*/ 0 w 218"/>
                    <a:gd name="T3" fmla="*/ 114 h 142"/>
                    <a:gd name="T4" fmla="*/ 137 w 218"/>
                    <a:gd name="T5" fmla="*/ 142 h 142"/>
                    <a:gd name="T6" fmla="*/ 145 w 218"/>
                    <a:gd name="T7" fmla="*/ 136 h 142"/>
                    <a:gd name="T8" fmla="*/ 159 w 218"/>
                    <a:gd name="T9" fmla="*/ 65 h 142"/>
                    <a:gd name="T10" fmla="*/ 154 w 218"/>
                    <a:gd name="T11" fmla="*/ 58 h 142"/>
                    <a:gd name="T12" fmla="*/ 31 w 218"/>
                    <a:gd name="T13" fmla="*/ 32 h 142"/>
                    <a:gd name="T14" fmla="*/ 54 w 218"/>
                    <a:gd name="T15" fmla="*/ 18 h 142"/>
                    <a:gd name="T16" fmla="*/ 206 w 218"/>
                    <a:gd name="T17" fmla="*/ 49 h 142"/>
                    <a:gd name="T18" fmla="*/ 206 w 218"/>
                    <a:gd name="T19" fmla="*/ 49 h 142"/>
                    <a:gd name="T20" fmla="*/ 216 w 218"/>
                    <a:gd name="T21" fmla="*/ 44 h 142"/>
                    <a:gd name="T22" fmla="*/ 216 w 218"/>
                    <a:gd name="T23" fmla="*/ 44 h 142"/>
                    <a:gd name="T24" fmla="*/ 218 w 218"/>
                    <a:gd name="T25" fmla="*/ 36 h 142"/>
                    <a:gd name="T26" fmla="*/ 57 w 218"/>
                    <a:gd name="T27" fmla="*/ 3 h 142"/>
                    <a:gd name="T28" fmla="*/ 17 w 218"/>
                    <a:gd name="T29" fmla="*/ 30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18" h="142">
                      <a:moveTo>
                        <a:pt x="17" y="30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137" y="142"/>
                        <a:pt x="137" y="142"/>
                        <a:pt x="137" y="142"/>
                      </a:cubicBezTo>
                      <a:cubicBezTo>
                        <a:pt x="140" y="142"/>
                        <a:pt x="144" y="140"/>
                        <a:pt x="145" y="136"/>
                      </a:cubicBezTo>
                      <a:cubicBezTo>
                        <a:pt x="159" y="65"/>
                        <a:pt x="159" y="65"/>
                        <a:pt x="159" y="65"/>
                      </a:cubicBezTo>
                      <a:cubicBezTo>
                        <a:pt x="160" y="62"/>
                        <a:pt x="158" y="58"/>
                        <a:pt x="154" y="58"/>
                      </a:cubicBezTo>
                      <a:cubicBezTo>
                        <a:pt x="31" y="32"/>
                        <a:pt x="31" y="32"/>
                        <a:pt x="31" y="32"/>
                      </a:cubicBezTo>
                      <a:cubicBezTo>
                        <a:pt x="33" y="22"/>
                        <a:pt x="44" y="15"/>
                        <a:pt x="54" y="18"/>
                      </a:cubicBezTo>
                      <a:cubicBezTo>
                        <a:pt x="206" y="49"/>
                        <a:pt x="206" y="49"/>
                        <a:pt x="206" y="49"/>
                      </a:cubicBezTo>
                      <a:cubicBezTo>
                        <a:pt x="206" y="49"/>
                        <a:pt x="206" y="49"/>
                        <a:pt x="206" y="49"/>
                      </a:cubicBezTo>
                      <a:cubicBezTo>
                        <a:pt x="210" y="49"/>
                        <a:pt x="215" y="47"/>
                        <a:pt x="216" y="44"/>
                      </a:cubicBezTo>
                      <a:cubicBezTo>
                        <a:pt x="216" y="44"/>
                        <a:pt x="216" y="44"/>
                        <a:pt x="216" y="44"/>
                      </a:cubicBezTo>
                      <a:cubicBezTo>
                        <a:pt x="218" y="36"/>
                        <a:pt x="218" y="36"/>
                        <a:pt x="218" y="36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39" y="0"/>
                        <a:pt x="21" y="11"/>
                        <a:pt x="17" y="30"/>
                      </a:cubicBezTo>
                      <a:close/>
                    </a:path>
                  </a:pathLst>
                </a:custGeom>
                <a:solidFill>
                  <a:srgbClr val="1D8C96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37" name="Freeform 10"/>
                <p:cNvSpPr/>
                <p:nvPr/>
              </p:nvSpPr>
              <p:spPr bwMode="auto">
                <a:xfrm>
                  <a:off x="993775" y="804863"/>
                  <a:ext cx="344488" cy="850900"/>
                </a:xfrm>
                <a:custGeom>
                  <a:avLst/>
                  <a:gdLst>
                    <a:gd name="T0" fmla="*/ 114 w 217"/>
                    <a:gd name="T1" fmla="*/ 536 h 536"/>
                    <a:gd name="T2" fmla="*/ 217 w 217"/>
                    <a:gd name="T3" fmla="*/ 24 h 536"/>
                    <a:gd name="T4" fmla="*/ 102 w 217"/>
                    <a:gd name="T5" fmla="*/ 0 h 536"/>
                    <a:gd name="T6" fmla="*/ 0 w 217"/>
                    <a:gd name="T7" fmla="*/ 512 h 536"/>
                    <a:gd name="T8" fmla="*/ 114 w 217"/>
                    <a:gd name="T9" fmla="*/ 536 h 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7" h="536">
                      <a:moveTo>
                        <a:pt x="114" y="536"/>
                      </a:moveTo>
                      <a:lnTo>
                        <a:pt x="217" y="24"/>
                      </a:lnTo>
                      <a:lnTo>
                        <a:pt x="102" y="0"/>
                      </a:lnTo>
                      <a:lnTo>
                        <a:pt x="0" y="512"/>
                      </a:lnTo>
                      <a:lnTo>
                        <a:pt x="114" y="536"/>
                      </a:lnTo>
                      <a:close/>
                    </a:path>
                  </a:pathLst>
                </a:custGeom>
                <a:solidFill>
                  <a:srgbClr val="FDC000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</p:grpSp>
        </p:grpSp>
      </p:grpSp>
      <p:grpSp>
        <p:nvGrpSpPr>
          <p:cNvPr id="99" name="组 5">
            <a:extLst>
              <a:ext uri="{FF2B5EF4-FFF2-40B4-BE49-F238E27FC236}">
                <a16:creationId xmlns:a16="http://schemas.microsoft.com/office/drawing/2014/main" id="{5F63A8F5-CCAD-480C-865A-293BF3519205}"/>
              </a:ext>
            </a:extLst>
          </p:cNvPr>
          <p:cNvGrpSpPr/>
          <p:nvPr/>
        </p:nvGrpSpPr>
        <p:grpSpPr>
          <a:xfrm>
            <a:off x="6562636" y="3344779"/>
            <a:ext cx="2839271" cy="465137"/>
            <a:chOff x="4886191" y="3496431"/>
            <a:chExt cx="1795173" cy="348853"/>
          </a:xfrm>
          <a:solidFill>
            <a:schemeClr val="accent1"/>
          </a:solidFill>
        </p:grpSpPr>
        <p:sp>
          <p:nvSpPr>
            <p:cNvPr id="100" name="MH_Entry_1">
              <a:hlinkClick r:id="rId15" action="ppaction://hlinksldjump"/>
              <a:extLst>
                <a:ext uri="{FF2B5EF4-FFF2-40B4-BE49-F238E27FC236}">
                  <a16:creationId xmlns:a16="http://schemas.microsoft.com/office/drawing/2014/main" id="{54B29B9C-264F-412B-B66F-FCBC321245B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153254" y="3496431"/>
              <a:ext cx="1528110" cy="348853"/>
            </a:xfrm>
            <a:custGeom>
              <a:avLst/>
              <a:gdLst>
                <a:gd name="connsiteX0" fmla="*/ 0 w 3954840"/>
                <a:gd name="connsiteY0" fmla="*/ 0 h 557348"/>
                <a:gd name="connsiteX1" fmla="*/ 3835506 w 3954840"/>
                <a:gd name="connsiteY1" fmla="*/ 0 h 557348"/>
                <a:gd name="connsiteX2" fmla="*/ 3954840 w 3954840"/>
                <a:gd name="connsiteY2" fmla="*/ 92893 h 557348"/>
                <a:gd name="connsiteX3" fmla="*/ 3954840 w 3954840"/>
                <a:gd name="connsiteY3" fmla="*/ 464455 h 557348"/>
                <a:gd name="connsiteX4" fmla="*/ 3835506 w 3954840"/>
                <a:gd name="connsiteY4" fmla="*/ 557348 h 557348"/>
                <a:gd name="connsiteX5" fmla="*/ 0 w 3954840"/>
                <a:gd name="connsiteY5" fmla="*/ 557348 h 557348"/>
                <a:gd name="connsiteX6" fmla="*/ 45938 w 3954840"/>
                <a:gd name="connsiteY6" fmla="*/ 532414 h 557348"/>
                <a:gd name="connsiteX7" fmla="*/ 180850 w 3954840"/>
                <a:gd name="connsiteY7" fmla="*/ 278674 h 557348"/>
                <a:gd name="connsiteX8" fmla="*/ 45938 w 3954840"/>
                <a:gd name="connsiteY8" fmla="*/ 24934 h 55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4840" h="557348">
                  <a:moveTo>
                    <a:pt x="0" y="0"/>
                  </a:moveTo>
                  <a:lnTo>
                    <a:pt x="3835506" y="0"/>
                  </a:lnTo>
                  <a:cubicBezTo>
                    <a:pt x="3901412" y="0"/>
                    <a:pt x="3954840" y="41590"/>
                    <a:pt x="3954840" y="92893"/>
                  </a:cubicBezTo>
                  <a:lnTo>
                    <a:pt x="3954840" y="464455"/>
                  </a:lnTo>
                  <a:cubicBezTo>
                    <a:pt x="3954840" y="515758"/>
                    <a:pt x="3901412" y="557348"/>
                    <a:pt x="3835506" y="557348"/>
                  </a:cubicBezTo>
                  <a:lnTo>
                    <a:pt x="0" y="557348"/>
                  </a:lnTo>
                  <a:lnTo>
                    <a:pt x="45938" y="532414"/>
                  </a:lnTo>
                  <a:cubicBezTo>
                    <a:pt x="127334" y="477424"/>
                    <a:pt x="180850" y="384299"/>
                    <a:pt x="180850" y="278674"/>
                  </a:cubicBezTo>
                  <a:cubicBezTo>
                    <a:pt x="180850" y="173050"/>
                    <a:pt x="127334" y="79925"/>
                    <a:pt x="45938" y="24934"/>
                  </a:cubicBezTo>
                  <a:close/>
                </a:path>
              </a:pathLst>
            </a:custGeom>
            <a:grpFill/>
            <a:ln>
              <a:solidFill>
                <a:srgbClr val="008E9D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180000" tIns="36000" rIns="36000" bIns="36000" anchor="ctr">
              <a:noAutofit/>
            </a:bodyPr>
            <a:lstStyle/>
            <a:p>
              <a:pPr defTabSz="913765" fontAlgn="ctr">
                <a:buClr>
                  <a:srgbClr val="4BACC6"/>
                </a:buClr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  <a:sym typeface="+mn-ea"/>
                </a:rPr>
                <a:t>    员工信息</a:t>
              </a:r>
              <a:endParaRPr lang="zh-CN" altLang="en-US" sz="2000" dirty="0">
                <a:solidFill>
                  <a:schemeClr val="bg1"/>
                </a:solidFill>
                <a:latin typeface="FZLanTingHeiS-DB-GB" panose="02000000000000000000" pitchFamily="2" charset="-122"/>
                <a:ea typeface="FZLanTingHeiS-DB-GB" panose="02000000000000000000" pitchFamily="2" charset="-122"/>
              </a:endParaRPr>
            </a:p>
          </p:txBody>
        </p:sp>
        <p:sp>
          <p:nvSpPr>
            <p:cNvPr id="101" name="MH_Number_1">
              <a:hlinkClick r:id="rId15" action="ppaction://hlinksldjump"/>
              <a:extLst>
                <a:ext uri="{FF2B5EF4-FFF2-40B4-BE49-F238E27FC236}">
                  <a16:creationId xmlns:a16="http://schemas.microsoft.com/office/drawing/2014/main" id="{96195E11-6D82-4540-A057-36FA3BAF46D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886191" y="3518296"/>
              <a:ext cx="305123" cy="305122"/>
            </a:xfrm>
            <a:prstGeom prst="ellipse">
              <a:avLst/>
            </a:prstGeom>
            <a:grpFill/>
            <a:ln>
              <a:solidFill>
                <a:srgbClr val="008E9D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kern="0" dirty="0">
                  <a:solidFill>
                    <a:srgbClr val="FFFFFF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</a:rPr>
                <a:t>3</a:t>
              </a:r>
              <a:endParaRPr lang="zh-CN" altLang="en-US" sz="2000" kern="0" dirty="0">
                <a:solidFill>
                  <a:srgbClr val="FFFFFF"/>
                </a:solidFill>
                <a:latin typeface="FZLanTingHeiS-DB-GB" panose="02000000000000000000" pitchFamily="2" charset="-122"/>
                <a:ea typeface="FZLanTingHeiS-DB-GB" panose="02000000000000000000" pitchFamily="2" charset="-122"/>
              </a:endParaRPr>
            </a:p>
          </p:txBody>
        </p:sp>
      </p:grpSp>
      <p:grpSp>
        <p:nvGrpSpPr>
          <p:cNvPr id="102" name="组 5">
            <a:extLst>
              <a:ext uri="{FF2B5EF4-FFF2-40B4-BE49-F238E27FC236}">
                <a16:creationId xmlns:a16="http://schemas.microsoft.com/office/drawing/2014/main" id="{127CDCEC-DB5A-4D9E-A69E-4E68460B21B2}"/>
              </a:ext>
            </a:extLst>
          </p:cNvPr>
          <p:cNvGrpSpPr/>
          <p:nvPr/>
        </p:nvGrpSpPr>
        <p:grpSpPr>
          <a:xfrm>
            <a:off x="6562636" y="4257916"/>
            <a:ext cx="2839272" cy="465137"/>
            <a:chOff x="4886191" y="3496431"/>
            <a:chExt cx="1795174" cy="348853"/>
          </a:xfrm>
          <a:solidFill>
            <a:schemeClr val="accent1"/>
          </a:solidFill>
        </p:grpSpPr>
        <p:sp>
          <p:nvSpPr>
            <p:cNvPr id="103" name="MH_Entry_1">
              <a:hlinkClick r:id="rId15" action="ppaction://hlinksldjump"/>
              <a:extLst>
                <a:ext uri="{FF2B5EF4-FFF2-40B4-BE49-F238E27FC236}">
                  <a16:creationId xmlns:a16="http://schemas.microsoft.com/office/drawing/2014/main" id="{75277C64-6038-46F8-A3A2-121B2DDC355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153255" y="3496431"/>
              <a:ext cx="1528110" cy="348853"/>
            </a:xfrm>
            <a:custGeom>
              <a:avLst/>
              <a:gdLst>
                <a:gd name="connsiteX0" fmla="*/ 0 w 3954840"/>
                <a:gd name="connsiteY0" fmla="*/ 0 h 557348"/>
                <a:gd name="connsiteX1" fmla="*/ 3835506 w 3954840"/>
                <a:gd name="connsiteY1" fmla="*/ 0 h 557348"/>
                <a:gd name="connsiteX2" fmla="*/ 3954840 w 3954840"/>
                <a:gd name="connsiteY2" fmla="*/ 92893 h 557348"/>
                <a:gd name="connsiteX3" fmla="*/ 3954840 w 3954840"/>
                <a:gd name="connsiteY3" fmla="*/ 464455 h 557348"/>
                <a:gd name="connsiteX4" fmla="*/ 3835506 w 3954840"/>
                <a:gd name="connsiteY4" fmla="*/ 557348 h 557348"/>
                <a:gd name="connsiteX5" fmla="*/ 0 w 3954840"/>
                <a:gd name="connsiteY5" fmla="*/ 557348 h 557348"/>
                <a:gd name="connsiteX6" fmla="*/ 45938 w 3954840"/>
                <a:gd name="connsiteY6" fmla="*/ 532414 h 557348"/>
                <a:gd name="connsiteX7" fmla="*/ 180850 w 3954840"/>
                <a:gd name="connsiteY7" fmla="*/ 278674 h 557348"/>
                <a:gd name="connsiteX8" fmla="*/ 45938 w 3954840"/>
                <a:gd name="connsiteY8" fmla="*/ 24934 h 55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4840" h="557348">
                  <a:moveTo>
                    <a:pt x="0" y="0"/>
                  </a:moveTo>
                  <a:lnTo>
                    <a:pt x="3835506" y="0"/>
                  </a:lnTo>
                  <a:cubicBezTo>
                    <a:pt x="3901412" y="0"/>
                    <a:pt x="3954840" y="41590"/>
                    <a:pt x="3954840" y="92893"/>
                  </a:cubicBezTo>
                  <a:lnTo>
                    <a:pt x="3954840" y="464455"/>
                  </a:lnTo>
                  <a:cubicBezTo>
                    <a:pt x="3954840" y="515758"/>
                    <a:pt x="3901412" y="557348"/>
                    <a:pt x="3835506" y="557348"/>
                  </a:cubicBezTo>
                  <a:lnTo>
                    <a:pt x="0" y="557348"/>
                  </a:lnTo>
                  <a:lnTo>
                    <a:pt x="45938" y="532414"/>
                  </a:lnTo>
                  <a:cubicBezTo>
                    <a:pt x="127334" y="477424"/>
                    <a:pt x="180850" y="384299"/>
                    <a:pt x="180850" y="278674"/>
                  </a:cubicBezTo>
                  <a:cubicBezTo>
                    <a:pt x="180850" y="173050"/>
                    <a:pt x="127334" y="79925"/>
                    <a:pt x="45938" y="24934"/>
                  </a:cubicBezTo>
                  <a:close/>
                </a:path>
              </a:pathLst>
            </a:custGeom>
            <a:grpFill/>
            <a:ln>
              <a:solidFill>
                <a:srgbClr val="008E9D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180000" tIns="36000" rIns="36000" bIns="36000" anchor="ctr">
              <a:noAutofit/>
            </a:bodyPr>
            <a:lstStyle/>
            <a:p>
              <a:pPr defTabSz="913765" fontAlgn="ctr">
                <a:buClr>
                  <a:srgbClr val="4BACC6"/>
                </a:buClr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  <a:sym typeface="+mn-ea"/>
                </a:rPr>
                <a:t>    异动管理</a:t>
              </a:r>
              <a:endParaRPr lang="zh-CN" altLang="en-US" sz="2000" dirty="0">
                <a:solidFill>
                  <a:schemeClr val="bg1"/>
                </a:solidFill>
                <a:latin typeface="FZLanTingHeiS-DB-GB" panose="02000000000000000000" pitchFamily="2" charset="-122"/>
                <a:ea typeface="FZLanTingHeiS-DB-GB" panose="02000000000000000000" pitchFamily="2" charset="-122"/>
              </a:endParaRPr>
            </a:p>
          </p:txBody>
        </p:sp>
        <p:sp>
          <p:nvSpPr>
            <p:cNvPr id="104" name="MH_Number_1">
              <a:hlinkClick r:id="rId15" action="ppaction://hlinksldjump"/>
              <a:extLst>
                <a:ext uri="{FF2B5EF4-FFF2-40B4-BE49-F238E27FC236}">
                  <a16:creationId xmlns:a16="http://schemas.microsoft.com/office/drawing/2014/main" id="{B586AD71-0B02-4300-A6C4-E572DD64F1F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886191" y="3518296"/>
              <a:ext cx="305123" cy="305122"/>
            </a:xfrm>
            <a:prstGeom prst="ellipse">
              <a:avLst/>
            </a:prstGeom>
            <a:grpFill/>
            <a:ln>
              <a:solidFill>
                <a:srgbClr val="008E9D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kern="0" dirty="0">
                  <a:solidFill>
                    <a:srgbClr val="FFFFFF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</a:rPr>
                <a:t>4</a:t>
              </a:r>
              <a:endParaRPr lang="zh-CN" altLang="en-US" sz="2000" kern="0" dirty="0">
                <a:solidFill>
                  <a:srgbClr val="FFFFFF"/>
                </a:solidFill>
                <a:latin typeface="FZLanTingHeiS-DB-GB" panose="02000000000000000000" pitchFamily="2" charset="-122"/>
                <a:ea typeface="FZLanTingHeiS-DB-GB" panose="02000000000000000000" pitchFamily="2" charset="-122"/>
              </a:endParaRPr>
            </a:p>
          </p:txBody>
        </p:sp>
      </p:grpSp>
      <p:grpSp>
        <p:nvGrpSpPr>
          <p:cNvPr id="105" name="组 5">
            <a:extLst>
              <a:ext uri="{FF2B5EF4-FFF2-40B4-BE49-F238E27FC236}">
                <a16:creationId xmlns:a16="http://schemas.microsoft.com/office/drawing/2014/main" id="{8E249475-DC27-4B12-A5BE-018E46B3799F}"/>
              </a:ext>
            </a:extLst>
          </p:cNvPr>
          <p:cNvGrpSpPr/>
          <p:nvPr/>
        </p:nvGrpSpPr>
        <p:grpSpPr>
          <a:xfrm>
            <a:off x="6562637" y="5234441"/>
            <a:ext cx="2839271" cy="465137"/>
            <a:chOff x="4886191" y="3496431"/>
            <a:chExt cx="1795173" cy="348853"/>
          </a:xfrm>
          <a:solidFill>
            <a:schemeClr val="accent1"/>
          </a:solidFill>
        </p:grpSpPr>
        <p:sp>
          <p:nvSpPr>
            <p:cNvPr id="106" name="MH_Entry_1">
              <a:hlinkClick r:id="rId15" action="ppaction://hlinksldjump"/>
              <a:extLst>
                <a:ext uri="{FF2B5EF4-FFF2-40B4-BE49-F238E27FC236}">
                  <a16:creationId xmlns:a16="http://schemas.microsoft.com/office/drawing/2014/main" id="{F410AE8E-F757-45F9-B8BC-89750988D081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153253" y="3496431"/>
              <a:ext cx="1528111" cy="348853"/>
            </a:xfrm>
            <a:custGeom>
              <a:avLst/>
              <a:gdLst>
                <a:gd name="connsiteX0" fmla="*/ 0 w 3954840"/>
                <a:gd name="connsiteY0" fmla="*/ 0 h 557348"/>
                <a:gd name="connsiteX1" fmla="*/ 3835506 w 3954840"/>
                <a:gd name="connsiteY1" fmla="*/ 0 h 557348"/>
                <a:gd name="connsiteX2" fmla="*/ 3954840 w 3954840"/>
                <a:gd name="connsiteY2" fmla="*/ 92893 h 557348"/>
                <a:gd name="connsiteX3" fmla="*/ 3954840 w 3954840"/>
                <a:gd name="connsiteY3" fmla="*/ 464455 h 557348"/>
                <a:gd name="connsiteX4" fmla="*/ 3835506 w 3954840"/>
                <a:gd name="connsiteY4" fmla="*/ 557348 h 557348"/>
                <a:gd name="connsiteX5" fmla="*/ 0 w 3954840"/>
                <a:gd name="connsiteY5" fmla="*/ 557348 h 557348"/>
                <a:gd name="connsiteX6" fmla="*/ 45938 w 3954840"/>
                <a:gd name="connsiteY6" fmla="*/ 532414 h 557348"/>
                <a:gd name="connsiteX7" fmla="*/ 180850 w 3954840"/>
                <a:gd name="connsiteY7" fmla="*/ 278674 h 557348"/>
                <a:gd name="connsiteX8" fmla="*/ 45938 w 3954840"/>
                <a:gd name="connsiteY8" fmla="*/ 24934 h 55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4840" h="557348">
                  <a:moveTo>
                    <a:pt x="0" y="0"/>
                  </a:moveTo>
                  <a:lnTo>
                    <a:pt x="3835506" y="0"/>
                  </a:lnTo>
                  <a:cubicBezTo>
                    <a:pt x="3901412" y="0"/>
                    <a:pt x="3954840" y="41590"/>
                    <a:pt x="3954840" y="92893"/>
                  </a:cubicBezTo>
                  <a:lnTo>
                    <a:pt x="3954840" y="464455"/>
                  </a:lnTo>
                  <a:cubicBezTo>
                    <a:pt x="3954840" y="515758"/>
                    <a:pt x="3901412" y="557348"/>
                    <a:pt x="3835506" y="557348"/>
                  </a:cubicBezTo>
                  <a:lnTo>
                    <a:pt x="0" y="557348"/>
                  </a:lnTo>
                  <a:lnTo>
                    <a:pt x="45938" y="532414"/>
                  </a:lnTo>
                  <a:cubicBezTo>
                    <a:pt x="127334" y="477424"/>
                    <a:pt x="180850" y="384299"/>
                    <a:pt x="180850" y="278674"/>
                  </a:cubicBezTo>
                  <a:cubicBezTo>
                    <a:pt x="180850" y="173050"/>
                    <a:pt x="127334" y="79925"/>
                    <a:pt x="45938" y="24934"/>
                  </a:cubicBezTo>
                  <a:close/>
                </a:path>
              </a:pathLst>
            </a:custGeom>
            <a:grpFill/>
            <a:ln>
              <a:solidFill>
                <a:srgbClr val="008E9D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180000" tIns="36000" rIns="36000" bIns="36000" anchor="ctr">
              <a:noAutofit/>
            </a:bodyPr>
            <a:lstStyle/>
            <a:p>
              <a:pPr defTabSz="913765" fontAlgn="ctr">
                <a:buClr>
                  <a:srgbClr val="4BACC6"/>
                </a:buClr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  <a:sym typeface="+mn-ea"/>
                </a:rPr>
                <a:t>    员工自助</a:t>
              </a:r>
              <a:endParaRPr lang="zh-CN" altLang="en-US" sz="2000" dirty="0">
                <a:solidFill>
                  <a:schemeClr val="bg1"/>
                </a:solidFill>
                <a:latin typeface="FZLanTingHeiS-DB-GB" panose="02000000000000000000" pitchFamily="2" charset="-122"/>
                <a:ea typeface="FZLanTingHeiS-DB-GB" panose="02000000000000000000" pitchFamily="2" charset="-122"/>
              </a:endParaRPr>
            </a:p>
          </p:txBody>
        </p:sp>
        <p:sp>
          <p:nvSpPr>
            <p:cNvPr id="107" name="MH_Number_1">
              <a:hlinkClick r:id="rId15" action="ppaction://hlinksldjump"/>
              <a:extLst>
                <a:ext uri="{FF2B5EF4-FFF2-40B4-BE49-F238E27FC236}">
                  <a16:creationId xmlns:a16="http://schemas.microsoft.com/office/drawing/2014/main" id="{067D8297-758F-4610-8936-E78205125A16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886191" y="3518296"/>
              <a:ext cx="305123" cy="305122"/>
            </a:xfrm>
            <a:prstGeom prst="ellipse">
              <a:avLst/>
            </a:prstGeom>
            <a:grpFill/>
            <a:ln>
              <a:solidFill>
                <a:srgbClr val="008E9D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kern="0" dirty="0">
                  <a:solidFill>
                    <a:srgbClr val="FFFFFF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</a:rPr>
                <a:t>5</a:t>
              </a:r>
              <a:endParaRPr lang="zh-CN" altLang="en-US" sz="2000" kern="0" dirty="0">
                <a:solidFill>
                  <a:srgbClr val="FFFFFF"/>
                </a:solidFill>
                <a:latin typeface="FZLanTingHeiS-DB-GB" panose="02000000000000000000" pitchFamily="2" charset="-122"/>
                <a:ea typeface="FZLanTingHeiS-DB-GB" panose="02000000000000000000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0095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花名册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BB735EB7-BF90-49E4-B210-73FE97505353}"/>
              </a:ext>
            </a:extLst>
          </p:cNvPr>
          <p:cNvSpPr/>
          <p:nvPr/>
        </p:nvSpPr>
        <p:spPr bwMode="auto">
          <a:xfrm>
            <a:off x="159328" y="1026608"/>
            <a:ext cx="1245583" cy="4695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员工信息</a:t>
            </a:r>
          </a:p>
        </p:txBody>
      </p:sp>
      <p:cxnSp>
        <p:nvCxnSpPr>
          <p:cNvPr id="28" name="直线箭头连接符 58">
            <a:extLst>
              <a:ext uri="{FF2B5EF4-FFF2-40B4-BE49-F238E27FC236}">
                <a16:creationId xmlns:a16="http://schemas.microsoft.com/office/drawing/2014/main" id="{57335904-6E4B-4244-95A5-2DE99ABE5424}"/>
              </a:ext>
            </a:extLst>
          </p:cNvPr>
          <p:cNvCxnSpPr>
            <a:cxnSpLocks/>
            <a:stCxn id="34" idx="4"/>
            <a:endCxn id="32" idx="0"/>
          </p:cNvCxnSpPr>
          <p:nvPr/>
        </p:nvCxnSpPr>
        <p:spPr>
          <a:xfrm flipH="1">
            <a:off x="619035" y="3180906"/>
            <a:ext cx="6450" cy="393197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圆角矩形 21">
            <a:extLst>
              <a:ext uri="{FF2B5EF4-FFF2-40B4-BE49-F238E27FC236}">
                <a16:creationId xmlns:a16="http://schemas.microsoft.com/office/drawing/2014/main" id="{E6A622C5-3CBF-4759-B29D-6250DFC886B8}"/>
              </a:ext>
            </a:extLst>
          </p:cNvPr>
          <p:cNvSpPr/>
          <p:nvPr/>
        </p:nvSpPr>
        <p:spPr>
          <a:xfrm>
            <a:off x="845260" y="1804390"/>
            <a:ext cx="1110922" cy="466725"/>
          </a:xfrm>
          <a:prstGeom prst="roundRect">
            <a:avLst>
              <a:gd name="adj" fmla="val 1224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rgbClr val="FFFFFF"/>
                </a:solidFill>
                <a:latin typeface="+mn-ea"/>
              </a:rPr>
              <a:t>内部员工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E3B440B-2020-4029-AEAD-882F2579EF43}"/>
              </a:ext>
            </a:extLst>
          </p:cNvPr>
          <p:cNvGrpSpPr/>
          <p:nvPr/>
        </p:nvGrpSpPr>
        <p:grpSpPr>
          <a:xfrm>
            <a:off x="529341" y="3574103"/>
            <a:ext cx="179388" cy="179387"/>
            <a:chOff x="528031" y="1862594"/>
            <a:chExt cx="179388" cy="179387"/>
          </a:xfrm>
        </p:grpSpPr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3470D276-8CE8-4DE3-A82C-61E9299DB782}"/>
                </a:ext>
              </a:extLst>
            </p:cNvPr>
            <p:cNvSpPr/>
            <p:nvPr/>
          </p:nvSpPr>
          <p:spPr bwMode="auto">
            <a:xfrm>
              <a:off x="573346" y="1913703"/>
              <a:ext cx="84138" cy="84137"/>
            </a:xfrm>
            <a:prstGeom prst="ellipse">
              <a:avLst/>
            </a:prstGeom>
            <a:solidFill>
              <a:srgbClr val="8CC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2" name="椭圆 43">
              <a:extLst>
                <a:ext uri="{FF2B5EF4-FFF2-40B4-BE49-F238E27FC236}">
                  <a16:creationId xmlns:a16="http://schemas.microsoft.com/office/drawing/2014/main" id="{ED8D0C40-181E-46AE-BB64-E693A62BC1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8031" y="1862594"/>
              <a:ext cx="179388" cy="179387"/>
            </a:xfrm>
            <a:prstGeom prst="ellipse">
              <a:avLst/>
            </a:prstGeom>
            <a:noFill/>
            <a:ln>
              <a:solidFill>
                <a:srgbClr val="8CC2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33" name="椭圆 39">
            <a:extLst>
              <a:ext uri="{FF2B5EF4-FFF2-40B4-BE49-F238E27FC236}">
                <a16:creationId xmlns:a16="http://schemas.microsoft.com/office/drawing/2014/main" id="{BD4ACD78-5E94-4180-9F0F-D9D57821931B}"/>
              </a:ext>
            </a:extLst>
          </p:cNvPr>
          <p:cNvSpPr/>
          <p:nvPr/>
        </p:nvSpPr>
        <p:spPr bwMode="auto">
          <a:xfrm>
            <a:off x="581520" y="3043065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4" name="椭圆 43">
            <a:extLst>
              <a:ext uri="{FF2B5EF4-FFF2-40B4-BE49-F238E27FC236}">
                <a16:creationId xmlns:a16="http://schemas.microsoft.com/office/drawing/2014/main" id="{652D25C5-809E-4C67-BC18-4AE6146D3FEC}"/>
              </a:ext>
            </a:extLst>
          </p:cNvPr>
          <p:cNvSpPr>
            <a:spLocks noChangeAspect="1"/>
          </p:cNvSpPr>
          <p:nvPr/>
        </p:nvSpPr>
        <p:spPr bwMode="auto">
          <a:xfrm>
            <a:off x="535791" y="3001519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5" name="圆角矩形 21">
            <a:extLst>
              <a:ext uri="{FF2B5EF4-FFF2-40B4-BE49-F238E27FC236}">
                <a16:creationId xmlns:a16="http://schemas.microsoft.com/office/drawing/2014/main" id="{8E868E2D-E992-4ED4-A6A2-4B6F0338601C}"/>
              </a:ext>
            </a:extLst>
          </p:cNvPr>
          <p:cNvSpPr/>
          <p:nvPr/>
        </p:nvSpPr>
        <p:spPr>
          <a:xfrm>
            <a:off x="853424" y="2340221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实习生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6" name="椭圆 39">
            <a:extLst>
              <a:ext uri="{FF2B5EF4-FFF2-40B4-BE49-F238E27FC236}">
                <a16:creationId xmlns:a16="http://schemas.microsoft.com/office/drawing/2014/main" id="{8CA4F496-E9FB-44DD-9942-5AF1F3807130}"/>
              </a:ext>
            </a:extLst>
          </p:cNvPr>
          <p:cNvSpPr/>
          <p:nvPr/>
        </p:nvSpPr>
        <p:spPr bwMode="auto">
          <a:xfrm>
            <a:off x="583395" y="4228669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7" name="椭圆 43">
            <a:extLst>
              <a:ext uri="{FF2B5EF4-FFF2-40B4-BE49-F238E27FC236}">
                <a16:creationId xmlns:a16="http://schemas.microsoft.com/office/drawing/2014/main" id="{3211937B-4011-4C4C-A1C2-54693CF67C0D}"/>
              </a:ext>
            </a:extLst>
          </p:cNvPr>
          <p:cNvSpPr>
            <a:spLocks noChangeAspect="1"/>
          </p:cNvSpPr>
          <p:nvPr/>
        </p:nvSpPr>
        <p:spPr bwMode="auto">
          <a:xfrm>
            <a:off x="535770" y="4181044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8" name="圆角矩形 21">
            <a:extLst>
              <a:ext uri="{FF2B5EF4-FFF2-40B4-BE49-F238E27FC236}">
                <a16:creationId xmlns:a16="http://schemas.microsoft.com/office/drawing/2014/main" id="{E0895D84-7ED8-43AF-854D-152891A9D003}"/>
              </a:ext>
            </a:extLst>
          </p:cNvPr>
          <p:cNvSpPr/>
          <p:nvPr/>
        </p:nvSpPr>
        <p:spPr>
          <a:xfrm>
            <a:off x="857614" y="2895530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外部员工</a:t>
            </a:r>
          </a:p>
        </p:txBody>
      </p:sp>
      <p:cxnSp>
        <p:nvCxnSpPr>
          <p:cNvPr id="39" name="直线箭头连接符 58">
            <a:extLst>
              <a:ext uri="{FF2B5EF4-FFF2-40B4-BE49-F238E27FC236}">
                <a16:creationId xmlns:a16="http://schemas.microsoft.com/office/drawing/2014/main" id="{4BC8D55C-1BD0-4AC1-B9FC-4930277B6EC9}"/>
              </a:ext>
            </a:extLst>
          </p:cNvPr>
          <p:cNvCxnSpPr>
            <a:cxnSpLocks/>
            <a:stCxn id="58" idx="4"/>
            <a:endCxn id="54" idx="0"/>
          </p:cNvCxnSpPr>
          <p:nvPr/>
        </p:nvCxnSpPr>
        <p:spPr>
          <a:xfrm flipH="1">
            <a:off x="617198" y="2107116"/>
            <a:ext cx="7102" cy="350118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线箭头连接符 58">
            <a:extLst>
              <a:ext uri="{FF2B5EF4-FFF2-40B4-BE49-F238E27FC236}">
                <a16:creationId xmlns:a16="http://schemas.microsoft.com/office/drawing/2014/main" id="{98F2F204-F3DD-498B-A58D-C704371B1A1A}"/>
              </a:ext>
            </a:extLst>
          </p:cNvPr>
          <p:cNvCxnSpPr>
            <a:cxnSpLocks/>
            <a:stCxn id="43" idx="4"/>
          </p:cNvCxnSpPr>
          <p:nvPr/>
        </p:nvCxnSpPr>
        <p:spPr>
          <a:xfrm>
            <a:off x="625640" y="4910547"/>
            <a:ext cx="0" cy="373574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圆角矩形 21">
            <a:extLst>
              <a:ext uri="{FF2B5EF4-FFF2-40B4-BE49-F238E27FC236}">
                <a16:creationId xmlns:a16="http://schemas.microsoft.com/office/drawing/2014/main" id="{996425C3-79B0-4AD3-855D-AB9F2DD8C2AA}"/>
              </a:ext>
            </a:extLst>
          </p:cNvPr>
          <p:cNvSpPr/>
          <p:nvPr/>
        </p:nvSpPr>
        <p:spPr>
          <a:xfrm>
            <a:off x="849450" y="3449619"/>
            <a:ext cx="1110922" cy="466725"/>
          </a:xfrm>
          <a:prstGeom prst="roundRect">
            <a:avLst>
              <a:gd name="adj" fmla="val 12244"/>
            </a:avLst>
          </a:prstGeom>
          <a:solidFill>
            <a:srgbClr val="8C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花名册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2" name="椭圆 39">
            <a:extLst>
              <a:ext uri="{FF2B5EF4-FFF2-40B4-BE49-F238E27FC236}">
                <a16:creationId xmlns:a16="http://schemas.microsoft.com/office/drawing/2014/main" id="{40853990-B63D-48E6-B99F-32EAE53F8852}"/>
              </a:ext>
            </a:extLst>
          </p:cNvPr>
          <p:cNvSpPr/>
          <p:nvPr/>
        </p:nvSpPr>
        <p:spPr bwMode="auto">
          <a:xfrm>
            <a:off x="583571" y="4784723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3" name="椭圆 43">
            <a:extLst>
              <a:ext uri="{FF2B5EF4-FFF2-40B4-BE49-F238E27FC236}">
                <a16:creationId xmlns:a16="http://schemas.microsoft.com/office/drawing/2014/main" id="{94F05D6B-A53D-463F-B851-77197F92CFB1}"/>
              </a:ext>
            </a:extLst>
          </p:cNvPr>
          <p:cNvSpPr>
            <a:spLocks noChangeAspect="1"/>
          </p:cNvSpPr>
          <p:nvPr/>
        </p:nvSpPr>
        <p:spPr bwMode="auto">
          <a:xfrm>
            <a:off x="535946" y="4731160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4" name="椭圆 39">
            <a:extLst>
              <a:ext uri="{FF2B5EF4-FFF2-40B4-BE49-F238E27FC236}">
                <a16:creationId xmlns:a16="http://schemas.microsoft.com/office/drawing/2014/main" id="{83E225E8-AA70-413B-A73D-14608DB7AC6F}"/>
              </a:ext>
            </a:extLst>
          </p:cNvPr>
          <p:cNvSpPr/>
          <p:nvPr/>
        </p:nvSpPr>
        <p:spPr bwMode="auto">
          <a:xfrm>
            <a:off x="583571" y="5337684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5" name="椭圆 43">
            <a:extLst>
              <a:ext uri="{FF2B5EF4-FFF2-40B4-BE49-F238E27FC236}">
                <a16:creationId xmlns:a16="http://schemas.microsoft.com/office/drawing/2014/main" id="{BBF6F7D3-2B67-4A24-B54C-27F11713BCB8}"/>
              </a:ext>
            </a:extLst>
          </p:cNvPr>
          <p:cNvSpPr>
            <a:spLocks noChangeAspect="1"/>
          </p:cNvSpPr>
          <p:nvPr/>
        </p:nvSpPr>
        <p:spPr bwMode="auto">
          <a:xfrm>
            <a:off x="535946" y="5290059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6" name="圆角矩形 21">
            <a:extLst>
              <a:ext uri="{FF2B5EF4-FFF2-40B4-BE49-F238E27FC236}">
                <a16:creationId xmlns:a16="http://schemas.microsoft.com/office/drawing/2014/main" id="{65A6CDFE-E7A3-4CC7-A125-5AD8E78A451B}"/>
              </a:ext>
            </a:extLst>
          </p:cNvPr>
          <p:cNvSpPr/>
          <p:nvPr/>
        </p:nvSpPr>
        <p:spPr>
          <a:xfrm>
            <a:off x="856899" y="3998629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子集管理</a:t>
            </a:r>
          </a:p>
        </p:txBody>
      </p:sp>
      <p:cxnSp>
        <p:nvCxnSpPr>
          <p:cNvPr id="47" name="直线箭头连接符 58">
            <a:extLst>
              <a:ext uri="{FF2B5EF4-FFF2-40B4-BE49-F238E27FC236}">
                <a16:creationId xmlns:a16="http://schemas.microsoft.com/office/drawing/2014/main" id="{C7C7E66F-63AA-4D8F-8375-F6CF6DC6BB59}"/>
              </a:ext>
            </a:extLst>
          </p:cNvPr>
          <p:cNvCxnSpPr>
            <a:cxnSpLocks/>
            <a:stCxn id="37" idx="4"/>
          </p:cNvCxnSpPr>
          <p:nvPr/>
        </p:nvCxnSpPr>
        <p:spPr>
          <a:xfrm>
            <a:off x="625464" y="4360431"/>
            <a:ext cx="1036" cy="374855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圆角矩形 21">
            <a:extLst>
              <a:ext uri="{FF2B5EF4-FFF2-40B4-BE49-F238E27FC236}">
                <a16:creationId xmlns:a16="http://schemas.microsoft.com/office/drawing/2014/main" id="{813AD122-B42A-491E-99F1-C13F42D91C97}"/>
              </a:ext>
            </a:extLst>
          </p:cNvPr>
          <p:cNvSpPr/>
          <p:nvPr/>
        </p:nvSpPr>
        <p:spPr>
          <a:xfrm>
            <a:off x="849450" y="4563322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合同协议</a:t>
            </a:r>
          </a:p>
        </p:txBody>
      </p:sp>
      <p:sp>
        <p:nvSpPr>
          <p:cNvPr id="49" name="圆角矩形 21">
            <a:extLst>
              <a:ext uri="{FF2B5EF4-FFF2-40B4-BE49-F238E27FC236}">
                <a16:creationId xmlns:a16="http://schemas.microsoft.com/office/drawing/2014/main" id="{06FA5F3D-C03D-4EA9-807C-1540507DBAE5}"/>
              </a:ext>
            </a:extLst>
          </p:cNvPr>
          <p:cNvSpPr/>
          <p:nvPr/>
        </p:nvSpPr>
        <p:spPr>
          <a:xfrm>
            <a:off x="857824" y="5136179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黑名单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0" name="圆角矩形 21">
            <a:extLst>
              <a:ext uri="{FF2B5EF4-FFF2-40B4-BE49-F238E27FC236}">
                <a16:creationId xmlns:a16="http://schemas.microsoft.com/office/drawing/2014/main" id="{C7E529B1-3ACC-4AFA-8FCE-821C912C276F}"/>
              </a:ext>
            </a:extLst>
          </p:cNvPr>
          <p:cNvSpPr/>
          <p:nvPr/>
        </p:nvSpPr>
        <p:spPr>
          <a:xfrm>
            <a:off x="861588" y="5686868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预警提醒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3" name="椭圆 39">
            <a:extLst>
              <a:ext uri="{FF2B5EF4-FFF2-40B4-BE49-F238E27FC236}">
                <a16:creationId xmlns:a16="http://schemas.microsoft.com/office/drawing/2014/main" id="{C9A3635D-2457-49B0-A742-694BD5EDA446}"/>
              </a:ext>
            </a:extLst>
          </p:cNvPr>
          <p:cNvSpPr/>
          <p:nvPr/>
        </p:nvSpPr>
        <p:spPr bwMode="auto">
          <a:xfrm>
            <a:off x="581268" y="2505188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4" name="椭圆 43">
            <a:extLst>
              <a:ext uri="{FF2B5EF4-FFF2-40B4-BE49-F238E27FC236}">
                <a16:creationId xmlns:a16="http://schemas.microsoft.com/office/drawing/2014/main" id="{E0E3497D-9135-45CE-ACD2-5E4345194B83}"/>
              </a:ext>
            </a:extLst>
          </p:cNvPr>
          <p:cNvSpPr>
            <a:spLocks noChangeAspect="1"/>
          </p:cNvSpPr>
          <p:nvPr/>
        </p:nvSpPr>
        <p:spPr bwMode="auto">
          <a:xfrm>
            <a:off x="527504" y="2457234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5" name="椭圆 39">
            <a:extLst>
              <a:ext uri="{FF2B5EF4-FFF2-40B4-BE49-F238E27FC236}">
                <a16:creationId xmlns:a16="http://schemas.microsoft.com/office/drawing/2014/main" id="{B6D0D78E-3163-4CF8-BC6A-2A742909F0D6}"/>
              </a:ext>
            </a:extLst>
          </p:cNvPr>
          <p:cNvSpPr/>
          <p:nvPr/>
        </p:nvSpPr>
        <p:spPr bwMode="auto">
          <a:xfrm>
            <a:off x="600373" y="5872938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6" name="椭圆 43">
            <a:extLst>
              <a:ext uri="{FF2B5EF4-FFF2-40B4-BE49-F238E27FC236}">
                <a16:creationId xmlns:a16="http://schemas.microsoft.com/office/drawing/2014/main" id="{49B264FE-B86F-4B82-8BF1-E556811E6987}"/>
              </a:ext>
            </a:extLst>
          </p:cNvPr>
          <p:cNvSpPr>
            <a:spLocks noChangeAspect="1"/>
          </p:cNvSpPr>
          <p:nvPr/>
        </p:nvSpPr>
        <p:spPr bwMode="auto">
          <a:xfrm>
            <a:off x="554644" y="5831392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73266E8-F8AC-44B7-9AD8-3D86840B36EF}"/>
              </a:ext>
            </a:extLst>
          </p:cNvPr>
          <p:cNvGrpSpPr/>
          <p:nvPr/>
        </p:nvGrpSpPr>
        <p:grpSpPr>
          <a:xfrm>
            <a:off x="534606" y="1927729"/>
            <a:ext cx="179388" cy="179387"/>
            <a:chOff x="543226" y="3607532"/>
            <a:chExt cx="179388" cy="179387"/>
          </a:xfrm>
        </p:grpSpPr>
        <p:sp>
          <p:nvSpPr>
            <p:cNvPr id="57" name="椭圆 39">
              <a:extLst>
                <a:ext uri="{FF2B5EF4-FFF2-40B4-BE49-F238E27FC236}">
                  <a16:creationId xmlns:a16="http://schemas.microsoft.com/office/drawing/2014/main" id="{F07D8D92-A04B-4719-8856-8D9C1B60EACE}"/>
                </a:ext>
              </a:extLst>
            </p:cNvPr>
            <p:cNvSpPr/>
            <p:nvPr/>
          </p:nvSpPr>
          <p:spPr bwMode="auto">
            <a:xfrm>
              <a:off x="588955" y="3649078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8" name="椭圆 43">
              <a:extLst>
                <a:ext uri="{FF2B5EF4-FFF2-40B4-BE49-F238E27FC236}">
                  <a16:creationId xmlns:a16="http://schemas.microsoft.com/office/drawing/2014/main" id="{86208B79-E0E1-492C-B8EB-F23102EAE7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3226" y="3607532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029BA76F-CC5D-479B-B039-4DABF013B53E}"/>
              </a:ext>
            </a:extLst>
          </p:cNvPr>
          <p:cNvCxnSpPr>
            <a:cxnSpLocks/>
            <a:stCxn id="54" idx="4"/>
          </p:cNvCxnSpPr>
          <p:nvPr/>
        </p:nvCxnSpPr>
        <p:spPr>
          <a:xfrm>
            <a:off x="617198" y="2636621"/>
            <a:ext cx="9302" cy="354539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线箭头连接符 58">
            <a:extLst>
              <a:ext uri="{FF2B5EF4-FFF2-40B4-BE49-F238E27FC236}">
                <a16:creationId xmlns:a16="http://schemas.microsoft.com/office/drawing/2014/main" id="{E4D0CF87-4BD6-49D3-9557-BAAA3C87D614}"/>
              </a:ext>
            </a:extLst>
          </p:cNvPr>
          <p:cNvCxnSpPr>
            <a:cxnSpLocks/>
          </p:cNvCxnSpPr>
          <p:nvPr/>
        </p:nvCxnSpPr>
        <p:spPr>
          <a:xfrm>
            <a:off x="635826" y="5469446"/>
            <a:ext cx="0" cy="373574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线箭头连接符 58">
            <a:extLst>
              <a:ext uri="{FF2B5EF4-FFF2-40B4-BE49-F238E27FC236}">
                <a16:creationId xmlns:a16="http://schemas.microsoft.com/office/drawing/2014/main" id="{716AF9CA-3331-4592-B08D-55E06685D930}"/>
              </a:ext>
            </a:extLst>
          </p:cNvPr>
          <p:cNvCxnSpPr>
            <a:cxnSpLocks/>
            <a:stCxn id="32" idx="4"/>
            <a:endCxn id="37" idx="0"/>
          </p:cNvCxnSpPr>
          <p:nvPr/>
        </p:nvCxnSpPr>
        <p:spPr>
          <a:xfrm>
            <a:off x="619035" y="3753490"/>
            <a:ext cx="6429" cy="427554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19F82BA0-230D-46B8-AB86-D1B1B5317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880" y="1673656"/>
            <a:ext cx="9467547" cy="46499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3" name="文本占位符 46">
            <a:extLst>
              <a:ext uri="{FF2B5EF4-FFF2-40B4-BE49-F238E27FC236}">
                <a16:creationId xmlns:a16="http://schemas.microsoft.com/office/drawing/2014/main" id="{11F7E115-F3A4-4F7C-BD5D-9F17DE970E83}"/>
              </a:ext>
            </a:extLst>
          </p:cNvPr>
          <p:cNvSpPr txBox="1">
            <a:spLocks/>
          </p:cNvSpPr>
          <p:nvPr/>
        </p:nvSpPr>
        <p:spPr bwMode="auto">
          <a:xfrm>
            <a:off x="2342809" y="943322"/>
            <a:ext cx="8646319" cy="56815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路径：组织员工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人员信息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-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花名册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业务说明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：便捷地查询员工花名册列表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4" name="线形标注 1(带强调线) 9">
            <a:extLst>
              <a:ext uri="{FF2B5EF4-FFF2-40B4-BE49-F238E27FC236}">
                <a16:creationId xmlns:a16="http://schemas.microsoft.com/office/drawing/2014/main" id="{FD020B92-9481-4522-A448-A14BAAB5FC3B}"/>
              </a:ext>
            </a:extLst>
          </p:cNvPr>
          <p:cNvSpPr/>
          <p:nvPr/>
        </p:nvSpPr>
        <p:spPr>
          <a:xfrm>
            <a:off x="6074475" y="4460491"/>
            <a:ext cx="2448272" cy="675688"/>
          </a:xfrm>
          <a:prstGeom prst="accentCallout1">
            <a:avLst>
              <a:gd name="adj1" fmla="val 20473"/>
              <a:gd name="adj2" fmla="val -3379"/>
              <a:gd name="adj3" fmla="val -289909"/>
              <a:gd name="adj4" fmla="val 107745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/>
                <a:ea typeface="微软雅黑"/>
              </a:rPr>
              <a:t>展示更多的对象字段，通过关联</a:t>
            </a:r>
            <a:r>
              <a:rPr lang="en-US" altLang="zh-CN" sz="1200" dirty="0">
                <a:solidFill>
                  <a:prstClr val="black"/>
                </a:solidFill>
                <a:latin typeface="微软雅黑"/>
                <a:ea typeface="微软雅黑"/>
              </a:rPr>
              <a:t>ocean</a:t>
            </a:r>
            <a:r>
              <a:rPr lang="zh-CN" altLang="en-US" sz="1200" dirty="0">
                <a:solidFill>
                  <a:prstClr val="black"/>
                </a:solidFill>
                <a:latin typeface="微软雅黑"/>
                <a:ea typeface="微软雅黑"/>
              </a:rPr>
              <a:t>菜单，员工花名册，支持多个对象字段的筛选和查询、以及排序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359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子集管理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BB735EB7-BF90-49E4-B210-73FE97505353}"/>
              </a:ext>
            </a:extLst>
          </p:cNvPr>
          <p:cNvSpPr/>
          <p:nvPr/>
        </p:nvSpPr>
        <p:spPr bwMode="auto">
          <a:xfrm>
            <a:off x="159328" y="1026608"/>
            <a:ext cx="1245583" cy="4695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员工信息</a:t>
            </a:r>
          </a:p>
        </p:txBody>
      </p:sp>
      <p:cxnSp>
        <p:nvCxnSpPr>
          <p:cNvPr id="28" name="直线箭头连接符 58">
            <a:extLst>
              <a:ext uri="{FF2B5EF4-FFF2-40B4-BE49-F238E27FC236}">
                <a16:creationId xmlns:a16="http://schemas.microsoft.com/office/drawing/2014/main" id="{57335904-6E4B-4244-95A5-2DE99ABE5424}"/>
              </a:ext>
            </a:extLst>
          </p:cNvPr>
          <p:cNvCxnSpPr>
            <a:cxnSpLocks/>
            <a:endCxn id="54" idx="0"/>
          </p:cNvCxnSpPr>
          <p:nvPr/>
        </p:nvCxnSpPr>
        <p:spPr>
          <a:xfrm flipH="1">
            <a:off x="617198" y="2041981"/>
            <a:ext cx="527" cy="415253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圆角矩形 21">
            <a:extLst>
              <a:ext uri="{FF2B5EF4-FFF2-40B4-BE49-F238E27FC236}">
                <a16:creationId xmlns:a16="http://schemas.microsoft.com/office/drawing/2014/main" id="{E6A622C5-3CBF-4759-B29D-6250DFC886B8}"/>
              </a:ext>
            </a:extLst>
          </p:cNvPr>
          <p:cNvSpPr/>
          <p:nvPr/>
        </p:nvSpPr>
        <p:spPr>
          <a:xfrm>
            <a:off x="845260" y="1804390"/>
            <a:ext cx="1110922" cy="466725"/>
          </a:xfrm>
          <a:prstGeom prst="roundRect">
            <a:avLst>
              <a:gd name="adj" fmla="val 1224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rgbClr val="FFFFFF"/>
                </a:solidFill>
                <a:latin typeface="+mn-ea"/>
              </a:rPr>
              <a:t>内部员工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3" name="椭圆 39">
            <a:extLst>
              <a:ext uri="{FF2B5EF4-FFF2-40B4-BE49-F238E27FC236}">
                <a16:creationId xmlns:a16="http://schemas.microsoft.com/office/drawing/2014/main" id="{BD4ACD78-5E94-4180-9F0F-D9D57821931B}"/>
              </a:ext>
            </a:extLst>
          </p:cNvPr>
          <p:cNvSpPr/>
          <p:nvPr/>
        </p:nvSpPr>
        <p:spPr bwMode="auto">
          <a:xfrm>
            <a:off x="590851" y="3043065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4" name="椭圆 43">
            <a:extLst>
              <a:ext uri="{FF2B5EF4-FFF2-40B4-BE49-F238E27FC236}">
                <a16:creationId xmlns:a16="http://schemas.microsoft.com/office/drawing/2014/main" id="{652D25C5-809E-4C67-BC18-4AE6146D3FEC}"/>
              </a:ext>
            </a:extLst>
          </p:cNvPr>
          <p:cNvSpPr>
            <a:spLocks noChangeAspect="1"/>
          </p:cNvSpPr>
          <p:nvPr/>
        </p:nvSpPr>
        <p:spPr bwMode="auto">
          <a:xfrm>
            <a:off x="545122" y="3001519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5" name="圆角矩形 21">
            <a:extLst>
              <a:ext uri="{FF2B5EF4-FFF2-40B4-BE49-F238E27FC236}">
                <a16:creationId xmlns:a16="http://schemas.microsoft.com/office/drawing/2014/main" id="{8E868E2D-E992-4ED4-A6A2-4B6F0338601C}"/>
              </a:ext>
            </a:extLst>
          </p:cNvPr>
          <p:cNvSpPr/>
          <p:nvPr/>
        </p:nvSpPr>
        <p:spPr>
          <a:xfrm>
            <a:off x="853424" y="2340221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实习生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946ABC0-D233-4CD4-AA9E-3BEF7B0B9B9D}"/>
              </a:ext>
            </a:extLst>
          </p:cNvPr>
          <p:cNvGrpSpPr/>
          <p:nvPr/>
        </p:nvGrpSpPr>
        <p:grpSpPr>
          <a:xfrm>
            <a:off x="523013" y="1889589"/>
            <a:ext cx="179388" cy="179387"/>
            <a:chOff x="535770" y="4181044"/>
            <a:chExt cx="179388" cy="179387"/>
          </a:xfrm>
        </p:grpSpPr>
        <p:sp>
          <p:nvSpPr>
            <p:cNvPr id="36" name="椭圆 39">
              <a:extLst>
                <a:ext uri="{FF2B5EF4-FFF2-40B4-BE49-F238E27FC236}">
                  <a16:creationId xmlns:a16="http://schemas.microsoft.com/office/drawing/2014/main" id="{8CA4F496-E9FB-44DD-9942-5AF1F3807130}"/>
                </a:ext>
              </a:extLst>
            </p:cNvPr>
            <p:cNvSpPr/>
            <p:nvPr/>
          </p:nvSpPr>
          <p:spPr bwMode="auto">
            <a:xfrm>
              <a:off x="583395" y="4228669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7" name="椭圆 43">
              <a:extLst>
                <a:ext uri="{FF2B5EF4-FFF2-40B4-BE49-F238E27FC236}">
                  <a16:creationId xmlns:a16="http://schemas.microsoft.com/office/drawing/2014/main" id="{3211937B-4011-4C4C-A1C2-54693CF67C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770" y="4181044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38" name="圆角矩形 21">
            <a:extLst>
              <a:ext uri="{FF2B5EF4-FFF2-40B4-BE49-F238E27FC236}">
                <a16:creationId xmlns:a16="http://schemas.microsoft.com/office/drawing/2014/main" id="{E0895D84-7ED8-43AF-854D-152891A9D003}"/>
              </a:ext>
            </a:extLst>
          </p:cNvPr>
          <p:cNvSpPr/>
          <p:nvPr/>
        </p:nvSpPr>
        <p:spPr>
          <a:xfrm>
            <a:off x="857614" y="2895530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外部员工</a:t>
            </a:r>
          </a:p>
        </p:txBody>
      </p:sp>
      <p:cxnSp>
        <p:nvCxnSpPr>
          <p:cNvPr id="39" name="直线箭头连接符 58">
            <a:extLst>
              <a:ext uri="{FF2B5EF4-FFF2-40B4-BE49-F238E27FC236}">
                <a16:creationId xmlns:a16="http://schemas.microsoft.com/office/drawing/2014/main" id="{4BC8D55C-1BD0-4AC1-B9FC-4930277B6EC9}"/>
              </a:ext>
            </a:extLst>
          </p:cNvPr>
          <p:cNvCxnSpPr>
            <a:cxnSpLocks/>
            <a:stCxn id="34" idx="4"/>
          </p:cNvCxnSpPr>
          <p:nvPr/>
        </p:nvCxnSpPr>
        <p:spPr>
          <a:xfrm>
            <a:off x="634816" y="3180906"/>
            <a:ext cx="0" cy="415253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线箭头连接符 58">
            <a:extLst>
              <a:ext uri="{FF2B5EF4-FFF2-40B4-BE49-F238E27FC236}">
                <a16:creationId xmlns:a16="http://schemas.microsoft.com/office/drawing/2014/main" id="{98F2F204-F3DD-498B-A58D-C704371B1A1A}"/>
              </a:ext>
            </a:extLst>
          </p:cNvPr>
          <p:cNvCxnSpPr>
            <a:cxnSpLocks/>
            <a:stCxn id="43" idx="4"/>
          </p:cNvCxnSpPr>
          <p:nvPr/>
        </p:nvCxnSpPr>
        <p:spPr>
          <a:xfrm>
            <a:off x="625640" y="4910547"/>
            <a:ext cx="0" cy="373574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圆角矩形 21">
            <a:extLst>
              <a:ext uri="{FF2B5EF4-FFF2-40B4-BE49-F238E27FC236}">
                <a16:creationId xmlns:a16="http://schemas.microsoft.com/office/drawing/2014/main" id="{996425C3-79B0-4AD3-855D-AB9F2DD8C2AA}"/>
              </a:ext>
            </a:extLst>
          </p:cNvPr>
          <p:cNvSpPr/>
          <p:nvPr/>
        </p:nvSpPr>
        <p:spPr>
          <a:xfrm>
            <a:off x="849450" y="3449619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花名册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2" name="椭圆 39">
            <a:extLst>
              <a:ext uri="{FF2B5EF4-FFF2-40B4-BE49-F238E27FC236}">
                <a16:creationId xmlns:a16="http://schemas.microsoft.com/office/drawing/2014/main" id="{40853990-B63D-48E6-B99F-32EAE53F8852}"/>
              </a:ext>
            </a:extLst>
          </p:cNvPr>
          <p:cNvSpPr/>
          <p:nvPr/>
        </p:nvSpPr>
        <p:spPr bwMode="auto">
          <a:xfrm>
            <a:off x="583571" y="4784723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3" name="椭圆 43">
            <a:extLst>
              <a:ext uri="{FF2B5EF4-FFF2-40B4-BE49-F238E27FC236}">
                <a16:creationId xmlns:a16="http://schemas.microsoft.com/office/drawing/2014/main" id="{94F05D6B-A53D-463F-B851-77197F92CFB1}"/>
              </a:ext>
            </a:extLst>
          </p:cNvPr>
          <p:cNvSpPr>
            <a:spLocks noChangeAspect="1"/>
          </p:cNvSpPr>
          <p:nvPr/>
        </p:nvSpPr>
        <p:spPr bwMode="auto">
          <a:xfrm>
            <a:off x="535946" y="4731160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4" name="椭圆 39">
            <a:extLst>
              <a:ext uri="{FF2B5EF4-FFF2-40B4-BE49-F238E27FC236}">
                <a16:creationId xmlns:a16="http://schemas.microsoft.com/office/drawing/2014/main" id="{83E225E8-AA70-413B-A73D-14608DB7AC6F}"/>
              </a:ext>
            </a:extLst>
          </p:cNvPr>
          <p:cNvSpPr/>
          <p:nvPr/>
        </p:nvSpPr>
        <p:spPr bwMode="auto">
          <a:xfrm>
            <a:off x="583571" y="5337684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5" name="椭圆 43">
            <a:extLst>
              <a:ext uri="{FF2B5EF4-FFF2-40B4-BE49-F238E27FC236}">
                <a16:creationId xmlns:a16="http://schemas.microsoft.com/office/drawing/2014/main" id="{BBF6F7D3-2B67-4A24-B54C-27F11713BCB8}"/>
              </a:ext>
            </a:extLst>
          </p:cNvPr>
          <p:cNvSpPr>
            <a:spLocks noChangeAspect="1"/>
          </p:cNvSpPr>
          <p:nvPr/>
        </p:nvSpPr>
        <p:spPr bwMode="auto">
          <a:xfrm>
            <a:off x="535946" y="5290059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6" name="圆角矩形 21">
            <a:extLst>
              <a:ext uri="{FF2B5EF4-FFF2-40B4-BE49-F238E27FC236}">
                <a16:creationId xmlns:a16="http://schemas.microsoft.com/office/drawing/2014/main" id="{65A6CDFE-E7A3-4CC7-A125-5AD8E78A451B}"/>
              </a:ext>
            </a:extLst>
          </p:cNvPr>
          <p:cNvSpPr/>
          <p:nvPr/>
        </p:nvSpPr>
        <p:spPr>
          <a:xfrm>
            <a:off x="856899" y="3998629"/>
            <a:ext cx="1110922" cy="466725"/>
          </a:xfrm>
          <a:prstGeom prst="roundRect">
            <a:avLst>
              <a:gd name="adj" fmla="val 12244"/>
            </a:avLst>
          </a:prstGeom>
          <a:solidFill>
            <a:srgbClr val="8C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子集管理</a:t>
            </a:r>
          </a:p>
        </p:txBody>
      </p:sp>
      <p:cxnSp>
        <p:nvCxnSpPr>
          <p:cNvPr id="47" name="直线箭头连接符 58">
            <a:extLst>
              <a:ext uri="{FF2B5EF4-FFF2-40B4-BE49-F238E27FC236}">
                <a16:creationId xmlns:a16="http://schemas.microsoft.com/office/drawing/2014/main" id="{C7C7E66F-63AA-4D8F-8375-F6CF6DC6BB59}"/>
              </a:ext>
            </a:extLst>
          </p:cNvPr>
          <p:cNvCxnSpPr>
            <a:cxnSpLocks/>
            <a:stCxn id="67" idx="4"/>
            <a:endCxn id="43" idx="0"/>
          </p:cNvCxnSpPr>
          <p:nvPr/>
        </p:nvCxnSpPr>
        <p:spPr>
          <a:xfrm flipH="1">
            <a:off x="625640" y="4360637"/>
            <a:ext cx="5384" cy="370523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圆角矩形 21">
            <a:extLst>
              <a:ext uri="{FF2B5EF4-FFF2-40B4-BE49-F238E27FC236}">
                <a16:creationId xmlns:a16="http://schemas.microsoft.com/office/drawing/2014/main" id="{813AD122-B42A-491E-99F1-C13F42D91C97}"/>
              </a:ext>
            </a:extLst>
          </p:cNvPr>
          <p:cNvSpPr/>
          <p:nvPr/>
        </p:nvSpPr>
        <p:spPr>
          <a:xfrm>
            <a:off x="849450" y="4563322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合同协议</a:t>
            </a:r>
          </a:p>
        </p:txBody>
      </p:sp>
      <p:sp>
        <p:nvSpPr>
          <p:cNvPr id="49" name="圆角矩形 21">
            <a:extLst>
              <a:ext uri="{FF2B5EF4-FFF2-40B4-BE49-F238E27FC236}">
                <a16:creationId xmlns:a16="http://schemas.microsoft.com/office/drawing/2014/main" id="{06FA5F3D-C03D-4EA9-807C-1540507DBAE5}"/>
              </a:ext>
            </a:extLst>
          </p:cNvPr>
          <p:cNvSpPr/>
          <p:nvPr/>
        </p:nvSpPr>
        <p:spPr>
          <a:xfrm>
            <a:off x="857824" y="5136179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黑名单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0" name="圆角矩形 21">
            <a:extLst>
              <a:ext uri="{FF2B5EF4-FFF2-40B4-BE49-F238E27FC236}">
                <a16:creationId xmlns:a16="http://schemas.microsoft.com/office/drawing/2014/main" id="{C7E529B1-3ACC-4AFA-8FCE-821C912C276F}"/>
              </a:ext>
            </a:extLst>
          </p:cNvPr>
          <p:cNvSpPr/>
          <p:nvPr/>
        </p:nvSpPr>
        <p:spPr>
          <a:xfrm>
            <a:off x="861588" y="5686868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预警提醒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3" name="椭圆 39">
            <a:extLst>
              <a:ext uri="{FF2B5EF4-FFF2-40B4-BE49-F238E27FC236}">
                <a16:creationId xmlns:a16="http://schemas.microsoft.com/office/drawing/2014/main" id="{C9A3635D-2457-49B0-A742-694BD5EDA446}"/>
              </a:ext>
            </a:extLst>
          </p:cNvPr>
          <p:cNvSpPr/>
          <p:nvPr/>
        </p:nvSpPr>
        <p:spPr bwMode="auto">
          <a:xfrm>
            <a:off x="581268" y="2505188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4" name="椭圆 43">
            <a:extLst>
              <a:ext uri="{FF2B5EF4-FFF2-40B4-BE49-F238E27FC236}">
                <a16:creationId xmlns:a16="http://schemas.microsoft.com/office/drawing/2014/main" id="{E0E3497D-9135-45CE-ACD2-5E4345194B83}"/>
              </a:ext>
            </a:extLst>
          </p:cNvPr>
          <p:cNvSpPr>
            <a:spLocks noChangeAspect="1"/>
          </p:cNvSpPr>
          <p:nvPr/>
        </p:nvSpPr>
        <p:spPr bwMode="auto">
          <a:xfrm>
            <a:off x="527504" y="2457234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5" name="椭圆 39">
            <a:extLst>
              <a:ext uri="{FF2B5EF4-FFF2-40B4-BE49-F238E27FC236}">
                <a16:creationId xmlns:a16="http://schemas.microsoft.com/office/drawing/2014/main" id="{B6D0D78E-3163-4CF8-BC6A-2A742909F0D6}"/>
              </a:ext>
            </a:extLst>
          </p:cNvPr>
          <p:cNvSpPr/>
          <p:nvPr/>
        </p:nvSpPr>
        <p:spPr bwMode="auto">
          <a:xfrm>
            <a:off x="600373" y="5872938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6" name="椭圆 43">
            <a:extLst>
              <a:ext uri="{FF2B5EF4-FFF2-40B4-BE49-F238E27FC236}">
                <a16:creationId xmlns:a16="http://schemas.microsoft.com/office/drawing/2014/main" id="{49B264FE-B86F-4B82-8BF1-E556811E6987}"/>
              </a:ext>
            </a:extLst>
          </p:cNvPr>
          <p:cNvSpPr>
            <a:spLocks noChangeAspect="1"/>
          </p:cNvSpPr>
          <p:nvPr/>
        </p:nvSpPr>
        <p:spPr bwMode="auto">
          <a:xfrm>
            <a:off x="554644" y="5831392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7" name="椭圆 39">
            <a:extLst>
              <a:ext uri="{FF2B5EF4-FFF2-40B4-BE49-F238E27FC236}">
                <a16:creationId xmlns:a16="http://schemas.microsoft.com/office/drawing/2014/main" id="{F07D8D92-A04B-4719-8856-8D9C1B60EACE}"/>
              </a:ext>
            </a:extLst>
          </p:cNvPr>
          <p:cNvSpPr/>
          <p:nvPr/>
        </p:nvSpPr>
        <p:spPr bwMode="auto">
          <a:xfrm>
            <a:off x="588955" y="3649078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8" name="椭圆 43">
            <a:extLst>
              <a:ext uri="{FF2B5EF4-FFF2-40B4-BE49-F238E27FC236}">
                <a16:creationId xmlns:a16="http://schemas.microsoft.com/office/drawing/2014/main" id="{86208B79-E0E1-492C-B8EB-F23102EAE70F}"/>
              </a:ext>
            </a:extLst>
          </p:cNvPr>
          <p:cNvSpPr>
            <a:spLocks noChangeAspect="1"/>
          </p:cNvSpPr>
          <p:nvPr/>
        </p:nvSpPr>
        <p:spPr bwMode="auto">
          <a:xfrm>
            <a:off x="543226" y="3607532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029BA76F-CC5D-479B-B039-4DABF013B53E}"/>
              </a:ext>
            </a:extLst>
          </p:cNvPr>
          <p:cNvCxnSpPr>
            <a:cxnSpLocks/>
            <a:stCxn id="54" idx="4"/>
          </p:cNvCxnSpPr>
          <p:nvPr/>
        </p:nvCxnSpPr>
        <p:spPr>
          <a:xfrm>
            <a:off x="617198" y="2636621"/>
            <a:ext cx="9302" cy="354539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线箭头连接符 58">
            <a:extLst>
              <a:ext uri="{FF2B5EF4-FFF2-40B4-BE49-F238E27FC236}">
                <a16:creationId xmlns:a16="http://schemas.microsoft.com/office/drawing/2014/main" id="{E4D0CF87-4BD6-49D3-9557-BAAA3C87D614}"/>
              </a:ext>
            </a:extLst>
          </p:cNvPr>
          <p:cNvCxnSpPr>
            <a:cxnSpLocks/>
          </p:cNvCxnSpPr>
          <p:nvPr/>
        </p:nvCxnSpPr>
        <p:spPr>
          <a:xfrm>
            <a:off x="635826" y="5469446"/>
            <a:ext cx="0" cy="373574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线箭头连接符 58">
            <a:extLst>
              <a:ext uri="{FF2B5EF4-FFF2-40B4-BE49-F238E27FC236}">
                <a16:creationId xmlns:a16="http://schemas.microsoft.com/office/drawing/2014/main" id="{716AF9CA-3331-4592-B08D-55E06685D930}"/>
              </a:ext>
            </a:extLst>
          </p:cNvPr>
          <p:cNvCxnSpPr>
            <a:cxnSpLocks/>
            <a:endCxn id="67" idx="0"/>
          </p:cNvCxnSpPr>
          <p:nvPr/>
        </p:nvCxnSpPr>
        <p:spPr>
          <a:xfrm>
            <a:off x="624300" y="3823547"/>
            <a:ext cx="6724" cy="357703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CC76028F-4D1B-4E5C-8EEA-DC9BC0E20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429" y="1561519"/>
            <a:ext cx="9754243" cy="47907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3" name="文本占位符 46">
            <a:extLst>
              <a:ext uri="{FF2B5EF4-FFF2-40B4-BE49-F238E27FC236}">
                <a16:creationId xmlns:a16="http://schemas.microsoft.com/office/drawing/2014/main" id="{AB142A23-6D7D-4DB5-BF23-E4C649E9CE99}"/>
              </a:ext>
            </a:extLst>
          </p:cNvPr>
          <p:cNvSpPr txBox="1">
            <a:spLocks/>
          </p:cNvSpPr>
          <p:nvPr/>
        </p:nvSpPr>
        <p:spPr bwMode="auto">
          <a:xfrm>
            <a:off x="2278429" y="959749"/>
            <a:ext cx="8646319" cy="56815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路径：组织员工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-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人员子集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业务说明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：查看管理范围内人员的子集信息，并进行简单管理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4" name="线形标注 1(带强调线) 9">
            <a:extLst>
              <a:ext uri="{FF2B5EF4-FFF2-40B4-BE49-F238E27FC236}">
                <a16:creationId xmlns:a16="http://schemas.microsoft.com/office/drawing/2014/main" id="{883F72CC-8E6C-4B12-91B3-1AB03FC39953}"/>
              </a:ext>
            </a:extLst>
          </p:cNvPr>
          <p:cNvSpPr/>
          <p:nvPr/>
        </p:nvSpPr>
        <p:spPr>
          <a:xfrm>
            <a:off x="7968590" y="3649078"/>
            <a:ext cx="1595288" cy="437005"/>
          </a:xfrm>
          <a:prstGeom prst="accentCallout1">
            <a:avLst>
              <a:gd name="adj1" fmla="val 20473"/>
              <a:gd name="adj2" fmla="val -3379"/>
              <a:gd name="adj3" fmla="val -289909"/>
              <a:gd name="adj4" fmla="val 107745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/>
                <a:ea typeface="微软雅黑"/>
              </a:rPr>
              <a:t>支持批量删除及导入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1D151069-4FDA-4E38-956E-C6131FA9BFC8}"/>
              </a:ext>
            </a:extLst>
          </p:cNvPr>
          <p:cNvGrpSpPr/>
          <p:nvPr/>
        </p:nvGrpSpPr>
        <p:grpSpPr>
          <a:xfrm>
            <a:off x="541330" y="4181250"/>
            <a:ext cx="179388" cy="179387"/>
            <a:chOff x="528031" y="1862594"/>
            <a:chExt cx="179388" cy="179387"/>
          </a:xfrm>
        </p:grpSpPr>
        <p:sp>
          <p:nvSpPr>
            <p:cNvPr id="66" name="椭圆 39">
              <a:extLst>
                <a:ext uri="{FF2B5EF4-FFF2-40B4-BE49-F238E27FC236}">
                  <a16:creationId xmlns:a16="http://schemas.microsoft.com/office/drawing/2014/main" id="{634FF85B-D865-4918-8998-75DE4071D863}"/>
                </a:ext>
              </a:extLst>
            </p:cNvPr>
            <p:cNvSpPr/>
            <p:nvPr/>
          </p:nvSpPr>
          <p:spPr bwMode="auto">
            <a:xfrm>
              <a:off x="573346" y="1913703"/>
              <a:ext cx="84138" cy="84137"/>
            </a:xfrm>
            <a:prstGeom prst="ellipse">
              <a:avLst/>
            </a:prstGeom>
            <a:solidFill>
              <a:srgbClr val="8CC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67" name="椭圆 43">
              <a:extLst>
                <a:ext uri="{FF2B5EF4-FFF2-40B4-BE49-F238E27FC236}">
                  <a16:creationId xmlns:a16="http://schemas.microsoft.com/office/drawing/2014/main" id="{470E37EC-7272-404E-AA06-FA2E86F11D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8031" y="1862594"/>
              <a:ext cx="179388" cy="179387"/>
            </a:xfrm>
            <a:prstGeom prst="ellipse">
              <a:avLst/>
            </a:prstGeom>
            <a:noFill/>
            <a:ln>
              <a:solidFill>
                <a:srgbClr val="8CC2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587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合同协议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BB735EB7-BF90-49E4-B210-73FE97505353}"/>
              </a:ext>
            </a:extLst>
          </p:cNvPr>
          <p:cNvSpPr/>
          <p:nvPr/>
        </p:nvSpPr>
        <p:spPr bwMode="auto">
          <a:xfrm>
            <a:off x="159328" y="1026608"/>
            <a:ext cx="1245583" cy="4695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员工信息</a:t>
            </a:r>
          </a:p>
        </p:txBody>
      </p:sp>
      <p:sp>
        <p:nvSpPr>
          <p:cNvPr id="29" name="圆角矩形 21">
            <a:extLst>
              <a:ext uri="{FF2B5EF4-FFF2-40B4-BE49-F238E27FC236}">
                <a16:creationId xmlns:a16="http://schemas.microsoft.com/office/drawing/2014/main" id="{E6A622C5-3CBF-4759-B29D-6250DFC886B8}"/>
              </a:ext>
            </a:extLst>
          </p:cNvPr>
          <p:cNvSpPr/>
          <p:nvPr/>
        </p:nvSpPr>
        <p:spPr>
          <a:xfrm>
            <a:off x="845260" y="1804390"/>
            <a:ext cx="1110922" cy="466725"/>
          </a:xfrm>
          <a:prstGeom prst="roundRect">
            <a:avLst>
              <a:gd name="adj" fmla="val 1224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rgbClr val="FFFFFF"/>
                </a:solidFill>
                <a:latin typeface="+mn-ea"/>
              </a:rPr>
              <a:t>内部员工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7D20641-198F-4989-A449-41B01585866C}"/>
              </a:ext>
            </a:extLst>
          </p:cNvPr>
          <p:cNvGrpSpPr/>
          <p:nvPr/>
        </p:nvGrpSpPr>
        <p:grpSpPr>
          <a:xfrm>
            <a:off x="527601" y="4720225"/>
            <a:ext cx="179388" cy="179387"/>
            <a:chOff x="528031" y="1862594"/>
            <a:chExt cx="179388" cy="179387"/>
          </a:xfrm>
        </p:grpSpPr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3470D276-8CE8-4DE3-A82C-61E9299DB782}"/>
                </a:ext>
              </a:extLst>
            </p:cNvPr>
            <p:cNvSpPr/>
            <p:nvPr/>
          </p:nvSpPr>
          <p:spPr bwMode="auto">
            <a:xfrm>
              <a:off x="573346" y="1913703"/>
              <a:ext cx="84138" cy="84137"/>
            </a:xfrm>
            <a:prstGeom prst="ellipse">
              <a:avLst/>
            </a:prstGeom>
            <a:solidFill>
              <a:srgbClr val="8CC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2" name="椭圆 43">
              <a:extLst>
                <a:ext uri="{FF2B5EF4-FFF2-40B4-BE49-F238E27FC236}">
                  <a16:creationId xmlns:a16="http://schemas.microsoft.com/office/drawing/2014/main" id="{ED8D0C40-181E-46AE-BB64-E693A62BC1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8031" y="1862594"/>
              <a:ext cx="179388" cy="179387"/>
            </a:xfrm>
            <a:prstGeom prst="ellipse">
              <a:avLst/>
            </a:prstGeom>
            <a:noFill/>
            <a:ln>
              <a:solidFill>
                <a:srgbClr val="8CC2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33" name="椭圆 39">
            <a:extLst>
              <a:ext uri="{FF2B5EF4-FFF2-40B4-BE49-F238E27FC236}">
                <a16:creationId xmlns:a16="http://schemas.microsoft.com/office/drawing/2014/main" id="{BD4ACD78-5E94-4180-9F0F-D9D57821931B}"/>
              </a:ext>
            </a:extLst>
          </p:cNvPr>
          <p:cNvSpPr/>
          <p:nvPr/>
        </p:nvSpPr>
        <p:spPr bwMode="auto">
          <a:xfrm>
            <a:off x="590851" y="3043065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4" name="椭圆 43">
            <a:extLst>
              <a:ext uri="{FF2B5EF4-FFF2-40B4-BE49-F238E27FC236}">
                <a16:creationId xmlns:a16="http://schemas.microsoft.com/office/drawing/2014/main" id="{652D25C5-809E-4C67-BC18-4AE6146D3FEC}"/>
              </a:ext>
            </a:extLst>
          </p:cNvPr>
          <p:cNvSpPr>
            <a:spLocks noChangeAspect="1"/>
          </p:cNvSpPr>
          <p:nvPr/>
        </p:nvSpPr>
        <p:spPr bwMode="auto">
          <a:xfrm>
            <a:off x="545122" y="3001519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5" name="圆角矩形 21">
            <a:extLst>
              <a:ext uri="{FF2B5EF4-FFF2-40B4-BE49-F238E27FC236}">
                <a16:creationId xmlns:a16="http://schemas.microsoft.com/office/drawing/2014/main" id="{8E868E2D-E992-4ED4-A6A2-4B6F0338601C}"/>
              </a:ext>
            </a:extLst>
          </p:cNvPr>
          <p:cNvSpPr/>
          <p:nvPr/>
        </p:nvSpPr>
        <p:spPr>
          <a:xfrm>
            <a:off x="853424" y="2340221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实习生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6" name="椭圆 39">
            <a:extLst>
              <a:ext uri="{FF2B5EF4-FFF2-40B4-BE49-F238E27FC236}">
                <a16:creationId xmlns:a16="http://schemas.microsoft.com/office/drawing/2014/main" id="{8CA4F496-E9FB-44DD-9942-5AF1F3807130}"/>
              </a:ext>
            </a:extLst>
          </p:cNvPr>
          <p:cNvSpPr/>
          <p:nvPr/>
        </p:nvSpPr>
        <p:spPr bwMode="auto">
          <a:xfrm>
            <a:off x="583395" y="4228669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7" name="椭圆 43">
            <a:extLst>
              <a:ext uri="{FF2B5EF4-FFF2-40B4-BE49-F238E27FC236}">
                <a16:creationId xmlns:a16="http://schemas.microsoft.com/office/drawing/2014/main" id="{3211937B-4011-4C4C-A1C2-54693CF67C0D}"/>
              </a:ext>
            </a:extLst>
          </p:cNvPr>
          <p:cNvSpPr>
            <a:spLocks noChangeAspect="1"/>
          </p:cNvSpPr>
          <p:nvPr/>
        </p:nvSpPr>
        <p:spPr bwMode="auto">
          <a:xfrm>
            <a:off x="535770" y="4181044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8" name="圆角矩形 21">
            <a:extLst>
              <a:ext uri="{FF2B5EF4-FFF2-40B4-BE49-F238E27FC236}">
                <a16:creationId xmlns:a16="http://schemas.microsoft.com/office/drawing/2014/main" id="{E0895D84-7ED8-43AF-854D-152891A9D003}"/>
              </a:ext>
            </a:extLst>
          </p:cNvPr>
          <p:cNvSpPr/>
          <p:nvPr/>
        </p:nvSpPr>
        <p:spPr>
          <a:xfrm>
            <a:off x="857614" y="2895530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外部员工</a:t>
            </a:r>
          </a:p>
        </p:txBody>
      </p:sp>
      <p:cxnSp>
        <p:nvCxnSpPr>
          <p:cNvPr id="39" name="直线箭头连接符 58">
            <a:extLst>
              <a:ext uri="{FF2B5EF4-FFF2-40B4-BE49-F238E27FC236}">
                <a16:creationId xmlns:a16="http://schemas.microsoft.com/office/drawing/2014/main" id="{4BC8D55C-1BD0-4AC1-B9FC-4930277B6EC9}"/>
              </a:ext>
            </a:extLst>
          </p:cNvPr>
          <p:cNvCxnSpPr>
            <a:cxnSpLocks/>
            <a:stCxn id="34" idx="4"/>
          </p:cNvCxnSpPr>
          <p:nvPr/>
        </p:nvCxnSpPr>
        <p:spPr>
          <a:xfrm>
            <a:off x="634816" y="3180906"/>
            <a:ext cx="0" cy="415253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线箭头连接符 58">
            <a:extLst>
              <a:ext uri="{FF2B5EF4-FFF2-40B4-BE49-F238E27FC236}">
                <a16:creationId xmlns:a16="http://schemas.microsoft.com/office/drawing/2014/main" id="{98F2F204-F3DD-498B-A58D-C704371B1A1A}"/>
              </a:ext>
            </a:extLst>
          </p:cNvPr>
          <p:cNvCxnSpPr>
            <a:cxnSpLocks/>
            <a:stCxn id="32" idx="4"/>
            <a:endCxn id="45" idx="0"/>
          </p:cNvCxnSpPr>
          <p:nvPr/>
        </p:nvCxnSpPr>
        <p:spPr>
          <a:xfrm>
            <a:off x="617295" y="4899612"/>
            <a:ext cx="8345" cy="390447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圆角矩形 21">
            <a:extLst>
              <a:ext uri="{FF2B5EF4-FFF2-40B4-BE49-F238E27FC236}">
                <a16:creationId xmlns:a16="http://schemas.microsoft.com/office/drawing/2014/main" id="{996425C3-79B0-4AD3-855D-AB9F2DD8C2AA}"/>
              </a:ext>
            </a:extLst>
          </p:cNvPr>
          <p:cNvSpPr/>
          <p:nvPr/>
        </p:nvSpPr>
        <p:spPr>
          <a:xfrm>
            <a:off x="849450" y="3449619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花名册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BD00AB7-5B53-4F58-9952-380E4B27F7A0}"/>
              </a:ext>
            </a:extLst>
          </p:cNvPr>
          <p:cNvGrpSpPr/>
          <p:nvPr/>
        </p:nvGrpSpPr>
        <p:grpSpPr>
          <a:xfrm>
            <a:off x="517923" y="1911570"/>
            <a:ext cx="179388" cy="179387"/>
            <a:chOff x="535946" y="4731160"/>
            <a:chExt cx="179388" cy="179387"/>
          </a:xfrm>
        </p:grpSpPr>
        <p:sp>
          <p:nvSpPr>
            <p:cNvPr id="42" name="椭圆 39">
              <a:extLst>
                <a:ext uri="{FF2B5EF4-FFF2-40B4-BE49-F238E27FC236}">
                  <a16:creationId xmlns:a16="http://schemas.microsoft.com/office/drawing/2014/main" id="{40853990-B63D-48E6-B99F-32EAE53F8852}"/>
                </a:ext>
              </a:extLst>
            </p:cNvPr>
            <p:cNvSpPr/>
            <p:nvPr/>
          </p:nvSpPr>
          <p:spPr bwMode="auto">
            <a:xfrm>
              <a:off x="583571" y="4784723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3" name="椭圆 43">
              <a:extLst>
                <a:ext uri="{FF2B5EF4-FFF2-40B4-BE49-F238E27FC236}">
                  <a16:creationId xmlns:a16="http://schemas.microsoft.com/office/drawing/2014/main" id="{94F05D6B-A53D-463F-B851-77197F92CF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946" y="4731160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44" name="椭圆 39">
            <a:extLst>
              <a:ext uri="{FF2B5EF4-FFF2-40B4-BE49-F238E27FC236}">
                <a16:creationId xmlns:a16="http://schemas.microsoft.com/office/drawing/2014/main" id="{83E225E8-AA70-413B-A73D-14608DB7AC6F}"/>
              </a:ext>
            </a:extLst>
          </p:cNvPr>
          <p:cNvSpPr/>
          <p:nvPr/>
        </p:nvSpPr>
        <p:spPr bwMode="auto">
          <a:xfrm>
            <a:off x="583571" y="5337684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5" name="椭圆 43">
            <a:extLst>
              <a:ext uri="{FF2B5EF4-FFF2-40B4-BE49-F238E27FC236}">
                <a16:creationId xmlns:a16="http://schemas.microsoft.com/office/drawing/2014/main" id="{BBF6F7D3-2B67-4A24-B54C-27F11713BCB8}"/>
              </a:ext>
            </a:extLst>
          </p:cNvPr>
          <p:cNvSpPr>
            <a:spLocks noChangeAspect="1"/>
          </p:cNvSpPr>
          <p:nvPr/>
        </p:nvSpPr>
        <p:spPr bwMode="auto">
          <a:xfrm>
            <a:off x="535946" y="5290059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6" name="圆角矩形 21">
            <a:extLst>
              <a:ext uri="{FF2B5EF4-FFF2-40B4-BE49-F238E27FC236}">
                <a16:creationId xmlns:a16="http://schemas.microsoft.com/office/drawing/2014/main" id="{65A6CDFE-E7A3-4CC7-A125-5AD8E78A451B}"/>
              </a:ext>
            </a:extLst>
          </p:cNvPr>
          <p:cNvSpPr/>
          <p:nvPr/>
        </p:nvSpPr>
        <p:spPr>
          <a:xfrm>
            <a:off x="856899" y="3998629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子集管理</a:t>
            </a:r>
          </a:p>
        </p:txBody>
      </p:sp>
      <p:cxnSp>
        <p:nvCxnSpPr>
          <p:cNvPr id="47" name="直线箭头连接符 58">
            <a:extLst>
              <a:ext uri="{FF2B5EF4-FFF2-40B4-BE49-F238E27FC236}">
                <a16:creationId xmlns:a16="http://schemas.microsoft.com/office/drawing/2014/main" id="{C7C7E66F-63AA-4D8F-8375-F6CF6DC6BB59}"/>
              </a:ext>
            </a:extLst>
          </p:cNvPr>
          <p:cNvCxnSpPr>
            <a:cxnSpLocks/>
            <a:stCxn id="37" idx="4"/>
          </p:cNvCxnSpPr>
          <p:nvPr/>
        </p:nvCxnSpPr>
        <p:spPr>
          <a:xfrm>
            <a:off x="625464" y="4360431"/>
            <a:ext cx="1036" cy="374855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圆角矩形 21">
            <a:extLst>
              <a:ext uri="{FF2B5EF4-FFF2-40B4-BE49-F238E27FC236}">
                <a16:creationId xmlns:a16="http://schemas.microsoft.com/office/drawing/2014/main" id="{813AD122-B42A-491E-99F1-C13F42D91C97}"/>
              </a:ext>
            </a:extLst>
          </p:cNvPr>
          <p:cNvSpPr/>
          <p:nvPr/>
        </p:nvSpPr>
        <p:spPr>
          <a:xfrm>
            <a:off x="849450" y="4563322"/>
            <a:ext cx="1110922" cy="466725"/>
          </a:xfrm>
          <a:prstGeom prst="roundRect">
            <a:avLst>
              <a:gd name="adj" fmla="val 12244"/>
            </a:avLst>
          </a:prstGeom>
          <a:solidFill>
            <a:srgbClr val="8C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合同协议</a:t>
            </a:r>
          </a:p>
        </p:txBody>
      </p:sp>
      <p:sp>
        <p:nvSpPr>
          <p:cNvPr id="49" name="圆角矩形 21">
            <a:extLst>
              <a:ext uri="{FF2B5EF4-FFF2-40B4-BE49-F238E27FC236}">
                <a16:creationId xmlns:a16="http://schemas.microsoft.com/office/drawing/2014/main" id="{06FA5F3D-C03D-4EA9-807C-1540507DBAE5}"/>
              </a:ext>
            </a:extLst>
          </p:cNvPr>
          <p:cNvSpPr/>
          <p:nvPr/>
        </p:nvSpPr>
        <p:spPr>
          <a:xfrm>
            <a:off x="857824" y="5136179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黑名单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0" name="圆角矩形 21">
            <a:extLst>
              <a:ext uri="{FF2B5EF4-FFF2-40B4-BE49-F238E27FC236}">
                <a16:creationId xmlns:a16="http://schemas.microsoft.com/office/drawing/2014/main" id="{C7E529B1-3ACC-4AFA-8FCE-821C912C276F}"/>
              </a:ext>
            </a:extLst>
          </p:cNvPr>
          <p:cNvSpPr/>
          <p:nvPr/>
        </p:nvSpPr>
        <p:spPr>
          <a:xfrm>
            <a:off x="861588" y="5686868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预警提醒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3" name="椭圆 39">
            <a:extLst>
              <a:ext uri="{FF2B5EF4-FFF2-40B4-BE49-F238E27FC236}">
                <a16:creationId xmlns:a16="http://schemas.microsoft.com/office/drawing/2014/main" id="{C9A3635D-2457-49B0-A742-694BD5EDA446}"/>
              </a:ext>
            </a:extLst>
          </p:cNvPr>
          <p:cNvSpPr/>
          <p:nvPr/>
        </p:nvSpPr>
        <p:spPr bwMode="auto">
          <a:xfrm>
            <a:off x="581268" y="2505188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4" name="椭圆 43">
            <a:extLst>
              <a:ext uri="{FF2B5EF4-FFF2-40B4-BE49-F238E27FC236}">
                <a16:creationId xmlns:a16="http://schemas.microsoft.com/office/drawing/2014/main" id="{E0E3497D-9135-45CE-ACD2-5E4345194B83}"/>
              </a:ext>
            </a:extLst>
          </p:cNvPr>
          <p:cNvSpPr>
            <a:spLocks noChangeAspect="1"/>
          </p:cNvSpPr>
          <p:nvPr/>
        </p:nvSpPr>
        <p:spPr bwMode="auto">
          <a:xfrm>
            <a:off x="527504" y="2457234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5" name="椭圆 39">
            <a:extLst>
              <a:ext uri="{FF2B5EF4-FFF2-40B4-BE49-F238E27FC236}">
                <a16:creationId xmlns:a16="http://schemas.microsoft.com/office/drawing/2014/main" id="{B6D0D78E-3163-4CF8-BC6A-2A742909F0D6}"/>
              </a:ext>
            </a:extLst>
          </p:cNvPr>
          <p:cNvSpPr/>
          <p:nvPr/>
        </p:nvSpPr>
        <p:spPr bwMode="auto">
          <a:xfrm>
            <a:off x="600373" y="5872938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6" name="椭圆 43">
            <a:extLst>
              <a:ext uri="{FF2B5EF4-FFF2-40B4-BE49-F238E27FC236}">
                <a16:creationId xmlns:a16="http://schemas.microsoft.com/office/drawing/2014/main" id="{49B264FE-B86F-4B82-8BF1-E556811E6987}"/>
              </a:ext>
            </a:extLst>
          </p:cNvPr>
          <p:cNvSpPr>
            <a:spLocks noChangeAspect="1"/>
          </p:cNvSpPr>
          <p:nvPr/>
        </p:nvSpPr>
        <p:spPr bwMode="auto">
          <a:xfrm>
            <a:off x="554644" y="5831392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7" name="椭圆 39">
            <a:extLst>
              <a:ext uri="{FF2B5EF4-FFF2-40B4-BE49-F238E27FC236}">
                <a16:creationId xmlns:a16="http://schemas.microsoft.com/office/drawing/2014/main" id="{F07D8D92-A04B-4719-8856-8D9C1B60EACE}"/>
              </a:ext>
            </a:extLst>
          </p:cNvPr>
          <p:cNvSpPr/>
          <p:nvPr/>
        </p:nvSpPr>
        <p:spPr bwMode="auto">
          <a:xfrm>
            <a:off x="588955" y="3649078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8" name="椭圆 43">
            <a:extLst>
              <a:ext uri="{FF2B5EF4-FFF2-40B4-BE49-F238E27FC236}">
                <a16:creationId xmlns:a16="http://schemas.microsoft.com/office/drawing/2014/main" id="{86208B79-E0E1-492C-B8EB-F23102EAE70F}"/>
              </a:ext>
            </a:extLst>
          </p:cNvPr>
          <p:cNvSpPr>
            <a:spLocks noChangeAspect="1"/>
          </p:cNvSpPr>
          <p:nvPr/>
        </p:nvSpPr>
        <p:spPr bwMode="auto">
          <a:xfrm>
            <a:off x="543226" y="3607532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029BA76F-CC5D-479B-B039-4DABF013B53E}"/>
              </a:ext>
            </a:extLst>
          </p:cNvPr>
          <p:cNvCxnSpPr>
            <a:cxnSpLocks/>
            <a:stCxn id="54" idx="4"/>
          </p:cNvCxnSpPr>
          <p:nvPr/>
        </p:nvCxnSpPr>
        <p:spPr>
          <a:xfrm>
            <a:off x="617198" y="2636621"/>
            <a:ext cx="9302" cy="354539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线箭头连接符 58">
            <a:extLst>
              <a:ext uri="{FF2B5EF4-FFF2-40B4-BE49-F238E27FC236}">
                <a16:creationId xmlns:a16="http://schemas.microsoft.com/office/drawing/2014/main" id="{E4D0CF87-4BD6-49D3-9557-BAAA3C87D614}"/>
              </a:ext>
            </a:extLst>
          </p:cNvPr>
          <p:cNvCxnSpPr>
            <a:cxnSpLocks/>
          </p:cNvCxnSpPr>
          <p:nvPr/>
        </p:nvCxnSpPr>
        <p:spPr>
          <a:xfrm>
            <a:off x="635826" y="5469446"/>
            <a:ext cx="0" cy="373574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线箭头连接符 58">
            <a:extLst>
              <a:ext uri="{FF2B5EF4-FFF2-40B4-BE49-F238E27FC236}">
                <a16:creationId xmlns:a16="http://schemas.microsoft.com/office/drawing/2014/main" id="{716AF9CA-3331-4592-B08D-55E06685D930}"/>
              </a:ext>
            </a:extLst>
          </p:cNvPr>
          <p:cNvCxnSpPr>
            <a:cxnSpLocks/>
          </p:cNvCxnSpPr>
          <p:nvPr/>
        </p:nvCxnSpPr>
        <p:spPr>
          <a:xfrm>
            <a:off x="624300" y="3823547"/>
            <a:ext cx="0" cy="373574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1195AAD5-3963-4EE9-A706-71771D688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429" y="1598880"/>
            <a:ext cx="9772043" cy="47994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3" name="文本占位符 46">
            <a:extLst>
              <a:ext uri="{FF2B5EF4-FFF2-40B4-BE49-F238E27FC236}">
                <a16:creationId xmlns:a16="http://schemas.microsoft.com/office/drawing/2014/main" id="{898095F9-8127-4F81-B4A0-FDBBA3C79A56}"/>
              </a:ext>
            </a:extLst>
          </p:cNvPr>
          <p:cNvSpPr txBox="1">
            <a:spLocks/>
          </p:cNvSpPr>
          <p:nvPr/>
        </p:nvSpPr>
        <p:spPr bwMode="auto">
          <a:xfrm>
            <a:off x="2278429" y="959749"/>
            <a:ext cx="8646319" cy="56815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路径：组织员工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-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合同协议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业务说明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：创建合同协议，或员工合同到期了需要续签，员工离职了终止合同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64" name="直线箭头连接符 58">
            <a:extLst>
              <a:ext uri="{FF2B5EF4-FFF2-40B4-BE49-F238E27FC236}">
                <a16:creationId xmlns:a16="http://schemas.microsoft.com/office/drawing/2014/main" id="{A69C16A8-4C12-427D-B3E1-D3DBDDF5AB42}"/>
              </a:ext>
            </a:extLst>
          </p:cNvPr>
          <p:cNvCxnSpPr>
            <a:cxnSpLocks/>
            <a:stCxn id="43" idx="4"/>
            <a:endCxn id="54" idx="0"/>
          </p:cNvCxnSpPr>
          <p:nvPr/>
        </p:nvCxnSpPr>
        <p:spPr>
          <a:xfrm>
            <a:off x="607617" y="2090957"/>
            <a:ext cx="9581" cy="366277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223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黑名单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BB735EB7-BF90-49E4-B210-73FE97505353}"/>
              </a:ext>
            </a:extLst>
          </p:cNvPr>
          <p:cNvSpPr/>
          <p:nvPr/>
        </p:nvSpPr>
        <p:spPr bwMode="auto">
          <a:xfrm>
            <a:off x="159328" y="1026608"/>
            <a:ext cx="1245583" cy="4695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员工信息</a:t>
            </a:r>
          </a:p>
        </p:txBody>
      </p:sp>
      <p:cxnSp>
        <p:nvCxnSpPr>
          <p:cNvPr id="28" name="直线箭头连接符 58">
            <a:extLst>
              <a:ext uri="{FF2B5EF4-FFF2-40B4-BE49-F238E27FC236}">
                <a16:creationId xmlns:a16="http://schemas.microsoft.com/office/drawing/2014/main" id="{57335904-6E4B-4244-95A5-2DE99ABE5424}"/>
              </a:ext>
            </a:extLst>
          </p:cNvPr>
          <p:cNvCxnSpPr>
            <a:cxnSpLocks/>
            <a:endCxn id="54" idx="0"/>
          </p:cNvCxnSpPr>
          <p:nvPr/>
        </p:nvCxnSpPr>
        <p:spPr>
          <a:xfrm flipH="1">
            <a:off x="617198" y="2041981"/>
            <a:ext cx="527" cy="415253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圆角矩形 21">
            <a:extLst>
              <a:ext uri="{FF2B5EF4-FFF2-40B4-BE49-F238E27FC236}">
                <a16:creationId xmlns:a16="http://schemas.microsoft.com/office/drawing/2014/main" id="{E6A622C5-3CBF-4759-B29D-6250DFC886B8}"/>
              </a:ext>
            </a:extLst>
          </p:cNvPr>
          <p:cNvSpPr/>
          <p:nvPr/>
        </p:nvSpPr>
        <p:spPr>
          <a:xfrm>
            <a:off x="845260" y="1804390"/>
            <a:ext cx="1110922" cy="466725"/>
          </a:xfrm>
          <a:prstGeom prst="roundRect">
            <a:avLst>
              <a:gd name="adj" fmla="val 1224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rgbClr val="FFFFFF"/>
                </a:solidFill>
                <a:latin typeface="+mn-ea"/>
              </a:rPr>
              <a:t>内部员工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3" name="椭圆 39">
            <a:extLst>
              <a:ext uri="{FF2B5EF4-FFF2-40B4-BE49-F238E27FC236}">
                <a16:creationId xmlns:a16="http://schemas.microsoft.com/office/drawing/2014/main" id="{BD4ACD78-5E94-4180-9F0F-D9D57821931B}"/>
              </a:ext>
            </a:extLst>
          </p:cNvPr>
          <p:cNvSpPr/>
          <p:nvPr/>
        </p:nvSpPr>
        <p:spPr bwMode="auto">
          <a:xfrm>
            <a:off x="590851" y="3043065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4" name="椭圆 43">
            <a:extLst>
              <a:ext uri="{FF2B5EF4-FFF2-40B4-BE49-F238E27FC236}">
                <a16:creationId xmlns:a16="http://schemas.microsoft.com/office/drawing/2014/main" id="{652D25C5-809E-4C67-BC18-4AE6146D3FEC}"/>
              </a:ext>
            </a:extLst>
          </p:cNvPr>
          <p:cNvSpPr>
            <a:spLocks noChangeAspect="1"/>
          </p:cNvSpPr>
          <p:nvPr/>
        </p:nvSpPr>
        <p:spPr bwMode="auto">
          <a:xfrm>
            <a:off x="545122" y="3001519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5" name="圆角矩形 21">
            <a:extLst>
              <a:ext uri="{FF2B5EF4-FFF2-40B4-BE49-F238E27FC236}">
                <a16:creationId xmlns:a16="http://schemas.microsoft.com/office/drawing/2014/main" id="{8E868E2D-E992-4ED4-A6A2-4B6F0338601C}"/>
              </a:ext>
            </a:extLst>
          </p:cNvPr>
          <p:cNvSpPr/>
          <p:nvPr/>
        </p:nvSpPr>
        <p:spPr>
          <a:xfrm>
            <a:off x="853424" y="2340221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实习生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6" name="椭圆 39">
            <a:extLst>
              <a:ext uri="{FF2B5EF4-FFF2-40B4-BE49-F238E27FC236}">
                <a16:creationId xmlns:a16="http://schemas.microsoft.com/office/drawing/2014/main" id="{8CA4F496-E9FB-44DD-9942-5AF1F3807130}"/>
              </a:ext>
            </a:extLst>
          </p:cNvPr>
          <p:cNvSpPr/>
          <p:nvPr/>
        </p:nvSpPr>
        <p:spPr bwMode="auto">
          <a:xfrm>
            <a:off x="583395" y="4228669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7" name="椭圆 43">
            <a:extLst>
              <a:ext uri="{FF2B5EF4-FFF2-40B4-BE49-F238E27FC236}">
                <a16:creationId xmlns:a16="http://schemas.microsoft.com/office/drawing/2014/main" id="{3211937B-4011-4C4C-A1C2-54693CF67C0D}"/>
              </a:ext>
            </a:extLst>
          </p:cNvPr>
          <p:cNvSpPr>
            <a:spLocks noChangeAspect="1"/>
          </p:cNvSpPr>
          <p:nvPr/>
        </p:nvSpPr>
        <p:spPr bwMode="auto">
          <a:xfrm>
            <a:off x="535770" y="4181044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8" name="圆角矩形 21">
            <a:extLst>
              <a:ext uri="{FF2B5EF4-FFF2-40B4-BE49-F238E27FC236}">
                <a16:creationId xmlns:a16="http://schemas.microsoft.com/office/drawing/2014/main" id="{E0895D84-7ED8-43AF-854D-152891A9D003}"/>
              </a:ext>
            </a:extLst>
          </p:cNvPr>
          <p:cNvSpPr/>
          <p:nvPr/>
        </p:nvSpPr>
        <p:spPr>
          <a:xfrm>
            <a:off x="857614" y="2895530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外部员工</a:t>
            </a:r>
          </a:p>
        </p:txBody>
      </p:sp>
      <p:cxnSp>
        <p:nvCxnSpPr>
          <p:cNvPr id="39" name="直线箭头连接符 58">
            <a:extLst>
              <a:ext uri="{FF2B5EF4-FFF2-40B4-BE49-F238E27FC236}">
                <a16:creationId xmlns:a16="http://schemas.microsoft.com/office/drawing/2014/main" id="{4BC8D55C-1BD0-4AC1-B9FC-4930277B6EC9}"/>
              </a:ext>
            </a:extLst>
          </p:cNvPr>
          <p:cNvCxnSpPr>
            <a:cxnSpLocks/>
            <a:stCxn id="34" idx="4"/>
          </p:cNvCxnSpPr>
          <p:nvPr/>
        </p:nvCxnSpPr>
        <p:spPr>
          <a:xfrm>
            <a:off x="634816" y="3180906"/>
            <a:ext cx="0" cy="415253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线箭头连接符 58">
            <a:extLst>
              <a:ext uri="{FF2B5EF4-FFF2-40B4-BE49-F238E27FC236}">
                <a16:creationId xmlns:a16="http://schemas.microsoft.com/office/drawing/2014/main" id="{98F2F204-F3DD-498B-A58D-C704371B1A1A}"/>
              </a:ext>
            </a:extLst>
          </p:cNvPr>
          <p:cNvCxnSpPr>
            <a:cxnSpLocks/>
            <a:stCxn id="45" idx="4"/>
            <a:endCxn id="67" idx="0"/>
          </p:cNvCxnSpPr>
          <p:nvPr/>
        </p:nvCxnSpPr>
        <p:spPr>
          <a:xfrm>
            <a:off x="625464" y="4902295"/>
            <a:ext cx="16978" cy="374855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圆角矩形 21">
            <a:extLst>
              <a:ext uri="{FF2B5EF4-FFF2-40B4-BE49-F238E27FC236}">
                <a16:creationId xmlns:a16="http://schemas.microsoft.com/office/drawing/2014/main" id="{996425C3-79B0-4AD3-855D-AB9F2DD8C2AA}"/>
              </a:ext>
            </a:extLst>
          </p:cNvPr>
          <p:cNvSpPr/>
          <p:nvPr/>
        </p:nvSpPr>
        <p:spPr>
          <a:xfrm>
            <a:off x="849450" y="3449619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花名册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A82D64B-2692-4E2E-A72E-03D84E68D79B}"/>
              </a:ext>
            </a:extLst>
          </p:cNvPr>
          <p:cNvGrpSpPr/>
          <p:nvPr/>
        </p:nvGrpSpPr>
        <p:grpSpPr>
          <a:xfrm>
            <a:off x="527504" y="1861100"/>
            <a:ext cx="179388" cy="179387"/>
            <a:chOff x="535946" y="4731160"/>
            <a:chExt cx="179388" cy="179387"/>
          </a:xfrm>
        </p:grpSpPr>
        <p:sp>
          <p:nvSpPr>
            <p:cNvPr id="42" name="椭圆 39">
              <a:extLst>
                <a:ext uri="{FF2B5EF4-FFF2-40B4-BE49-F238E27FC236}">
                  <a16:creationId xmlns:a16="http://schemas.microsoft.com/office/drawing/2014/main" id="{40853990-B63D-48E6-B99F-32EAE53F8852}"/>
                </a:ext>
              </a:extLst>
            </p:cNvPr>
            <p:cNvSpPr/>
            <p:nvPr/>
          </p:nvSpPr>
          <p:spPr bwMode="auto">
            <a:xfrm>
              <a:off x="583571" y="4784723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3" name="椭圆 43">
              <a:extLst>
                <a:ext uri="{FF2B5EF4-FFF2-40B4-BE49-F238E27FC236}">
                  <a16:creationId xmlns:a16="http://schemas.microsoft.com/office/drawing/2014/main" id="{94F05D6B-A53D-463F-B851-77197F92CF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946" y="4731160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C473A01-0022-4696-9CCB-19660CFC4693}"/>
              </a:ext>
            </a:extLst>
          </p:cNvPr>
          <p:cNvGrpSpPr/>
          <p:nvPr/>
        </p:nvGrpSpPr>
        <p:grpSpPr>
          <a:xfrm>
            <a:off x="535770" y="4722908"/>
            <a:ext cx="179388" cy="179387"/>
            <a:chOff x="535946" y="5290059"/>
            <a:chExt cx="179388" cy="179387"/>
          </a:xfrm>
        </p:grpSpPr>
        <p:sp>
          <p:nvSpPr>
            <p:cNvPr id="44" name="椭圆 39">
              <a:extLst>
                <a:ext uri="{FF2B5EF4-FFF2-40B4-BE49-F238E27FC236}">
                  <a16:creationId xmlns:a16="http://schemas.microsoft.com/office/drawing/2014/main" id="{83E225E8-AA70-413B-A73D-14608DB7AC6F}"/>
                </a:ext>
              </a:extLst>
            </p:cNvPr>
            <p:cNvSpPr/>
            <p:nvPr/>
          </p:nvSpPr>
          <p:spPr bwMode="auto">
            <a:xfrm>
              <a:off x="583571" y="5337684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5" name="椭圆 43">
              <a:extLst>
                <a:ext uri="{FF2B5EF4-FFF2-40B4-BE49-F238E27FC236}">
                  <a16:creationId xmlns:a16="http://schemas.microsoft.com/office/drawing/2014/main" id="{BBF6F7D3-2B67-4A24-B54C-27F11713BC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946" y="5290059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46" name="圆角矩形 21">
            <a:extLst>
              <a:ext uri="{FF2B5EF4-FFF2-40B4-BE49-F238E27FC236}">
                <a16:creationId xmlns:a16="http://schemas.microsoft.com/office/drawing/2014/main" id="{65A6CDFE-E7A3-4CC7-A125-5AD8E78A451B}"/>
              </a:ext>
            </a:extLst>
          </p:cNvPr>
          <p:cNvSpPr/>
          <p:nvPr/>
        </p:nvSpPr>
        <p:spPr>
          <a:xfrm>
            <a:off x="856899" y="3998629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子集管理</a:t>
            </a:r>
          </a:p>
        </p:txBody>
      </p:sp>
      <p:cxnSp>
        <p:nvCxnSpPr>
          <p:cNvPr id="47" name="直线箭头连接符 58">
            <a:extLst>
              <a:ext uri="{FF2B5EF4-FFF2-40B4-BE49-F238E27FC236}">
                <a16:creationId xmlns:a16="http://schemas.microsoft.com/office/drawing/2014/main" id="{C7C7E66F-63AA-4D8F-8375-F6CF6DC6BB59}"/>
              </a:ext>
            </a:extLst>
          </p:cNvPr>
          <p:cNvCxnSpPr>
            <a:cxnSpLocks/>
            <a:stCxn id="37" idx="4"/>
          </p:cNvCxnSpPr>
          <p:nvPr/>
        </p:nvCxnSpPr>
        <p:spPr>
          <a:xfrm>
            <a:off x="625464" y="4360431"/>
            <a:ext cx="1036" cy="374855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圆角矩形 21">
            <a:extLst>
              <a:ext uri="{FF2B5EF4-FFF2-40B4-BE49-F238E27FC236}">
                <a16:creationId xmlns:a16="http://schemas.microsoft.com/office/drawing/2014/main" id="{813AD122-B42A-491E-99F1-C13F42D91C97}"/>
              </a:ext>
            </a:extLst>
          </p:cNvPr>
          <p:cNvSpPr/>
          <p:nvPr/>
        </p:nvSpPr>
        <p:spPr>
          <a:xfrm>
            <a:off x="849450" y="4563322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合同协议</a:t>
            </a:r>
          </a:p>
        </p:txBody>
      </p:sp>
      <p:sp>
        <p:nvSpPr>
          <p:cNvPr id="49" name="圆角矩形 21">
            <a:extLst>
              <a:ext uri="{FF2B5EF4-FFF2-40B4-BE49-F238E27FC236}">
                <a16:creationId xmlns:a16="http://schemas.microsoft.com/office/drawing/2014/main" id="{06FA5F3D-C03D-4EA9-807C-1540507DBAE5}"/>
              </a:ext>
            </a:extLst>
          </p:cNvPr>
          <p:cNvSpPr/>
          <p:nvPr/>
        </p:nvSpPr>
        <p:spPr>
          <a:xfrm>
            <a:off x="857824" y="5136179"/>
            <a:ext cx="1110922" cy="466725"/>
          </a:xfrm>
          <a:prstGeom prst="roundRect">
            <a:avLst>
              <a:gd name="adj" fmla="val 12244"/>
            </a:avLst>
          </a:prstGeom>
          <a:solidFill>
            <a:srgbClr val="8C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黑名单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0" name="圆角矩形 21">
            <a:extLst>
              <a:ext uri="{FF2B5EF4-FFF2-40B4-BE49-F238E27FC236}">
                <a16:creationId xmlns:a16="http://schemas.microsoft.com/office/drawing/2014/main" id="{C7E529B1-3ACC-4AFA-8FCE-821C912C276F}"/>
              </a:ext>
            </a:extLst>
          </p:cNvPr>
          <p:cNvSpPr/>
          <p:nvPr/>
        </p:nvSpPr>
        <p:spPr>
          <a:xfrm>
            <a:off x="861588" y="5686868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预警提醒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3" name="椭圆 39">
            <a:extLst>
              <a:ext uri="{FF2B5EF4-FFF2-40B4-BE49-F238E27FC236}">
                <a16:creationId xmlns:a16="http://schemas.microsoft.com/office/drawing/2014/main" id="{C9A3635D-2457-49B0-A742-694BD5EDA446}"/>
              </a:ext>
            </a:extLst>
          </p:cNvPr>
          <p:cNvSpPr/>
          <p:nvPr/>
        </p:nvSpPr>
        <p:spPr bwMode="auto">
          <a:xfrm>
            <a:off x="581268" y="2505188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4" name="椭圆 43">
            <a:extLst>
              <a:ext uri="{FF2B5EF4-FFF2-40B4-BE49-F238E27FC236}">
                <a16:creationId xmlns:a16="http://schemas.microsoft.com/office/drawing/2014/main" id="{E0E3497D-9135-45CE-ACD2-5E4345194B83}"/>
              </a:ext>
            </a:extLst>
          </p:cNvPr>
          <p:cNvSpPr>
            <a:spLocks noChangeAspect="1"/>
          </p:cNvSpPr>
          <p:nvPr/>
        </p:nvSpPr>
        <p:spPr bwMode="auto">
          <a:xfrm>
            <a:off x="527504" y="2457234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5" name="椭圆 39">
            <a:extLst>
              <a:ext uri="{FF2B5EF4-FFF2-40B4-BE49-F238E27FC236}">
                <a16:creationId xmlns:a16="http://schemas.microsoft.com/office/drawing/2014/main" id="{B6D0D78E-3163-4CF8-BC6A-2A742909F0D6}"/>
              </a:ext>
            </a:extLst>
          </p:cNvPr>
          <p:cNvSpPr/>
          <p:nvPr/>
        </p:nvSpPr>
        <p:spPr bwMode="auto">
          <a:xfrm>
            <a:off x="600373" y="5872938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6" name="椭圆 43">
            <a:extLst>
              <a:ext uri="{FF2B5EF4-FFF2-40B4-BE49-F238E27FC236}">
                <a16:creationId xmlns:a16="http://schemas.microsoft.com/office/drawing/2014/main" id="{49B264FE-B86F-4B82-8BF1-E556811E6987}"/>
              </a:ext>
            </a:extLst>
          </p:cNvPr>
          <p:cNvSpPr>
            <a:spLocks noChangeAspect="1"/>
          </p:cNvSpPr>
          <p:nvPr/>
        </p:nvSpPr>
        <p:spPr bwMode="auto">
          <a:xfrm>
            <a:off x="554644" y="5831392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7" name="椭圆 39">
            <a:extLst>
              <a:ext uri="{FF2B5EF4-FFF2-40B4-BE49-F238E27FC236}">
                <a16:creationId xmlns:a16="http://schemas.microsoft.com/office/drawing/2014/main" id="{F07D8D92-A04B-4719-8856-8D9C1B60EACE}"/>
              </a:ext>
            </a:extLst>
          </p:cNvPr>
          <p:cNvSpPr/>
          <p:nvPr/>
        </p:nvSpPr>
        <p:spPr bwMode="auto">
          <a:xfrm>
            <a:off x="588955" y="3649078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8" name="椭圆 43">
            <a:extLst>
              <a:ext uri="{FF2B5EF4-FFF2-40B4-BE49-F238E27FC236}">
                <a16:creationId xmlns:a16="http://schemas.microsoft.com/office/drawing/2014/main" id="{86208B79-E0E1-492C-B8EB-F23102EAE70F}"/>
              </a:ext>
            </a:extLst>
          </p:cNvPr>
          <p:cNvSpPr>
            <a:spLocks noChangeAspect="1"/>
          </p:cNvSpPr>
          <p:nvPr/>
        </p:nvSpPr>
        <p:spPr bwMode="auto">
          <a:xfrm>
            <a:off x="543226" y="3607532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029BA76F-CC5D-479B-B039-4DABF013B53E}"/>
              </a:ext>
            </a:extLst>
          </p:cNvPr>
          <p:cNvCxnSpPr>
            <a:cxnSpLocks/>
            <a:stCxn id="54" idx="4"/>
          </p:cNvCxnSpPr>
          <p:nvPr/>
        </p:nvCxnSpPr>
        <p:spPr>
          <a:xfrm>
            <a:off x="617198" y="2636621"/>
            <a:ext cx="9302" cy="354539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线箭头连接符 58">
            <a:extLst>
              <a:ext uri="{FF2B5EF4-FFF2-40B4-BE49-F238E27FC236}">
                <a16:creationId xmlns:a16="http://schemas.microsoft.com/office/drawing/2014/main" id="{E4D0CF87-4BD6-49D3-9557-BAAA3C87D614}"/>
              </a:ext>
            </a:extLst>
          </p:cNvPr>
          <p:cNvCxnSpPr>
            <a:cxnSpLocks/>
          </p:cNvCxnSpPr>
          <p:nvPr/>
        </p:nvCxnSpPr>
        <p:spPr>
          <a:xfrm>
            <a:off x="635826" y="5469446"/>
            <a:ext cx="0" cy="373574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线箭头连接符 58">
            <a:extLst>
              <a:ext uri="{FF2B5EF4-FFF2-40B4-BE49-F238E27FC236}">
                <a16:creationId xmlns:a16="http://schemas.microsoft.com/office/drawing/2014/main" id="{716AF9CA-3331-4592-B08D-55E06685D930}"/>
              </a:ext>
            </a:extLst>
          </p:cNvPr>
          <p:cNvCxnSpPr>
            <a:cxnSpLocks/>
          </p:cNvCxnSpPr>
          <p:nvPr/>
        </p:nvCxnSpPr>
        <p:spPr>
          <a:xfrm>
            <a:off x="624300" y="3823547"/>
            <a:ext cx="0" cy="373574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占位符 46">
            <a:extLst>
              <a:ext uri="{FF2B5EF4-FFF2-40B4-BE49-F238E27FC236}">
                <a16:creationId xmlns:a16="http://schemas.microsoft.com/office/drawing/2014/main" id="{AB142A23-6D7D-4DB5-BF23-E4C649E9CE99}"/>
              </a:ext>
            </a:extLst>
          </p:cNvPr>
          <p:cNvSpPr txBox="1">
            <a:spLocks/>
          </p:cNvSpPr>
          <p:nvPr/>
        </p:nvSpPr>
        <p:spPr bwMode="auto">
          <a:xfrm>
            <a:off x="2278429" y="959749"/>
            <a:ext cx="8646319" cy="56815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路径：组织员工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-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黑名单管理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业务说明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：实现对离职人员有违纪或者不良记录不允许二次入职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B012493-1938-4C12-8F94-2D6218646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976" y="1639307"/>
            <a:ext cx="9607419" cy="47186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1" name="线形标注 1(带强调线) 9">
            <a:extLst>
              <a:ext uri="{FF2B5EF4-FFF2-40B4-BE49-F238E27FC236}">
                <a16:creationId xmlns:a16="http://schemas.microsoft.com/office/drawing/2014/main" id="{0BD364F8-BD01-4DD4-BB0D-2BBCEAFFE122}"/>
              </a:ext>
            </a:extLst>
          </p:cNvPr>
          <p:cNvSpPr/>
          <p:nvPr/>
        </p:nvSpPr>
        <p:spPr>
          <a:xfrm>
            <a:off x="3862873" y="4554800"/>
            <a:ext cx="2146042" cy="914646"/>
          </a:xfrm>
          <a:prstGeom prst="accentCallout1">
            <a:avLst>
              <a:gd name="adj1" fmla="val 20473"/>
              <a:gd name="adj2" fmla="val -3379"/>
              <a:gd name="adj3" fmla="val -150151"/>
              <a:gd name="adj4" fmla="val 10600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/>
                <a:ea typeface="微软雅黑"/>
              </a:rPr>
              <a:t>来源为新增人员时，直接新增保存外部黑名单人员；来源为离职人员时，可将离职人员添加至黑名单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2" name="线形标注 1(带强调线) 9">
            <a:extLst>
              <a:ext uri="{FF2B5EF4-FFF2-40B4-BE49-F238E27FC236}">
                <a16:creationId xmlns:a16="http://schemas.microsoft.com/office/drawing/2014/main" id="{9A522776-637C-427D-9285-230426EB346C}"/>
              </a:ext>
            </a:extLst>
          </p:cNvPr>
          <p:cNvSpPr/>
          <p:nvPr/>
        </p:nvSpPr>
        <p:spPr>
          <a:xfrm>
            <a:off x="9491314" y="5096133"/>
            <a:ext cx="2146042" cy="914646"/>
          </a:xfrm>
          <a:prstGeom prst="accentCallout1">
            <a:avLst>
              <a:gd name="adj1" fmla="val 20473"/>
              <a:gd name="adj2" fmla="val -3379"/>
              <a:gd name="adj3" fmla="val -104245"/>
              <a:gd name="adj4" fmla="val -83559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/>
                <a:ea typeface="微软雅黑"/>
              </a:rPr>
              <a:t>姓名</a:t>
            </a:r>
            <a:r>
              <a:rPr lang="en-US" altLang="zh-CN" sz="1200" dirty="0">
                <a:solidFill>
                  <a:prstClr val="black"/>
                </a:solidFill>
                <a:latin typeface="微软雅黑"/>
                <a:ea typeface="微软雅黑"/>
              </a:rPr>
              <a:t>+</a:t>
            </a:r>
            <a:r>
              <a:rPr lang="zh-CN" altLang="en-US" sz="1200" dirty="0">
                <a:solidFill>
                  <a:prstClr val="black"/>
                </a:solidFill>
                <a:latin typeface="微软雅黑"/>
                <a:ea typeface="微软雅黑"/>
              </a:rPr>
              <a:t>邮箱；姓名</a:t>
            </a:r>
            <a:r>
              <a:rPr lang="en-US" altLang="zh-CN" sz="1200" dirty="0">
                <a:solidFill>
                  <a:prstClr val="black"/>
                </a:solidFill>
                <a:latin typeface="微软雅黑"/>
                <a:ea typeface="微软雅黑"/>
              </a:rPr>
              <a:t>+</a:t>
            </a:r>
            <a:r>
              <a:rPr lang="zh-CN" altLang="en-US" sz="1200" dirty="0">
                <a:solidFill>
                  <a:prstClr val="black"/>
                </a:solidFill>
                <a:latin typeface="微软雅黑"/>
                <a:ea typeface="微软雅黑"/>
              </a:rPr>
              <a:t>手机号；证件类型</a:t>
            </a:r>
            <a:r>
              <a:rPr lang="en-US" altLang="zh-CN" sz="1200" dirty="0">
                <a:solidFill>
                  <a:prstClr val="black"/>
                </a:solidFill>
                <a:latin typeface="微软雅黑"/>
                <a:ea typeface="微软雅黑"/>
              </a:rPr>
              <a:t>+</a:t>
            </a:r>
            <a:r>
              <a:rPr lang="zh-CN" altLang="en-US" sz="1200" dirty="0">
                <a:solidFill>
                  <a:prstClr val="black"/>
                </a:solidFill>
                <a:latin typeface="微软雅黑"/>
                <a:ea typeface="微软雅黑"/>
              </a:rPr>
              <a:t>证件号码与黑名单校验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1" name="线形标注 1(带强调线) 9">
            <a:extLst>
              <a:ext uri="{FF2B5EF4-FFF2-40B4-BE49-F238E27FC236}">
                <a16:creationId xmlns:a16="http://schemas.microsoft.com/office/drawing/2014/main" id="{AB6E08E0-846D-4B58-9D68-802A0E5E1EF0}"/>
              </a:ext>
            </a:extLst>
          </p:cNvPr>
          <p:cNvSpPr/>
          <p:nvPr/>
        </p:nvSpPr>
        <p:spPr>
          <a:xfrm>
            <a:off x="7451020" y="1813792"/>
            <a:ext cx="2146042" cy="914646"/>
          </a:xfrm>
          <a:prstGeom prst="accentCallout1">
            <a:avLst>
              <a:gd name="adj1" fmla="val 20473"/>
              <a:gd name="adj2" fmla="val -3379"/>
              <a:gd name="adj3" fmla="val 18171"/>
              <a:gd name="adj4" fmla="val -13182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/>
                <a:ea typeface="微软雅黑"/>
              </a:rPr>
              <a:t>新增</a:t>
            </a:r>
            <a:r>
              <a:rPr lang="en-US" altLang="zh-CN" sz="1200" dirty="0">
                <a:solidFill>
                  <a:prstClr val="black"/>
                </a:solidFill>
                <a:latin typeface="微软雅黑"/>
                <a:ea typeface="微软雅黑"/>
              </a:rPr>
              <a:t>Offer</a:t>
            </a:r>
            <a:r>
              <a:rPr lang="zh-CN" altLang="en-US" sz="1200" dirty="0">
                <a:solidFill>
                  <a:prstClr val="black"/>
                </a:solidFill>
                <a:latin typeface="微软雅黑"/>
                <a:ea typeface="微软雅黑"/>
              </a:rPr>
              <a:t>、编辑</a:t>
            </a:r>
            <a:r>
              <a:rPr lang="en-US" altLang="zh-CN" sz="1200" dirty="0">
                <a:solidFill>
                  <a:prstClr val="black"/>
                </a:solidFill>
                <a:latin typeface="微软雅黑"/>
                <a:ea typeface="微软雅黑"/>
              </a:rPr>
              <a:t>Offer</a:t>
            </a:r>
            <a:r>
              <a:rPr lang="zh-CN" altLang="en-US" sz="1200" dirty="0">
                <a:solidFill>
                  <a:prstClr val="black"/>
                </a:solidFill>
                <a:latin typeface="微软雅黑"/>
                <a:ea typeface="微软雅黑"/>
              </a:rPr>
              <a:t>、发起</a:t>
            </a:r>
            <a:r>
              <a:rPr lang="en-US" altLang="zh-CN" sz="1200" dirty="0">
                <a:solidFill>
                  <a:prstClr val="black"/>
                </a:solidFill>
                <a:latin typeface="微软雅黑"/>
                <a:ea typeface="微软雅黑"/>
              </a:rPr>
              <a:t>Offer</a:t>
            </a:r>
            <a:r>
              <a:rPr lang="zh-CN" altLang="en-US" sz="1200" dirty="0">
                <a:solidFill>
                  <a:prstClr val="black"/>
                </a:solidFill>
                <a:latin typeface="微软雅黑"/>
                <a:ea typeface="微软雅黑"/>
              </a:rPr>
              <a:t>审批、新增待入职、入职、入职申请、新增员工、新增实习生、新增外部人员时进行校验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4AAF42EC-3477-4A92-B97C-6D86972C32CA}"/>
              </a:ext>
            </a:extLst>
          </p:cNvPr>
          <p:cNvGrpSpPr/>
          <p:nvPr/>
        </p:nvGrpSpPr>
        <p:grpSpPr>
          <a:xfrm>
            <a:off x="552748" y="5277150"/>
            <a:ext cx="179388" cy="179387"/>
            <a:chOff x="528031" y="1862594"/>
            <a:chExt cx="179388" cy="179387"/>
          </a:xfrm>
        </p:grpSpPr>
        <p:sp>
          <p:nvSpPr>
            <p:cNvPr id="66" name="椭圆 39">
              <a:extLst>
                <a:ext uri="{FF2B5EF4-FFF2-40B4-BE49-F238E27FC236}">
                  <a16:creationId xmlns:a16="http://schemas.microsoft.com/office/drawing/2014/main" id="{FC07A572-B6A8-49A5-A9C6-5C6900C7F643}"/>
                </a:ext>
              </a:extLst>
            </p:cNvPr>
            <p:cNvSpPr/>
            <p:nvPr/>
          </p:nvSpPr>
          <p:spPr bwMode="auto">
            <a:xfrm>
              <a:off x="573346" y="1913703"/>
              <a:ext cx="84138" cy="84137"/>
            </a:xfrm>
            <a:prstGeom prst="ellipse">
              <a:avLst/>
            </a:prstGeom>
            <a:solidFill>
              <a:srgbClr val="8CC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67" name="椭圆 43">
              <a:extLst>
                <a:ext uri="{FF2B5EF4-FFF2-40B4-BE49-F238E27FC236}">
                  <a16:creationId xmlns:a16="http://schemas.microsoft.com/office/drawing/2014/main" id="{0719C184-9C58-4E08-9283-0111C2BA9E7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8031" y="1862594"/>
              <a:ext cx="179388" cy="179387"/>
            </a:xfrm>
            <a:prstGeom prst="ellipse">
              <a:avLst/>
            </a:prstGeom>
            <a:noFill/>
            <a:ln>
              <a:solidFill>
                <a:srgbClr val="8CC2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395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预警提醒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BB735EB7-BF90-49E4-B210-73FE97505353}"/>
              </a:ext>
            </a:extLst>
          </p:cNvPr>
          <p:cNvSpPr/>
          <p:nvPr/>
        </p:nvSpPr>
        <p:spPr bwMode="auto">
          <a:xfrm>
            <a:off x="159328" y="1026608"/>
            <a:ext cx="1245583" cy="4695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员工信息</a:t>
            </a:r>
          </a:p>
        </p:txBody>
      </p:sp>
      <p:cxnSp>
        <p:nvCxnSpPr>
          <p:cNvPr id="28" name="直线箭头连接符 58">
            <a:extLst>
              <a:ext uri="{FF2B5EF4-FFF2-40B4-BE49-F238E27FC236}">
                <a16:creationId xmlns:a16="http://schemas.microsoft.com/office/drawing/2014/main" id="{57335904-6E4B-4244-95A5-2DE99ABE5424}"/>
              </a:ext>
            </a:extLst>
          </p:cNvPr>
          <p:cNvCxnSpPr>
            <a:cxnSpLocks/>
            <a:endCxn id="54" idx="0"/>
          </p:cNvCxnSpPr>
          <p:nvPr/>
        </p:nvCxnSpPr>
        <p:spPr>
          <a:xfrm flipH="1">
            <a:off x="617198" y="2041981"/>
            <a:ext cx="527" cy="415253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圆角矩形 21">
            <a:extLst>
              <a:ext uri="{FF2B5EF4-FFF2-40B4-BE49-F238E27FC236}">
                <a16:creationId xmlns:a16="http://schemas.microsoft.com/office/drawing/2014/main" id="{E6A622C5-3CBF-4759-B29D-6250DFC886B8}"/>
              </a:ext>
            </a:extLst>
          </p:cNvPr>
          <p:cNvSpPr/>
          <p:nvPr/>
        </p:nvSpPr>
        <p:spPr>
          <a:xfrm>
            <a:off x="845260" y="1804390"/>
            <a:ext cx="1110922" cy="466725"/>
          </a:xfrm>
          <a:prstGeom prst="roundRect">
            <a:avLst>
              <a:gd name="adj" fmla="val 1224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rgbClr val="FFFFFF"/>
                </a:solidFill>
                <a:latin typeface="+mn-ea"/>
              </a:rPr>
              <a:t>内部员工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3" name="椭圆 39">
            <a:extLst>
              <a:ext uri="{FF2B5EF4-FFF2-40B4-BE49-F238E27FC236}">
                <a16:creationId xmlns:a16="http://schemas.microsoft.com/office/drawing/2014/main" id="{BD4ACD78-5E94-4180-9F0F-D9D57821931B}"/>
              </a:ext>
            </a:extLst>
          </p:cNvPr>
          <p:cNvSpPr/>
          <p:nvPr/>
        </p:nvSpPr>
        <p:spPr bwMode="auto">
          <a:xfrm>
            <a:off x="590851" y="3043065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4" name="椭圆 43">
            <a:extLst>
              <a:ext uri="{FF2B5EF4-FFF2-40B4-BE49-F238E27FC236}">
                <a16:creationId xmlns:a16="http://schemas.microsoft.com/office/drawing/2014/main" id="{652D25C5-809E-4C67-BC18-4AE6146D3FEC}"/>
              </a:ext>
            </a:extLst>
          </p:cNvPr>
          <p:cNvSpPr>
            <a:spLocks noChangeAspect="1"/>
          </p:cNvSpPr>
          <p:nvPr/>
        </p:nvSpPr>
        <p:spPr bwMode="auto">
          <a:xfrm>
            <a:off x="545122" y="3001519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5" name="圆角矩形 21">
            <a:extLst>
              <a:ext uri="{FF2B5EF4-FFF2-40B4-BE49-F238E27FC236}">
                <a16:creationId xmlns:a16="http://schemas.microsoft.com/office/drawing/2014/main" id="{8E868E2D-E992-4ED4-A6A2-4B6F0338601C}"/>
              </a:ext>
            </a:extLst>
          </p:cNvPr>
          <p:cNvSpPr/>
          <p:nvPr/>
        </p:nvSpPr>
        <p:spPr>
          <a:xfrm>
            <a:off x="853424" y="2340221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实习生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6" name="椭圆 39">
            <a:extLst>
              <a:ext uri="{FF2B5EF4-FFF2-40B4-BE49-F238E27FC236}">
                <a16:creationId xmlns:a16="http://schemas.microsoft.com/office/drawing/2014/main" id="{8CA4F496-E9FB-44DD-9942-5AF1F3807130}"/>
              </a:ext>
            </a:extLst>
          </p:cNvPr>
          <p:cNvSpPr/>
          <p:nvPr/>
        </p:nvSpPr>
        <p:spPr bwMode="auto">
          <a:xfrm>
            <a:off x="583395" y="4228669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7" name="椭圆 43">
            <a:extLst>
              <a:ext uri="{FF2B5EF4-FFF2-40B4-BE49-F238E27FC236}">
                <a16:creationId xmlns:a16="http://schemas.microsoft.com/office/drawing/2014/main" id="{3211937B-4011-4C4C-A1C2-54693CF67C0D}"/>
              </a:ext>
            </a:extLst>
          </p:cNvPr>
          <p:cNvSpPr>
            <a:spLocks noChangeAspect="1"/>
          </p:cNvSpPr>
          <p:nvPr/>
        </p:nvSpPr>
        <p:spPr bwMode="auto">
          <a:xfrm>
            <a:off x="535770" y="4181044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8" name="圆角矩形 21">
            <a:extLst>
              <a:ext uri="{FF2B5EF4-FFF2-40B4-BE49-F238E27FC236}">
                <a16:creationId xmlns:a16="http://schemas.microsoft.com/office/drawing/2014/main" id="{E0895D84-7ED8-43AF-854D-152891A9D003}"/>
              </a:ext>
            </a:extLst>
          </p:cNvPr>
          <p:cNvSpPr/>
          <p:nvPr/>
        </p:nvSpPr>
        <p:spPr>
          <a:xfrm>
            <a:off x="857614" y="2895530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外部员工</a:t>
            </a:r>
          </a:p>
        </p:txBody>
      </p:sp>
      <p:cxnSp>
        <p:nvCxnSpPr>
          <p:cNvPr id="39" name="直线箭头连接符 58">
            <a:extLst>
              <a:ext uri="{FF2B5EF4-FFF2-40B4-BE49-F238E27FC236}">
                <a16:creationId xmlns:a16="http://schemas.microsoft.com/office/drawing/2014/main" id="{4BC8D55C-1BD0-4AC1-B9FC-4930277B6EC9}"/>
              </a:ext>
            </a:extLst>
          </p:cNvPr>
          <p:cNvCxnSpPr>
            <a:cxnSpLocks/>
            <a:stCxn id="34" idx="4"/>
          </p:cNvCxnSpPr>
          <p:nvPr/>
        </p:nvCxnSpPr>
        <p:spPr>
          <a:xfrm>
            <a:off x="634816" y="3180906"/>
            <a:ext cx="0" cy="415253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线箭头连接符 58">
            <a:extLst>
              <a:ext uri="{FF2B5EF4-FFF2-40B4-BE49-F238E27FC236}">
                <a16:creationId xmlns:a16="http://schemas.microsoft.com/office/drawing/2014/main" id="{98F2F204-F3DD-498B-A58D-C704371B1A1A}"/>
              </a:ext>
            </a:extLst>
          </p:cNvPr>
          <p:cNvCxnSpPr>
            <a:cxnSpLocks/>
            <a:stCxn id="43" idx="4"/>
          </p:cNvCxnSpPr>
          <p:nvPr/>
        </p:nvCxnSpPr>
        <p:spPr>
          <a:xfrm>
            <a:off x="625640" y="4910547"/>
            <a:ext cx="0" cy="373574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圆角矩形 21">
            <a:extLst>
              <a:ext uri="{FF2B5EF4-FFF2-40B4-BE49-F238E27FC236}">
                <a16:creationId xmlns:a16="http://schemas.microsoft.com/office/drawing/2014/main" id="{996425C3-79B0-4AD3-855D-AB9F2DD8C2AA}"/>
              </a:ext>
            </a:extLst>
          </p:cNvPr>
          <p:cNvSpPr/>
          <p:nvPr/>
        </p:nvSpPr>
        <p:spPr>
          <a:xfrm>
            <a:off x="849450" y="3449619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花名册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2" name="椭圆 39">
            <a:extLst>
              <a:ext uri="{FF2B5EF4-FFF2-40B4-BE49-F238E27FC236}">
                <a16:creationId xmlns:a16="http://schemas.microsoft.com/office/drawing/2014/main" id="{40853990-B63D-48E6-B99F-32EAE53F8852}"/>
              </a:ext>
            </a:extLst>
          </p:cNvPr>
          <p:cNvSpPr/>
          <p:nvPr/>
        </p:nvSpPr>
        <p:spPr bwMode="auto">
          <a:xfrm>
            <a:off x="583571" y="4784723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3" name="椭圆 43">
            <a:extLst>
              <a:ext uri="{FF2B5EF4-FFF2-40B4-BE49-F238E27FC236}">
                <a16:creationId xmlns:a16="http://schemas.microsoft.com/office/drawing/2014/main" id="{94F05D6B-A53D-463F-B851-77197F92CFB1}"/>
              </a:ext>
            </a:extLst>
          </p:cNvPr>
          <p:cNvSpPr>
            <a:spLocks noChangeAspect="1"/>
          </p:cNvSpPr>
          <p:nvPr/>
        </p:nvSpPr>
        <p:spPr bwMode="auto">
          <a:xfrm>
            <a:off x="535946" y="4731160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4" name="椭圆 39">
            <a:extLst>
              <a:ext uri="{FF2B5EF4-FFF2-40B4-BE49-F238E27FC236}">
                <a16:creationId xmlns:a16="http://schemas.microsoft.com/office/drawing/2014/main" id="{83E225E8-AA70-413B-A73D-14608DB7AC6F}"/>
              </a:ext>
            </a:extLst>
          </p:cNvPr>
          <p:cNvSpPr/>
          <p:nvPr/>
        </p:nvSpPr>
        <p:spPr bwMode="auto">
          <a:xfrm>
            <a:off x="583571" y="5337684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5" name="椭圆 43">
            <a:extLst>
              <a:ext uri="{FF2B5EF4-FFF2-40B4-BE49-F238E27FC236}">
                <a16:creationId xmlns:a16="http://schemas.microsoft.com/office/drawing/2014/main" id="{BBF6F7D3-2B67-4A24-B54C-27F11713BCB8}"/>
              </a:ext>
            </a:extLst>
          </p:cNvPr>
          <p:cNvSpPr>
            <a:spLocks noChangeAspect="1"/>
          </p:cNvSpPr>
          <p:nvPr/>
        </p:nvSpPr>
        <p:spPr bwMode="auto">
          <a:xfrm>
            <a:off x="535946" y="5290059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6" name="圆角矩形 21">
            <a:extLst>
              <a:ext uri="{FF2B5EF4-FFF2-40B4-BE49-F238E27FC236}">
                <a16:creationId xmlns:a16="http://schemas.microsoft.com/office/drawing/2014/main" id="{65A6CDFE-E7A3-4CC7-A125-5AD8E78A451B}"/>
              </a:ext>
            </a:extLst>
          </p:cNvPr>
          <p:cNvSpPr/>
          <p:nvPr/>
        </p:nvSpPr>
        <p:spPr>
          <a:xfrm>
            <a:off x="856899" y="3998629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子集管理</a:t>
            </a:r>
          </a:p>
        </p:txBody>
      </p:sp>
      <p:cxnSp>
        <p:nvCxnSpPr>
          <p:cNvPr id="47" name="直线箭头连接符 58">
            <a:extLst>
              <a:ext uri="{FF2B5EF4-FFF2-40B4-BE49-F238E27FC236}">
                <a16:creationId xmlns:a16="http://schemas.microsoft.com/office/drawing/2014/main" id="{C7C7E66F-63AA-4D8F-8375-F6CF6DC6BB59}"/>
              </a:ext>
            </a:extLst>
          </p:cNvPr>
          <p:cNvCxnSpPr>
            <a:cxnSpLocks/>
            <a:stCxn id="37" idx="4"/>
          </p:cNvCxnSpPr>
          <p:nvPr/>
        </p:nvCxnSpPr>
        <p:spPr>
          <a:xfrm>
            <a:off x="625464" y="4360431"/>
            <a:ext cx="1036" cy="374855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圆角矩形 21">
            <a:extLst>
              <a:ext uri="{FF2B5EF4-FFF2-40B4-BE49-F238E27FC236}">
                <a16:creationId xmlns:a16="http://schemas.microsoft.com/office/drawing/2014/main" id="{813AD122-B42A-491E-99F1-C13F42D91C97}"/>
              </a:ext>
            </a:extLst>
          </p:cNvPr>
          <p:cNvSpPr/>
          <p:nvPr/>
        </p:nvSpPr>
        <p:spPr>
          <a:xfrm>
            <a:off x="849450" y="4563322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合同协议</a:t>
            </a:r>
          </a:p>
        </p:txBody>
      </p:sp>
      <p:sp>
        <p:nvSpPr>
          <p:cNvPr id="49" name="圆角矩形 21">
            <a:extLst>
              <a:ext uri="{FF2B5EF4-FFF2-40B4-BE49-F238E27FC236}">
                <a16:creationId xmlns:a16="http://schemas.microsoft.com/office/drawing/2014/main" id="{06FA5F3D-C03D-4EA9-807C-1540507DBAE5}"/>
              </a:ext>
            </a:extLst>
          </p:cNvPr>
          <p:cNvSpPr/>
          <p:nvPr/>
        </p:nvSpPr>
        <p:spPr>
          <a:xfrm>
            <a:off x="857824" y="5136179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黑名单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0" name="圆角矩形 21">
            <a:extLst>
              <a:ext uri="{FF2B5EF4-FFF2-40B4-BE49-F238E27FC236}">
                <a16:creationId xmlns:a16="http://schemas.microsoft.com/office/drawing/2014/main" id="{C7E529B1-3ACC-4AFA-8FCE-821C912C276F}"/>
              </a:ext>
            </a:extLst>
          </p:cNvPr>
          <p:cNvSpPr/>
          <p:nvPr/>
        </p:nvSpPr>
        <p:spPr>
          <a:xfrm>
            <a:off x="861588" y="5686868"/>
            <a:ext cx="1110922" cy="466725"/>
          </a:xfrm>
          <a:prstGeom prst="roundRect">
            <a:avLst>
              <a:gd name="adj" fmla="val 12244"/>
            </a:avLst>
          </a:prstGeom>
          <a:solidFill>
            <a:srgbClr val="8C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预警提醒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3" name="椭圆 39">
            <a:extLst>
              <a:ext uri="{FF2B5EF4-FFF2-40B4-BE49-F238E27FC236}">
                <a16:creationId xmlns:a16="http://schemas.microsoft.com/office/drawing/2014/main" id="{C9A3635D-2457-49B0-A742-694BD5EDA446}"/>
              </a:ext>
            </a:extLst>
          </p:cNvPr>
          <p:cNvSpPr/>
          <p:nvPr/>
        </p:nvSpPr>
        <p:spPr bwMode="auto">
          <a:xfrm>
            <a:off x="581268" y="2505188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4" name="椭圆 43">
            <a:extLst>
              <a:ext uri="{FF2B5EF4-FFF2-40B4-BE49-F238E27FC236}">
                <a16:creationId xmlns:a16="http://schemas.microsoft.com/office/drawing/2014/main" id="{E0E3497D-9135-45CE-ACD2-5E4345194B83}"/>
              </a:ext>
            </a:extLst>
          </p:cNvPr>
          <p:cNvSpPr>
            <a:spLocks noChangeAspect="1"/>
          </p:cNvSpPr>
          <p:nvPr/>
        </p:nvSpPr>
        <p:spPr bwMode="auto">
          <a:xfrm>
            <a:off x="527504" y="2457234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6D04249-48C0-408A-9207-61A916BF1A5D}"/>
              </a:ext>
            </a:extLst>
          </p:cNvPr>
          <p:cNvGrpSpPr/>
          <p:nvPr/>
        </p:nvGrpSpPr>
        <p:grpSpPr>
          <a:xfrm>
            <a:off x="527504" y="1846815"/>
            <a:ext cx="179388" cy="179387"/>
            <a:chOff x="554644" y="5831392"/>
            <a:chExt cx="179388" cy="179387"/>
          </a:xfrm>
        </p:grpSpPr>
        <p:sp>
          <p:nvSpPr>
            <p:cNvPr id="55" name="椭圆 39">
              <a:extLst>
                <a:ext uri="{FF2B5EF4-FFF2-40B4-BE49-F238E27FC236}">
                  <a16:creationId xmlns:a16="http://schemas.microsoft.com/office/drawing/2014/main" id="{B6D0D78E-3163-4CF8-BC6A-2A742909F0D6}"/>
                </a:ext>
              </a:extLst>
            </p:cNvPr>
            <p:cNvSpPr/>
            <p:nvPr/>
          </p:nvSpPr>
          <p:spPr bwMode="auto">
            <a:xfrm>
              <a:off x="600373" y="5872938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6" name="椭圆 43">
              <a:extLst>
                <a:ext uri="{FF2B5EF4-FFF2-40B4-BE49-F238E27FC236}">
                  <a16:creationId xmlns:a16="http://schemas.microsoft.com/office/drawing/2014/main" id="{49B264FE-B86F-4B82-8BF1-E556811E698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4644" y="5831392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57" name="椭圆 39">
            <a:extLst>
              <a:ext uri="{FF2B5EF4-FFF2-40B4-BE49-F238E27FC236}">
                <a16:creationId xmlns:a16="http://schemas.microsoft.com/office/drawing/2014/main" id="{F07D8D92-A04B-4719-8856-8D9C1B60EACE}"/>
              </a:ext>
            </a:extLst>
          </p:cNvPr>
          <p:cNvSpPr/>
          <p:nvPr/>
        </p:nvSpPr>
        <p:spPr bwMode="auto">
          <a:xfrm>
            <a:off x="588955" y="3649078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8" name="椭圆 43">
            <a:extLst>
              <a:ext uri="{FF2B5EF4-FFF2-40B4-BE49-F238E27FC236}">
                <a16:creationId xmlns:a16="http://schemas.microsoft.com/office/drawing/2014/main" id="{86208B79-E0E1-492C-B8EB-F23102EAE70F}"/>
              </a:ext>
            </a:extLst>
          </p:cNvPr>
          <p:cNvSpPr>
            <a:spLocks noChangeAspect="1"/>
          </p:cNvSpPr>
          <p:nvPr/>
        </p:nvSpPr>
        <p:spPr bwMode="auto">
          <a:xfrm>
            <a:off x="543226" y="3607532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029BA76F-CC5D-479B-B039-4DABF013B53E}"/>
              </a:ext>
            </a:extLst>
          </p:cNvPr>
          <p:cNvCxnSpPr>
            <a:cxnSpLocks/>
            <a:stCxn id="54" idx="4"/>
          </p:cNvCxnSpPr>
          <p:nvPr/>
        </p:nvCxnSpPr>
        <p:spPr>
          <a:xfrm>
            <a:off x="617198" y="2636621"/>
            <a:ext cx="9302" cy="354539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线箭头连接符 58">
            <a:extLst>
              <a:ext uri="{FF2B5EF4-FFF2-40B4-BE49-F238E27FC236}">
                <a16:creationId xmlns:a16="http://schemas.microsoft.com/office/drawing/2014/main" id="{E4D0CF87-4BD6-49D3-9557-BAAA3C87D614}"/>
              </a:ext>
            </a:extLst>
          </p:cNvPr>
          <p:cNvCxnSpPr>
            <a:cxnSpLocks/>
          </p:cNvCxnSpPr>
          <p:nvPr/>
        </p:nvCxnSpPr>
        <p:spPr>
          <a:xfrm>
            <a:off x="635826" y="5469446"/>
            <a:ext cx="0" cy="373574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线箭头连接符 58">
            <a:extLst>
              <a:ext uri="{FF2B5EF4-FFF2-40B4-BE49-F238E27FC236}">
                <a16:creationId xmlns:a16="http://schemas.microsoft.com/office/drawing/2014/main" id="{716AF9CA-3331-4592-B08D-55E06685D930}"/>
              </a:ext>
            </a:extLst>
          </p:cNvPr>
          <p:cNvCxnSpPr>
            <a:cxnSpLocks/>
          </p:cNvCxnSpPr>
          <p:nvPr/>
        </p:nvCxnSpPr>
        <p:spPr>
          <a:xfrm>
            <a:off x="624300" y="3823547"/>
            <a:ext cx="0" cy="373574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占位符 46">
            <a:extLst>
              <a:ext uri="{FF2B5EF4-FFF2-40B4-BE49-F238E27FC236}">
                <a16:creationId xmlns:a16="http://schemas.microsoft.com/office/drawing/2014/main" id="{AB142A23-6D7D-4DB5-BF23-E4C649E9CE99}"/>
              </a:ext>
            </a:extLst>
          </p:cNvPr>
          <p:cNvSpPr txBox="1">
            <a:spLocks/>
          </p:cNvSpPr>
          <p:nvPr/>
        </p:nvSpPr>
        <p:spPr bwMode="auto">
          <a:xfrm>
            <a:off x="2278429" y="959749"/>
            <a:ext cx="8646319" cy="56815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路径：组织员工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-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人员子集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业务说明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：查看管理范围内人员的子集信息，并进行简单管理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B2DB0C0-D5EA-4856-8602-585A33F07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207" y="1837046"/>
            <a:ext cx="5276850" cy="657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172A3D2-94DE-4B51-8364-0DE530112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613" y="2782306"/>
            <a:ext cx="4206547" cy="34561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31418B9-568F-4EAE-83D4-00DFB1CB5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1207" y="3138921"/>
            <a:ext cx="4931018" cy="30146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1" name="线形标注 1(带强调线) 9">
            <a:extLst>
              <a:ext uri="{FF2B5EF4-FFF2-40B4-BE49-F238E27FC236}">
                <a16:creationId xmlns:a16="http://schemas.microsoft.com/office/drawing/2014/main" id="{6D9B1469-AFEA-4D4B-AE39-358B2D0AD677}"/>
              </a:ext>
            </a:extLst>
          </p:cNvPr>
          <p:cNvSpPr/>
          <p:nvPr/>
        </p:nvSpPr>
        <p:spPr>
          <a:xfrm>
            <a:off x="4657567" y="2622143"/>
            <a:ext cx="1595288" cy="437005"/>
          </a:xfrm>
          <a:prstGeom prst="accentCallout1">
            <a:avLst>
              <a:gd name="adj1" fmla="val 20473"/>
              <a:gd name="adj2" fmla="val -3379"/>
              <a:gd name="adj3" fmla="val 100819"/>
              <a:gd name="adj4" fmla="val -6830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/>
                <a:ea typeface="微软雅黑"/>
              </a:rPr>
              <a:t>对预警的条件、范围对象进行设置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2" name="线形标注 1(带强调线) 9">
            <a:extLst>
              <a:ext uri="{FF2B5EF4-FFF2-40B4-BE49-F238E27FC236}">
                <a16:creationId xmlns:a16="http://schemas.microsoft.com/office/drawing/2014/main" id="{C64EF3CB-D844-470A-B309-70064EAFEE53}"/>
              </a:ext>
            </a:extLst>
          </p:cNvPr>
          <p:cNvSpPr/>
          <p:nvPr/>
        </p:nvSpPr>
        <p:spPr>
          <a:xfrm>
            <a:off x="9743288" y="1997840"/>
            <a:ext cx="1595288" cy="437005"/>
          </a:xfrm>
          <a:prstGeom prst="accentCallout1">
            <a:avLst>
              <a:gd name="adj1" fmla="val 20473"/>
              <a:gd name="adj2" fmla="val -3379"/>
              <a:gd name="adj3" fmla="val 177684"/>
              <a:gd name="adj4" fmla="val -57193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/>
                <a:ea typeface="微软雅黑"/>
              </a:rPr>
              <a:t>预警提醒的消息模板的配置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39DC76A3-F481-48DC-8AF1-1D49470C3775}"/>
              </a:ext>
            </a:extLst>
          </p:cNvPr>
          <p:cNvGrpSpPr/>
          <p:nvPr/>
        </p:nvGrpSpPr>
        <p:grpSpPr>
          <a:xfrm>
            <a:off x="541330" y="5854788"/>
            <a:ext cx="179388" cy="179387"/>
            <a:chOff x="528031" y="1862594"/>
            <a:chExt cx="179388" cy="179387"/>
          </a:xfrm>
        </p:grpSpPr>
        <p:sp>
          <p:nvSpPr>
            <p:cNvPr id="65" name="椭圆 39">
              <a:extLst>
                <a:ext uri="{FF2B5EF4-FFF2-40B4-BE49-F238E27FC236}">
                  <a16:creationId xmlns:a16="http://schemas.microsoft.com/office/drawing/2014/main" id="{66C8512F-E23F-4465-878B-039A32CF350E}"/>
                </a:ext>
              </a:extLst>
            </p:cNvPr>
            <p:cNvSpPr/>
            <p:nvPr/>
          </p:nvSpPr>
          <p:spPr bwMode="auto">
            <a:xfrm>
              <a:off x="573346" y="1913703"/>
              <a:ext cx="84138" cy="84137"/>
            </a:xfrm>
            <a:prstGeom prst="ellipse">
              <a:avLst/>
            </a:prstGeom>
            <a:solidFill>
              <a:srgbClr val="8CC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66" name="椭圆 43">
              <a:extLst>
                <a:ext uri="{FF2B5EF4-FFF2-40B4-BE49-F238E27FC236}">
                  <a16:creationId xmlns:a16="http://schemas.microsoft.com/office/drawing/2014/main" id="{96AEF238-2969-4ED8-A5AF-AD55FC87A5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8031" y="1862594"/>
              <a:ext cx="179388" cy="179387"/>
            </a:xfrm>
            <a:prstGeom prst="ellipse">
              <a:avLst/>
            </a:prstGeom>
            <a:noFill/>
            <a:ln>
              <a:solidFill>
                <a:srgbClr val="8CC2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3865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/>
        </p:nvGrpSpPr>
        <p:grpSpPr>
          <a:xfrm>
            <a:off x="6429078" y="311625"/>
            <a:ext cx="3516087" cy="1492251"/>
            <a:chOff x="4684835" y="16454"/>
            <a:chExt cx="2637065" cy="1119188"/>
          </a:xfrm>
        </p:grpSpPr>
        <p:sp>
          <p:nvSpPr>
            <p:cNvPr id="27" name="MH_Others_1"/>
            <p:cNvSpPr txBox="1"/>
            <p:nvPr>
              <p:custDataLst>
                <p:tags r:id="rId12"/>
              </p:custDataLst>
            </p:nvPr>
          </p:nvSpPr>
          <p:spPr>
            <a:xfrm>
              <a:off x="4684835" y="16454"/>
              <a:ext cx="2637065" cy="111918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>
                <a:defRPr/>
              </a:pPr>
              <a:r>
                <a:rPr lang="en-US" altLang="zh-CN" sz="7200" spc="400" dirty="0">
                  <a:solidFill>
                    <a:schemeClr val="accent1"/>
                  </a:solidFill>
                  <a:latin typeface="+mj-ea"/>
                  <a:ea typeface="+mj-ea"/>
                </a:rPr>
                <a:t>C</a:t>
              </a:r>
              <a:r>
                <a:rPr lang="en-US" altLang="zh-CN" sz="2135" spc="4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j-ea"/>
                  <a:ea typeface="+mj-ea"/>
                </a:rPr>
                <a:t>ONTENTS</a:t>
              </a:r>
              <a:endParaRPr lang="zh-CN" altLang="en-US" sz="4265" spc="4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8" name="MH_Others_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162154" y="198461"/>
              <a:ext cx="1541731" cy="477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>
                  <a:solidFill>
                    <a:schemeClr val="accent1"/>
                  </a:solidFill>
                  <a:latin typeface="+mj-ea"/>
                  <a:ea typeface="+mj-ea"/>
                </a:rPr>
                <a:t>目录</a:t>
              </a:r>
            </a:p>
          </p:txBody>
        </p:sp>
      </p:grpSp>
      <p:grpSp>
        <p:nvGrpSpPr>
          <p:cNvPr id="3" name="组 2"/>
          <p:cNvGrpSpPr/>
          <p:nvPr/>
        </p:nvGrpSpPr>
        <p:grpSpPr>
          <a:xfrm>
            <a:off x="6548568" y="1644346"/>
            <a:ext cx="2839276" cy="465137"/>
            <a:chOff x="4958103" y="1140381"/>
            <a:chExt cx="1795176" cy="348853"/>
          </a:xfrm>
          <a:solidFill>
            <a:schemeClr val="accent1"/>
          </a:solidFill>
        </p:grpSpPr>
        <p:sp>
          <p:nvSpPr>
            <p:cNvPr id="12" name="MH_Entry_1">
              <a:hlinkClick r:id="rId15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211547" y="1140381"/>
              <a:ext cx="1541732" cy="348853"/>
            </a:xfrm>
            <a:custGeom>
              <a:avLst/>
              <a:gdLst>
                <a:gd name="connsiteX0" fmla="*/ 0 w 3954840"/>
                <a:gd name="connsiteY0" fmla="*/ 0 h 557348"/>
                <a:gd name="connsiteX1" fmla="*/ 3835506 w 3954840"/>
                <a:gd name="connsiteY1" fmla="*/ 0 h 557348"/>
                <a:gd name="connsiteX2" fmla="*/ 3954840 w 3954840"/>
                <a:gd name="connsiteY2" fmla="*/ 92893 h 557348"/>
                <a:gd name="connsiteX3" fmla="*/ 3954840 w 3954840"/>
                <a:gd name="connsiteY3" fmla="*/ 464455 h 557348"/>
                <a:gd name="connsiteX4" fmla="*/ 3835506 w 3954840"/>
                <a:gd name="connsiteY4" fmla="*/ 557348 h 557348"/>
                <a:gd name="connsiteX5" fmla="*/ 0 w 3954840"/>
                <a:gd name="connsiteY5" fmla="*/ 557348 h 557348"/>
                <a:gd name="connsiteX6" fmla="*/ 45938 w 3954840"/>
                <a:gd name="connsiteY6" fmla="*/ 532414 h 557348"/>
                <a:gd name="connsiteX7" fmla="*/ 180850 w 3954840"/>
                <a:gd name="connsiteY7" fmla="*/ 278674 h 557348"/>
                <a:gd name="connsiteX8" fmla="*/ 45938 w 3954840"/>
                <a:gd name="connsiteY8" fmla="*/ 24934 h 55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4840" h="557348">
                  <a:moveTo>
                    <a:pt x="0" y="0"/>
                  </a:moveTo>
                  <a:lnTo>
                    <a:pt x="3835506" y="0"/>
                  </a:lnTo>
                  <a:cubicBezTo>
                    <a:pt x="3901412" y="0"/>
                    <a:pt x="3954840" y="41590"/>
                    <a:pt x="3954840" y="92893"/>
                  </a:cubicBezTo>
                  <a:lnTo>
                    <a:pt x="3954840" y="464455"/>
                  </a:lnTo>
                  <a:cubicBezTo>
                    <a:pt x="3954840" y="515758"/>
                    <a:pt x="3901412" y="557348"/>
                    <a:pt x="3835506" y="557348"/>
                  </a:cubicBezTo>
                  <a:lnTo>
                    <a:pt x="0" y="557348"/>
                  </a:lnTo>
                  <a:lnTo>
                    <a:pt x="45938" y="532414"/>
                  </a:lnTo>
                  <a:cubicBezTo>
                    <a:pt x="127334" y="477424"/>
                    <a:pt x="180850" y="384299"/>
                    <a:pt x="180850" y="278674"/>
                  </a:cubicBezTo>
                  <a:cubicBezTo>
                    <a:pt x="180850" y="173050"/>
                    <a:pt x="127334" y="79925"/>
                    <a:pt x="45938" y="24934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180000" tIns="36000" rIns="36000" bIns="36000" anchor="ctr">
              <a:noAutofit/>
            </a:bodyPr>
            <a:lstStyle/>
            <a:p>
              <a:pPr marL="0" lvl="1" defTabSz="1218565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zh-CN" altLang="en-US" sz="2000" dirty="0">
                  <a:solidFill>
                    <a:srgbClr val="FFFFFF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</a:rPr>
                <a:t>    </a:t>
              </a:r>
              <a:r>
                <a:rPr lang="zh-CN" altLang="en-US" sz="2000" dirty="0">
                  <a:solidFill>
                    <a:srgbClr val="FFFFFF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  <a:sym typeface="+mn-ea"/>
                </a:rPr>
                <a:t>系统概述</a:t>
              </a:r>
              <a:endParaRPr lang="zh-CN" altLang="en-US" sz="2000" b="1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704020202090204" pitchFamily="34" charset="0"/>
                <a:sym typeface="+mn-ea"/>
              </a:endParaRPr>
            </a:p>
          </p:txBody>
        </p:sp>
        <p:sp>
          <p:nvSpPr>
            <p:cNvPr id="13" name="MH_Number_1">
              <a:hlinkClick r:id="rId15" action="ppaction://hlinksldjump"/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958103" y="1162246"/>
              <a:ext cx="305123" cy="30512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kern="0" dirty="0">
                  <a:solidFill>
                    <a:srgbClr val="FFFFFF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</a:rPr>
                <a:t>1</a:t>
              </a:r>
              <a:endParaRPr lang="zh-CN" altLang="en-US" sz="2000" kern="0" dirty="0">
                <a:solidFill>
                  <a:srgbClr val="FFFFFF"/>
                </a:solidFill>
                <a:latin typeface="FZLanTingHeiS-DB-GB" panose="02000000000000000000" pitchFamily="2" charset="-122"/>
                <a:ea typeface="FZLanTingHeiS-DB-GB" panose="02000000000000000000" pitchFamily="2" charset="-122"/>
              </a:endParaRPr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6538680" y="2528641"/>
            <a:ext cx="2834990" cy="465137"/>
            <a:chOff x="4960810" y="2413914"/>
            <a:chExt cx="1792467" cy="348853"/>
          </a:xfrm>
          <a:solidFill>
            <a:schemeClr val="accent1"/>
          </a:solidFill>
        </p:grpSpPr>
        <p:sp>
          <p:nvSpPr>
            <p:cNvPr id="16" name="MH_Entry_3">
              <a:hlinkClick r:id="rId15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5211546" y="2413914"/>
              <a:ext cx="1541731" cy="348853"/>
            </a:xfrm>
            <a:custGeom>
              <a:avLst/>
              <a:gdLst>
                <a:gd name="connsiteX0" fmla="*/ 0 w 3954840"/>
                <a:gd name="connsiteY0" fmla="*/ 0 h 557348"/>
                <a:gd name="connsiteX1" fmla="*/ 3835506 w 3954840"/>
                <a:gd name="connsiteY1" fmla="*/ 0 h 557348"/>
                <a:gd name="connsiteX2" fmla="*/ 3954840 w 3954840"/>
                <a:gd name="connsiteY2" fmla="*/ 92893 h 557348"/>
                <a:gd name="connsiteX3" fmla="*/ 3954840 w 3954840"/>
                <a:gd name="connsiteY3" fmla="*/ 464455 h 557348"/>
                <a:gd name="connsiteX4" fmla="*/ 3835506 w 3954840"/>
                <a:gd name="connsiteY4" fmla="*/ 557348 h 557348"/>
                <a:gd name="connsiteX5" fmla="*/ 0 w 3954840"/>
                <a:gd name="connsiteY5" fmla="*/ 557348 h 557348"/>
                <a:gd name="connsiteX6" fmla="*/ 45938 w 3954840"/>
                <a:gd name="connsiteY6" fmla="*/ 532414 h 557348"/>
                <a:gd name="connsiteX7" fmla="*/ 180850 w 3954840"/>
                <a:gd name="connsiteY7" fmla="*/ 278674 h 557348"/>
                <a:gd name="connsiteX8" fmla="*/ 45938 w 3954840"/>
                <a:gd name="connsiteY8" fmla="*/ 24934 h 55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4840" h="557348">
                  <a:moveTo>
                    <a:pt x="0" y="0"/>
                  </a:moveTo>
                  <a:lnTo>
                    <a:pt x="3835506" y="0"/>
                  </a:lnTo>
                  <a:cubicBezTo>
                    <a:pt x="3901412" y="0"/>
                    <a:pt x="3954840" y="41590"/>
                    <a:pt x="3954840" y="92893"/>
                  </a:cubicBezTo>
                  <a:lnTo>
                    <a:pt x="3954840" y="464455"/>
                  </a:lnTo>
                  <a:cubicBezTo>
                    <a:pt x="3954840" y="515758"/>
                    <a:pt x="3901412" y="557348"/>
                    <a:pt x="3835506" y="557348"/>
                  </a:cubicBezTo>
                  <a:lnTo>
                    <a:pt x="0" y="557348"/>
                  </a:lnTo>
                  <a:lnTo>
                    <a:pt x="45938" y="532414"/>
                  </a:lnTo>
                  <a:cubicBezTo>
                    <a:pt x="127334" y="477424"/>
                    <a:pt x="180850" y="384299"/>
                    <a:pt x="180850" y="278674"/>
                  </a:cubicBezTo>
                  <a:cubicBezTo>
                    <a:pt x="180850" y="173050"/>
                    <a:pt x="127334" y="79925"/>
                    <a:pt x="45938" y="24934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180000" tIns="36000" rIns="36000" bIns="36000" anchor="ctr">
              <a:noAutofit/>
            </a:bodyPr>
            <a:lstStyle/>
            <a:p>
              <a:pPr marL="0" lvl="1" defTabSz="1218565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rgbClr val="FFFFFF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</a:rPr>
                <a:t>    </a:t>
              </a:r>
              <a:r>
                <a:rPr lang="zh-CN" altLang="en-US" sz="2000" dirty="0">
                  <a:solidFill>
                    <a:srgbClr val="FFFFFF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  <a:sym typeface="+mn-ea"/>
                </a:rPr>
                <a:t>组织管理</a:t>
              </a:r>
            </a:p>
          </p:txBody>
        </p:sp>
        <p:sp>
          <p:nvSpPr>
            <p:cNvPr id="17" name="MH_Number_3">
              <a:hlinkClick r:id="rId15" action="ppaction://hlinksldjump"/>
            </p:cNvPr>
            <p:cNvSpPr/>
            <p:nvPr>
              <p:custDataLst>
                <p:tags r:id="rId9"/>
              </p:custDataLst>
            </p:nvPr>
          </p:nvSpPr>
          <p:spPr>
            <a:xfrm>
              <a:off x="4960810" y="2438825"/>
              <a:ext cx="305123" cy="30512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180000" tIns="36000" rIns="36000" bIns="36000" anchor="ctr">
              <a:noAutofit/>
            </a:bodyPr>
            <a:lstStyle/>
            <a:p>
              <a:endParaRPr lang="zh-CN" altLang="en-US" dirty="0"/>
            </a:p>
          </p:txBody>
        </p:sp>
      </p:grpSp>
      <p:grpSp>
        <p:nvGrpSpPr>
          <p:cNvPr id="18" name="Group 3"/>
          <p:cNvGrpSpPr/>
          <p:nvPr/>
        </p:nvGrpSpPr>
        <p:grpSpPr>
          <a:xfrm>
            <a:off x="1244784" y="1082106"/>
            <a:ext cx="4266877" cy="4622215"/>
            <a:chOff x="2524195" y="2521528"/>
            <a:chExt cx="8742644" cy="9470716"/>
          </a:xfrm>
        </p:grpSpPr>
        <p:grpSp>
          <p:nvGrpSpPr>
            <p:cNvPr id="19" name="Group 33"/>
            <p:cNvGrpSpPr/>
            <p:nvPr/>
          </p:nvGrpSpPr>
          <p:grpSpPr>
            <a:xfrm>
              <a:off x="3800342" y="10064738"/>
              <a:ext cx="745888" cy="991444"/>
              <a:chOff x="9916767" y="11659096"/>
              <a:chExt cx="1032769" cy="1372771"/>
            </a:xfrm>
          </p:grpSpPr>
          <p:sp>
            <p:nvSpPr>
              <p:cNvPr id="93" name="Freeform 1092"/>
              <p:cNvSpPr>
                <a:spLocks noChangeArrowheads="1"/>
              </p:cNvSpPr>
              <p:nvPr/>
            </p:nvSpPr>
            <p:spPr bwMode="auto">
              <a:xfrm>
                <a:off x="9916767" y="12943702"/>
                <a:ext cx="75568" cy="88165"/>
              </a:xfrm>
              <a:custGeom>
                <a:avLst/>
                <a:gdLst>
                  <a:gd name="T0" fmla="*/ 3 w 26"/>
                  <a:gd name="T1" fmla="*/ 0 h 29"/>
                  <a:gd name="T2" fmla="*/ 3 w 26"/>
                  <a:gd name="T3" fmla="*/ 0 h 29"/>
                  <a:gd name="T4" fmla="*/ 3 w 26"/>
                  <a:gd name="T5" fmla="*/ 25 h 29"/>
                  <a:gd name="T6" fmla="*/ 25 w 26"/>
                  <a:gd name="T7" fmla="*/ 13 h 29"/>
                  <a:gd name="T8" fmla="*/ 3 w 26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9">
                    <a:moveTo>
                      <a:pt x="3" y="0"/>
                    </a:moveTo>
                    <a:lnTo>
                      <a:pt x="3" y="0"/>
                    </a:lnTo>
                    <a:cubicBezTo>
                      <a:pt x="3" y="4"/>
                      <a:pt x="0" y="22"/>
                      <a:pt x="3" y="25"/>
                    </a:cubicBezTo>
                    <a:cubicBezTo>
                      <a:pt x="3" y="28"/>
                      <a:pt x="22" y="13"/>
                      <a:pt x="25" y="13"/>
                    </a:cubicBezTo>
                    <a:cubicBezTo>
                      <a:pt x="22" y="7"/>
                      <a:pt x="13" y="0"/>
                      <a:pt x="3" y="0"/>
                    </a:cubicBez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</p:spPr>
            <p:txBody>
              <a:bodyPr wrap="none" lIns="325027" tIns="162513" rIns="325027" bIns="162513" anchor="ctr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94" name="Freeform 1093"/>
              <p:cNvSpPr>
                <a:spLocks noChangeArrowheads="1"/>
              </p:cNvSpPr>
              <p:nvPr/>
            </p:nvSpPr>
            <p:spPr bwMode="auto">
              <a:xfrm>
                <a:off x="9967144" y="11759852"/>
                <a:ext cx="692717" cy="944566"/>
              </a:xfrm>
              <a:custGeom>
                <a:avLst/>
                <a:gdLst>
                  <a:gd name="T0" fmla="*/ 12 w 243"/>
                  <a:gd name="T1" fmla="*/ 327 h 331"/>
                  <a:gd name="T2" fmla="*/ 12 w 243"/>
                  <a:gd name="T3" fmla="*/ 327 h 331"/>
                  <a:gd name="T4" fmla="*/ 18 w 243"/>
                  <a:gd name="T5" fmla="*/ 330 h 331"/>
                  <a:gd name="T6" fmla="*/ 242 w 243"/>
                  <a:gd name="T7" fmla="*/ 15 h 331"/>
                  <a:gd name="T8" fmla="*/ 224 w 243"/>
                  <a:gd name="T9" fmla="*/ 0 h 331"/>
                  <a:gd name="T10" fmla="*/ 0 w 243"/>
                  <a:gd name="T11" fmla="*/ 315 h 331"/>
                  <a:gd name="T12" fmla="*/ 9 w 243"/>
                  <a:gd name="T13" fmla="*/ 321 h 331"/>
                  <a:gd name="T14" fmla="*/ 12 w 243"/>
                  <a:gd name="T15" fmla="*/ 327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331">
                    <a:moveTo>
                      <a:pt x="12" y="327"/>
                    </a:moveTo>
                    <a:lnTo>
                      <a:pt x="12" y="327"/>
                    </a:lnTo>
                    <a:cubicBezTo>
                      <a:pt x="15" y="327"/>
                      <a:pt x="15" y="330"/>
                      <a:pt x="18" y="330"/>
                    </a:cubicBezTo>
                    <a:cubicBezTo>
                      <a:pt x="242" y="15"/>
                      <a:pt x="242" y="15"/>
                      <a:pt x="242" y="15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0" y="315"/>
                      <a:pt x="0" y="315"/>
                      <a:pt x="0" y="315"/>
                    </a:cubicBezTo>
                    <a:cubicBezTo>
                      <a:pt x="9" y="321"/>
                      <a:pt x="9" y="321"/>
                      <a:pt x="9" y="321"/>
                    </a:cubicBezTo>
                    <a:lnTo>
                      <a:pt x="12" y="327"/>
                    </a:ln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</p:spPr>
            <p:txBody>
              <a:bodyPr wrap="none" lIns="325027" tIns="162513" rIns="325027" bIns="162513" anchor="ctr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95" name="Freeform 1094"/>
              <p:cNvSpPr>
                <a:spLocks noChangeArrowheads="1"/>
              </p:cNvSpPr>
              <p:nvPr/>
            </p:nvSpPr>
            <p:spPr bwMode="auto">
              <a:xfrm>
                <a:off x="10080497" y="11848010"/>
                <a:ext cx="705308" cy="944560"/>
              </a:xfrm>
              <a:custGeom>
                <a:avLst/>
                <a:gdLst>
                  <a:gd name="T0" fmla="*/ 6 w 246"/>
                  <a:gd name="T1" fmla="*/ 318 h 331"/>
                  <a:gd name="T2" fmla="*/ 6 w 246"/>
                  <a:gd name="T3" fmla="*/ 318 h 331"/>
                  <a:gd name="T4" fmla="*/ 18 w 246"/>
                  <a:gd name="T5" fmla="*/ 327 h 331"/>
                  <a:gd name="T6" fmla="*/ 21 w 246"/>
                  <a:gd name="T7" fmla="*/ 330 h 331"/>
                  <a:gd name="T8" fmla="*/ 245 w 246"/>
                  <a:gd name="T9" fmla="*/ 12 h 331"/>
                  <a:gd name="T10" fmla="*/ 224 w 246"/>
                  <a:gd name="T11" fmla="*/ 0 h 331"/>
                  <a:gd name="T12" fmla="*/ 0 w 246"/>
                  <a:gd name="T13" fmla="*/ 315 h 331"/>
                  <a:gd name="T14" fmla="*/ 3 w 246"/>
                  <a:gd name="T15" fmla="*/ 315 h 331"/>
                  <a:gd name="T16" fmla="*/ 6 w 246"/>
                  <a:gd name="T17" fmla="*/ 318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6" h="331">
                    <a:moveTo>
                      <a:pt x="6" y="318"/>
                    </a:moveTo>
                    <a:lnTo>
                      <a:pt x="6" y="318"/>
                    </a:lnTo>
                    <a:cubicBezTo>
                      <a:pt x="18" y="327"/>
                      <a:pt x="18" y="327"/>
                      <a:pt x="18" y="327"/>
                    </a:cubicBezTo>
                    <a:cubicBezTo>
                      <a:pt x="18" y="327"/>
                      <a:pt x="18" y="327"/>
                      <a:pt x="21" y="330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0" y="315"/>
                      <a:pt x="0" y="315"/>
                      <a:pt x="0" y="315"/>
                    </a:cubicBezTo>
                    <a:lnTo>
                      <a:pt x="3" y="315"/>
                    </a:lnTo>
                    <a:lnTo>
                      <a:pt x="6" y="318"/>
                    </a:ln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</p:spPr>
            <p:txBody>
              <a:bodyPr wrap="none" lIns="325027" tIns="162513" rIns="325027" bIns="162513" anchor="ctr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96" name="Freeform 1095"/>
              <p:cNvSpPr>
                <a:spLocks noChangeArrowheads="1"/>
              </p:cNvSpPr>
              <p:nvPr/>
            </p:nvSpPr>
            <p:spPr bwMode="auto">
              <a:xfrm>
                <a:off x="10672451" y="11659096"/>
                <a:ext cx="277085" cy="239294"/>
              </a:xfrm>
              <a:custGeom>
                <a:avLst/>
                <a:gdLst>
                  <a:gd name="T0" fmla="*/ 88 w 95"/>
                  <a:gd name="T1" fmla="*/ 36 h 82"/>
                  <a:gd name="T2" fmla="*/ 88 w 95"/>
                  <a:gd name="T3" fmla="*/ 36 h 82"/>
                  <a:gd name="T4" fmla="*/ 39 w 95"/>
                  <a:gd name="T5" fmla="*/ 2 h 82"/>
                  <a:gd name="T6" fmla="*/ 30 w 95"/>
                  <a:gd name="T7" fmla="*/ 0 h 82"/>
                  <a:gd name="T8" fmla="*/ 21 w 95"/>
                  <a:gd name="T9" fmla="*/ 0 h 82"/>
                  <a:gd name="T10" fmla="*/ 0 w 95"/>
                  <a:gd name="T11" fmla="*/ 27 h 82"/>
                  <a:gd name="T12" fmla="*/ 78 w 95"/>
                  <a:gd name="T13" fmla="*/ 81 h 82"/>
                  <a:gd name="T14" fmla="*/ 94 w 95"/>
                  <a:gd name="T15" fmla="*/ 54 h 82"/>
                  <a:gd name="T16" fmla="*/ 88 w 95"/>
                  <a:gd name="T17" fmla="*/ 3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82">
                    <a:moveTo>
                      <a:pt x="88" y="36"/>
                    </a:moveTo>
                    <a:lnTo>
                      <a:pt x="88" y="36"/>
                    </a:lnTo>
                    <a:cubicBezTo>
                      <a:pt x="39" y="2"/>
                      <a:pt x="39" y="2"/>
                      <a:pt x="39" y="2"/>
                    </a:cubicBezTo>
                    <a:cubicBezTo>
                      <a:pt x="36" y="0"/>
                      <a:pt x="33" y="0"/>
                      <a:pt x="30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78" y="81"/>
                      <a:pt x="78" y="81"/>
                      <a:pt x="78" y="81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94" y="48"/>
                      <a:pt x="94" y="39"/>
                      <a:pt x="88" y="36"/>
                    </a:cubicBez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</p:spPr>
            <p:txBody>
              <a:bodyPr wrap="none" lIns="325027" tIns="162513" rIns="325027" bIns="162513" anchor="ctr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97" name="Freeform 1096"/>
              <p:cNvSpPr>
                <a:spLocks noChangeArrowheads="1"/>
              </p:cNvSpPr>
              <p:nvPr/>
            </p:nvSpPr>
            <p:spPr bwMode="auto">
              <a:xfrm>
                <a:off x="10181258" y="11923578"/>
                <a:ext cx="692708" cy="931969"/>
              </a:xfrm>
              <a:custGeom>
                <a:avLst/>
                <a:gdLst>
                  <a:gd name="T0" fmla="*/ 0 w 243"/>
                  <a:gd name="T1" fmla="*/ 315 h 325"/>
                  <a:gd name="T2" fmla="*/ 0 w 243"/>
                  <a:gd name="T3" fmla="*/ 315 h 325"/>
                  <a:gd name="T4" fmla="*/ 6 w 243"/>
                  <a:gd name="T5" fmla="*/ 318 h 325"/>
                  <a:gd name="T6" fmla="*/ 9 w 243"/>
                  <a:gd name="T7" fmla="*/ 318 h 325"/>
                  <a:gd name="T8" fmla="*/ 18 w 243"/>
                  <a:gd name="T9" fmla="*/ 324 h 325"/>
                  <a:gd name="T10" fmla="*/ 242 w 243"/>
                  <a:gd name="T11" fmla="*/ 12 h 325"/>
                  <a:gd name="T12" fmla="*/ 227 w 243"/>
                  <a:gd name="T13" fmla="*/ 0 h 325"/>
                  <a:gd name="T14" fmla="*/ 0 w 243"/>
                  <a:gd name="T15" fmla="*/ 31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325">
                    <a:moveTo>
                      <a:pt x="0" y="315"/>
                    </a:moveTo>
                    <a:lnTo>
                      <a:pt x="0" y="315"/>
                    </a:lnTo>
                    <a:cubicBezTo>
                      <a:pt x="3" y="315"/>
                      <a:pt x="6" y="315"/>
                      <a:pt x="6" y="318"/>
                    </a:cubicBezTo>
                    <a:cubicBezTo>
                      <a:pt x="9" y="318"/>
                      <a:pt x="9" y="318"/>
                      <a:pt x="9" y="318"/>
                    </a:cubicBezTo>
                    <a:cubicBezTo>
                      <a:pt x="18" y="324"/>
                      <a:pt x="18" y="324"/>
                      <a:pt x="18" y="324"/>
                    </a:cubicBezTo>
                    <a:cubicBezTo>
                      <a:pt x="242" y="12"/>
                      <a:pt x="242" y="12"/>
                      <a:pt x="242" y="12"/>
                    </a:cubicBezTo>
                    <a:cubicBezTo>
                      <a:pt x="227" y="0"/>
                      <a:pt x="227" y="0"/>
                      <a:pt x="227" y="0"/>
                    </a:cubicBezTo>
                    <a:lnTo>
                      <a:pt x="0" y="315"/>
                    </a:ln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</p:spPr>
            <p:txBody>
              <a:bodyPr wrap="none" lIns="325027" tIns="162513" rIns="325027" bIns="162513" anchor="ctr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98" name="Freeform 1097"/>
              <p:cNvSpPr>
                <a:spLocks noChangeArrowheads="1"/>
              </p:cNvSpPr>
              <p:nvPr/>
            </p:nvSpPr>
            <p:spPr bwMode="auto">
              <a:xfrm>
                <a:off x="9941956" y="12729603"/>
                <a:ext cx="239306" cy="239285"/>
              </a:xfrm>
              <a:custGeom>
                <a:avLst/>
                <a:gdLst>
                  <a:gd name="T0" fmla="*/ 78 w 85"/>
                  <a:gd name="T1" fmla="*/ 48 h 83"/>
                  <a:gd name="T2" fmla="*/ 78 w 85"/>
                  <a:gd name="T3" fmla="*/ 48 h 83"/>
                  <a:gd name="T4" fmla="*/ 51 w 85"/>
                  <a:gd name="T5" fmla="*/ 27 h 83"/>
                  <a:gd name="T6" fmla="*/ 42 w 85"/>
                  <a:gd name="T7" fmla="*/ 21 h 83"/>
                  <a:gd name="T8" fmla="*/ 15 w 85"/>
                  <a:gd name="T9" fmla="*/ 3 h 83"/>
                  <a:gd name="T10" fmla="*/ 15 w 85"/>
                  <a:gd name="T11" fmla="*/ 0 h 83"/>
                  <a:gd name="T12" fmla="*/ 12 w 85"/>
                  <a:gd name="T13" fmla="*/ 0 h 83"/>
                  <a:gd name="T14" fmla="*/ 6 w 85"/>
                  <a:gd name="T15" fmla="*/ 15 h 83"/>
                  <a:gd name="T16" fmla="*/ 3 w 85"/>
                  <a:gd name="T17" fmla="*/ 21 h 83"/>
                  <a:gd name="T18" fmla="*/ 0 w 85"/>
                  <a:gd name="T19" fmla="*/ 57 h 83"/>
                  <a:gd name="T20" fmla="*/ 33 w 85"/>
                  <a:gd name="T21" fmla="*/ 82 h 83"/>
                  <a:gd name="T22" fmla="*/ 63 w 85"/>
                  <a:gd name="T23" fmla="*/ 63 h 83"/>
                  <a:gd name="T24" fmla="*/ 69 w 85"/>
                  <a:gd name="T25" fmla="*/ 60 h 83"/>
                  <a:gd name="T26" fmla="*/ 84 w 85"/>
                  <a:gd name="T27" fmla="*/ 51 h 83"/>
                  <a:gd name="T28" fmla="*/ 81 w 85"/>
                  <a:gd name="T29" fmla="*/ 48 h 83"/>
                  <a:gd name="T30" fmla="*/ 78 w 85"/>
                  <a:gd name="T31" fmla="*/ 4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83">
                    <a:moveTo>
                      <a:pt x="78" y="48"/>
                    </a:moveTo>
                    <a:lnTo>
                      <a:pt x="78" y="48"/>
                    </a:lnTo>
                    <a:cubicBezTo>
                      <a:pt x="69" y="45"/>
                      <a:pt x="57" y="36"/>
                      <a:pt x="51" y="27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33" y="18"/>
                      <a:pt x="21" y="9"/>
                      <a:pt x="15" y="3"/>
                    </a:cubicBezTo>
                    <a:lnTo>
                      <a:pt x="15" y="0"/>
                    </a:ln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6"/>
                      <a:pt x="6" y="15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9" y="60"/>
                      <a:pt x="24" y="66"/>
                      <a:pt x="33" y="82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78" y="57"/>
                      <a:pt x="81" y="54"/>
                      <a:pt x="84" y="51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78" y="48"/>
                    </a:cubicBez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</p:spPr>
            <p:txBody>
              <a:bodyPr wrap="none" lIns="325027" tIns="162513" rIns="325027" bIns="162513" anchor="ctr"/>
              <a:lstStyle/>
              <a:p>
                <a:endParaRPr lang="en-US" sz="2400" dirty="0">
                  <a:latin typeface="Calibri Light"/>
                </a:endParaRPr>
              </a:p>
            </p:txBody>
          </p:sp>
        </p:grpSp>
        <p:grpSp>
          <p:nvGrpSpPr>
            <p:cNvPr id="24" name="Group 37"/>
            <p:cNvGrpSpPr/>
            <p:nvPr/>
          </p:nvGrpSpPr>
          <p:grpSpPr>
            <a:xfrm rot="19385170">
              <a:off x="3988335" y="6990732"/>
              <a:ext cx="828523" cy="1189633"/>
              <a:chOff x="18561758" y="2385889"/>
              <a:chExt cx="2160750" cy="3102509"/>
            </a:xfrm>
          </p:grpSpPr>
          <p:sp>
            <p:nvSpPr>
              <p:cNvPr id="69" name="Freeform 277"/>
              <p:cNvSpPr/>
              <p:nvPr/>
            </p:nvSpPr>
            <p:spPr bwMode="auto">
              <a:xfrm>
                <a:off x="18561758" y="2385889"/>
                <a:ext cx="2160750" cy="3102509"/>
              </a:xfrm>
              <a:custGeom>
                <a:avLst/>
                <a:gdLst>
                  <a:gd name="T0" fmla="*/ 0 w 366"/>
                  <a:gd name="T1" fmla="*/ 494 h 527"/>
                  <a:gd name="T2" fmla="*/ 34 w 366"/>
                  <a:gd name="T3" fmla="*/ 527 h 527"/>
                  <a:gd name="T4" fmla="*/ 333 w 366"/>
                  <a:gd name="T5" fmla="*/ 527 h 527"/>
                  <a:gd name="T6" fmla="*/ 366 w 366"/>
                  <a:gd name="T7" fmla="*/ 494 h 527"/>
                  <a:gd name="T8" fmla="*/ 366 w 366"/>
                  <a:gd name="T9" fmla="*/ 34 h 527"/>
                  <a:gd name="T10" fmla="*/ 333 w 366"/>
                  <a:gd name="T11" fmla="*/ 0 h 527"/>
                  <a:gd name="T12" fmla="*/ 34 w 366"/>
                  <a:gd name="T13" fmla="*/ 0 h 527"/>
                  <a:gd name="T14" fmla="*/ 0 w 366"/>
                  <a:gd name="T15" fmla="*/ 34 h 527"/>
                  <a:gd name="T16" fmla="*/ 0 w 366"/>
                  <a:gd name="T17" fmla="*/ 494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" h="527">
                    <a:moveTo>
                      <a:pt x="0" y="494"/>
                    </a:moveTo>
                    <a:cubicBezTo>
                      <a:pt x="0" y="512"/>
                      <a:pt x="15" y="527"/>
                      <a:pt x="34" y="527"/>
                    </a:cubicBezTo>
                    <a:cubicBezTo>
                      <a:pt x="333" y="527"/>
                      <a:pt x="333" y="527"/>
                      <a:pt x="333" y="527"/>
                    </a:cubicBezTo>
                    <a:cubicBezTo>
                      <a:pt x="351" y="527"/>
                      <a:pt x="366" y="512"/>
                      <a:pt x="366" y="494"/>
                    </a:cubicBezTo>
                    <a:cubicBezTo>
                      <a:pt x="366" y="34"/>
                      <a:pt x="366" y="34"/>
                      <a:pt x="366" y="34"/>
                    </a:cubicBezTo>
                    <a:cubicBezTo>
                      <a:pt x="366" y="15"/>
                      <a:pt x="351" y="0"/>
                      <a:pt x="33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lnTo>
                      <a:pt x="0" y="494"/>
                    </a:lnTo>
                    <a:close/>
                  </a:path>
                </a:pathLst>
              </a:custGeom>
              <a:solidFill>
                <a:srgbClr val="2D3539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0" name="Rectangle 278"/>
              <p:cNvSpPr>
                <a:spLocks noChangeArrowheads="1"/>
              </p:cNvSpPr>
              <p:nvPr/>
            </p:nvSpPr>
            <p:spPr bwMode="auto">
              <a:xfrm>
                <a:off x="18721666" y="2532620"/>
                <a:ext cx="1842254" cy="27204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1" name="Freeform 281"/>
              <p:cNvSpPr/>
              <p:nvPr/>
            </p:nvSpPr>
            <p:spPr bwMode="auto">
              <a:xfrm>
                <a:off x="18815497" y="3457953"/>
                <a:ext cx="1671773" cy="1718475"/>
              </a:xfrm>
              <a:custGeom>
                <a:avLst/>
                <a:gdLst>
                  <a:gd name="T0" fmla="*/ 278 w 283"/>
                  <a:gd name="T1" fmla="*/ 292 h 292"/>
                  <a:gd name="T2" fmla="*/ 5 w 283"/>
                  <a:gd name="T3" fmla="*/ 292 h 292"/>
                  <a:gd name="T4" fmla="*/ 0 w 283"/>
                  <a:gd name="T5" fmla="*/ 287 h 292"/>
                  <a:gd name="T6" fmla="*/ 5 w 283"/>
                  <a:gd name="T7" fmla="*/ 283 h 292"/>
                  <a:gd name="T8" fmla="*/ 274 w 283"/>
                  <a:gd name="T9" fmla="*/ 283 h 292"/>
                  <a:gd name="T10" fmla="*/ 274 w 283"/>
                  <a:gd name="T11" fmla="*/ 5 h 292"/>
                  <a:gd name="T12" fmla="*/ 278 w 283"/>
                  <a:gd name="T13" fmla="*/ 0 h 292"/>
                  <a:gd name="T14" fmla="*/ 283 w 283"/>
                  <a:gd name="T15" fmla="*/ 5 h 292"/>
                  <a:gd name="T16" fmla="*/ 283 w 283"/>
                  <a:gd name="T17" fmla="*/ 287 h 292"/>
                  <a:gd name="T18" fmla="*/ 278 w 283"/>
                  <a:gd name="T19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3" h="292">
                    <a:moveTo>
                      <a:pt x="278" y="292"/>
                    </a:moveTo>
                    <a:cubicBezTo>
                      <a:pt x="5" y="292"/>
                      <a:pt x="5" y="292"/>
                      <a:pt x="5" y="292"/>
                    </a:cubicBezTo>
                    <a:cubicBezTo>
                      <a:pt x="2" y="292"/>
                      <a:pt x="0" y="290"/>
                      <a:pt x="0" y="287"/>
                    </a:cubicBezTo>
                    <a:cubicBezTo>
                      <a:pt x="0" y="285"/>
                      <a:pt x="2" y="283"/>
                      <a:pt x="5" y="283"/>
                    </a:cubicBezTo>
                    <a:cubicBezTo>
                      <a:pt x="274" y="283"/>
                      <a:pt x="274" y="283"/>
                      <a:pt x="274" y="283"/>
                    </a:cubicBezTo>
                    <a:cubicBezTo>
                      <a:pt x="274" y="5"/>
                      <a:pt x="274" y="5"/>
                      <a:pt x="274" y="5"/>
                    </a:cubicBezTo>
                    <a:cubicBezTo>
                      <a:pt x="274" y="2"/>
                      <a:pt x="276" y="0"/>
                      <a:pt x="278" y="0"/>
                    </a:cubicBezTo>
                    <a:cubicBezTo>
                      <a:pt x="281" y="0"/>
                      <a:pt x="283" y="2"/>
                      <a:pt x="283" y="5"/>
                    </a:cubicBezTo>
                    <a:cubicBezTo>
                      <a:pt x="283" y="287"/>
                      <a:pt x="283" y="287"/>
                      <a:pt x="283" y="287"/>
                    </a:cubicBezTo>
                    <a:cubicBezTo>
                      <a:pt x="283" y="290"/>
                      <a:pt x="281" y="292"/>
                      <a:pt x="278" y="292"/>
                    </a:cubicBez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2" name="Freeform 282"/>
              <p:cNvSpPr/>
              <p:nvPr/>
            </p:nvSpPr>
            <p:spPr bwMode="auto">
              <a:xfrm>
                <a:off x="18857787" y="2822118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10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3" name="Freeform 283"/>
              <p:cNvSpPr/>
              <p:nvPr/>
            </p:nvSpPr>
            <p:spPr bwMode="auto">
              <a:xfrm>
                <a:off x="18851179" y="2939767"/>
                <a:ext cx="796900" cy="70061"/>
              </a:xfrm>
              <a:custGeom>
                <a:avLst/>
                <a:gdLst>
                  <a:gd name="T0" fmla="*/ 129 w 135"/>
                  <a:gd name="T1" fmla="*/ 0 h 12"/>
                  <a:gd name="T2" fmla="*/ 6 w 135"/>
                  <a:gd name="T3" fmla="*/ 0 h 12"/>
                  <a:gd name="T4" fmla="*/ 0 w 135"/>
                  <a:gd name="T5" fmla="*/ 6 h 12"/>
                  <a:gd name="T6" fmla="*/ 6 w 135"/>
                  <a:gd name="T7" fmla="*/ 12 h 12"/>
                  <a:gd name="T8" fmla="*/ 129 w 135"/>
                  <a:gd name="T9" fmla="*/ 12 h 12"/>
                  <a:gd name="T10" fmla="*/ 135 w 135"/>
                  <a:gd name="T11" fmla="*/ 6 h 12"/>
                  <a:gd name="T12" fmla="*/ 129 w 135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2">
                    <a:moveTo>
                      <a:pt x="12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32" y="12"/>
                      <a:pt x="135" y="9"/>
                      <a:pt x="135" y="6"/>
                    </a:cubicBezTo>
                    <a:cubicBezTo>
                      <a:pt x="135" y="3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4" name="Freeform 284"/>
              <p:cNvSpPr/>
              <p:nvPr/>
            </p:nvSpPr>
            <p:spPr bwMode="auto">
              <a:xfrm>
                <a:off x="19712836" y="2945054"/>
                <a:ext cx="377966" cy="64773"/>
              </a:xfrm>
              <a:custGeom>
                <a:avLst/>
                <a:gdLst>
                  <a:gd name="T0" fmla="*/ 59 w 64"/>
                  <a:gd name="T1" fmla="*/ 0 h 11"/>
                  <a:gd name="T2" fmla="*/ 6 w 64"/>
                  <a:gd name="T3" fmla="*/ 0 h 11"/>
                  <a:gd name="T4" fmla="*/ 0 w 64"/>
                  <a:gd name="T5" fmla="*/ 5 h 11"/>
                  <a:gd name="T6" fmla="*/ 6 w 64"/>
                  <a:gd name="T7" fmla="*/ 11 h 11"/>
                  <a:gd name="T8" fmla="*/ 59 w 64"/>
                  <a:gd name="T9" fmla="*/ 11 h 11"/>
                  <a:gd name="T10" fmla="*/ 64 w 64"/>
                  <a:gd name="T11" fmla="*/ 5 h 11"/>
                  <a:gd name="T12" fmla="*/ 59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1"/>
                      <a:pt x="6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2" y="11"/>
                      <a:pt x="64" y="8"/>
                      <a:pt x="64" y="5"/>
                    </a:cubicBezTo>
                    <a:cubicBezTo>
                      <a:pt x="64" y="2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5" name="Freeform 285"/>
              <p:cNvSpPr/>
              <p:nvPr/>
            </p:nvSpPr>
            <p:spPr bwMode="auto">
              <a:xfrm>
                <a:off x="18857787" y="3057417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10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6" name="Freeform 286"/>
              <p:cNvSpPr/>
              <p:nvPr/>
            </p:nvSpPr>
            <p:spPr bwMode="auto">
              <a:xfrm>
                <a:off x="19282008" y="3192251"/>
                <a:ext cx="377966" cy="59485"/>
              </a:xfrm>
              <a:custGeom>
                <a:avLst/>
                <a:gdLst>
                  <a:gd name="T0" fmla="*/ 64 w 64"/>
                  <a:gd name="T1" fmla="*/ 5 h 10"/>
                  <a:gd name="T2" fmla="*/ 58 w 64"/>
                  <a:gd name="T3" fmla="*/ 10 h 10"/>
                  <a:gd name="T4" fmla="*/ 6 w 64"/>
                  <a:gd name="T5" fmla="*/ 10 h 10"/>
                  <a:gd name="T6" fmla="*/ 0 w 64"/>
                  <a:gd name="T7" fmla="*/ 5 h 10"/>
                  <a:gd name="T8" fmla="*/ 0 w 64"/>
                  <a:gd name="T9" fmla="*/ 5 h 10"/>
                  <a:gd name="T10" fmla="*/ 6 w 64"/>
                  <a:gd name="T11" fmla="*/ 0 h 10"/>
                  <a:gd name="T12" fmla="*/ 58 w 64"/>
                  <a:gd name="T13" fmla="*/ 0 h 10"/>
                  <a:gd name="T14" fmla="*/ 64 w 64"/>
                  <a:gd name="T1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0">
                    <a:moveTo>
                      <a:pt x="64" y="5"/>
                    </a:moveTo>
                    <a:cubicBezTo>
                      <a:pt x="64" y="8"/>
                      <a:pt x="61" y="10"/>
                      <a:pt x="58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3" y="10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4" y="2"/>
                      <a:pt x="64" y="5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7" name="Freeform 287"/>
              <p:cNvSpPr/>
              <p:nvPr/>
            </p:nvSpPr>
            <p:spPr bwMode="auto">
              <a:xfrm>
                <a:off x="18857787" y="3192251"/>
                <a:ext cx="371358" cy="59485"/>
              </a:xfrm>
              <a:custGeom>
                <a:avLst/>
                <a:gdLst>
                  <a:gd name="T0" fmla="*/ 58 w 63"/>
                  <a:gd name="T1" fmla="*/ 0 h 10"/>
                  <a:gd name="T2" fmla="*/ 5 w 63"/>
                  <a:gd name="T3" fmla="*/ 0 h 10"/>
                  <a:gd name="T4" fmla="*/ 0 w 63"/>
                  <a:gd name="T5" fmla="*/ 5 h 10"/>
                  <a:gd name="T6" fmla="*/ 5 w 63"/>
                  <a:gd name="T7" fmla="*/ 10 h 10"/>
                  <a:gd name="T8" fmla="*/ 58 w 63"/>
                  <a:gd name="T9" fmla="*/ 10 h 10"/>
                  <a:gd name="T10" fmla="*/ 63 w 63"/>
                  <a:gd name="T11" fmla="*/ 5 h 10"/>
                  <a:gd name="T12" fmla="*/ 58 w 63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0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61" y="10"/>
                      <a:pt x="63" y="8"/>
                      <a:pt x="63" y="5"/>
                    </a:cubicBezTo>
                    <a:cubicBezTo>
                      <a:pt x="63" y="2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8" name="Freeform 288"/>
              <p:cNvSpPr/>
              <p:nvPr/>
            </p:nvSpPr>
            <p:spPr bwMode="auto">
              <a:xfrm>
                <a:off x="18845893" y="3357488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9" name="Freeform 289"/>
              <p:cNvSpPr/>
              <p:nvPr/>
            </p:nvSpPr>
            <p:spPr bwMode="auto">
              <a:xfrm>
                <a:off x="18839286" y="3475138"/>
                <a:ext cx="796900" cy="64773"/>
              </a:xfrm>
              <a:custGeom>
                <a:avLst/>
                <a:gdLst>
                  <a:gd name="T0" fmla="*/ 130 w 135"/>
                  <a:gd name="T1" fmla="*/ 0 h 11"/>
                  <a:gd name="T2" fmla="*/ 6 w 135"/>
                  <a:gd name="T3" fmla="*/ 0 h 11"/>
                  <a:gd name="T4" fmla="*/ 0 w 135"/>
                  <a:gd name="T5" fmla="*/ 6 h 11"/>
                  <a:gd name="T6" fmla="*/ 6 w 135"/>
                  <a:gd name="T7" fmla="*/ 11 h 11"/>
                  <a:gd name="T8" fmla="*/ 130 w 135"/>
                  <a:gd name="T9" fmla="*/ 11 h 11"/>
                  <a:gd name="T10" fmla="*/ 135 w 135"/>
                  <a:gd name="T11" fmla="*/ 6 h 11"/>
                  <a:gd name="T12" fmla="*/ 130 w 13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1">
                    <a:moveTo>
                      <a:pt x="13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3" y="11"/>
                      <a:pt x="135" y="9"/>
                      <a:pt x="135" y="6"/>
                    </a:cubicBezTo>
                    <a:cubicBezTo>
                      <a:pt x="135" y="2"/>
                      <a:pt x="133" y="0"/>
                      <a:pt x="130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0" name="Freeform 290"/>
              <p:cNvSpPr/>
              <p:nvPr/>
            </p:nvSpPr>
            <p:spPr bwMode="auto">
              <a:xfrm>
                <a:off x="19707550" y="3475138"/>
                <a:ext cx="371358" cy="64773"/>
              </a:xfrm>
              <a:custGeom>
                <a:avLst/>
                <a:gdLst>
                  <a:gd name="T0" fmla="*/ 58 w 63"/>
                  <a:gd name="T1" fmla="*/ 0 h 11"/>
                  <a:gd name="T2" fmla="*/ 5 w 63"/>
                  <a:gd name="T3" fmla="*/ 0 h 11"/>
                  <a:gd name="T4" fmla="*/ 0 w 63"/>
                  <a:gd name="T5" fmla="*/ 6 h 11"/>
                  <a:gd name="T6" fmla="*/ 5 w 63"/>
                  <a:gd name="T7" fmla="*/ 11 h 11"/>
                  <a:gd name="T8" fmla="*/ 58 w 63"/>
                  <a:gd name="T9" fmla="*/ 11 h 11"/>
                  <a:gd name="T10" fmla="*/ 63 w 63"/>
                  <a:gd name="T11" fmla="*/ 6 h 11"/>
                  <a:gd name="T12" fmla="*/ 58 w 63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3" y="9"/>
                      <a:pt x="63" y="6"/>
                    </a:cubicBezTo>
                    <a:cubicBezTo>
                      <a:pt x="63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1" name="Freeform 291"/>
              <p:cNvSpPr/>
              <p:nvPr/>
            </p:nvSpPr>
            <p:spPr bwMode="auto">
              <a:xfrm>
                <a:off x="18851179" y="3592787"/>
                <a:ext cx="1435214" cy="71383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2" name="Freeform 292"/>
              <p:cNvSpPr/>
              <p:nvPr/>
            </p:nvSpPr>
            <p:spPr bwMode="auto">
              <a:xfrm>
                <a:off x="19276721" y="3722334"/>
                <a:ext cx="371358" cy="64773"/>
              </a:xfrm>
              <a:custGeom>
                <a:avLst/>
                <a:gdLst>
                  <a:gd name="T0" fmla="*/ 63 w 63"/>
                  <a:gd name="T1" fmla="*/ 6 h 11"/>
                  <a:gd name="T2" fmla="*/ 58 w 63"/>
                  <a:gd name="T3" fmla="*/ 11 h 11"/>
                  <a:gd name="T4" fmla="*/ 5 w 63"/>
                  <a:gd name="T5" fmla="*/ 11 h 11"/>
                  <a:gd name="T6" fmla="*/ 0 w 63"/>
                  <a:gd name="T7" fmla="*/ 6 h 11"/>
                  <a:gd name="T8" fmla="*/ 0 w 63"/>
                  <a:gd name="T9" fmla="*/ 6 h 11"/>
                  <a:gd name="T10" fmla="*/ 5 w 63"/>
                  <a:gd name="T11" fmla="*/ 0 h 11"/>
                  <a:gd name="T12" fmla="*/ 58 w 63"/>
                  <a:gd name="T13" fmla="*/ 0 h 11"/>
                  <a:gd name="T14" fmla="*/ 63 w 63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11">
                    <a:moveTo>
                      <a:pt x="63" y="6"/>
                    </a:moveTo>
                    <a:cubicBezTo>
                      <a:pt x="63" y="9"/>
                      <a:pt x="61" y="11"/>
                      <a:pt x="58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2" y="11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3" y="3"/>
                      <a:pt x="6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3" name="Freeform 293"/>
              <p:cNvSpPr/>
              <p:nvPr/>
            </p:nvSpPr>
            <p:spPr bwMode="auto">
              <a:xfrm>
                <a:off x="18845893" y="3722334"/>
                <a:ext cx="377966" cy="64773"/>
              </a:xfrm>
              <a:custGeom>
                <a:avLst/>
                <a:gdLst>
                  <a:gd name="T0" fmla="*/ 58 w 64"/>
                  <a:gd name="T1" fmla="*/ 0 h 11"/>
                  <a:gd name="T2" fmla="*/ 5 w 64"/>
                  <a:gd name="T3" fmla="*/ 0 h 11"/>
                  <a:gd name="T4" fmla="*/ 0 w 64"/>
                  <a:gd name="T5" fmla="*/ 6 h 11"/>
                  <a:gd name="T6" fmla="*/ 5 w 64"/>
                  <a:gd name="T7" fmla="*/ 11 h 11"/>
                  <a:gd name="T8" fmla="*/ 58 w 64"/>
                  <a:gd name="T9" fmla="*/ 11 h 11"/>
                  <a:gd name="T10" fmla="*/ 64 w 64"/>
                  <a:gd name="T11" fmla="*/ 6 h 11"/>
                  <a:gd name="T12" fmla="*/ 58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4" y="9"/>
                      <a:pt x="64" y="6"/>
                    </a:cubicBezTo>
                    <a:cubicBezTo>
                      <a:pt x="64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4" name="Freeform 294"/>
              <p:cNvSpPr/>
              <p:nvPr/>
            </p:nvSpPr>
            <p:spPr bwMode="auto">
              <a:xfrm>
                <a:off x="18839286" y="4576284"/>
                <a:ext cx="1435214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2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5" name="Freeform 295"/>
              <p:cNvSpPr/>
              <p:nvPr/>
            </p:nvSpPr>
            <p:spPr bwMode="auto">
              <a:xfrm>
                <a:off x="18833999" y="4693934"/>
                <a:ext cx="796900" cy="64773"/>
              </a:xfrm>
              <a:custGeom>
                <a:avLst/>
                <a:gdLst>
                  <a:gd name="T0" fmla="*/ 129 w 135"/>
                  <a:gd name="T1" fmla="*/ 0 h 11"/>
                  <a:gd name="T2" fmla="*/ 6 w 135"/>
                  <a:gd name="T3" fmla="*/ 0 h 11"/>
                  <a:gd name="T4" fmla="*/ 0 w 135"/>
                  <a:gd name="T5" fmla="*/ 5 h 11"/>
                  <a:gd name="T6" fmla="*/ 6 w 135"/>
                  <a:gd name="T7" fmla="*/ 11 h 11"/>
                  <a:gd name="T8" fmla="*/ 129 w 135"/>
                  <a:gd name="T9" fmla="*/ 11 h 11"/>
                  <a:gd name="T10" fmla="*/ 135 w 135"/>
                  <a:gd name="T11" fmla="*/ 5 h 11"/>
                  <a:gd name="T12" fmla="*/ 129 w 13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1">
                    <a:moveTo>
                      <a:pt x="12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9"/>
                      <a:pt x="2" y="11"/>
                      <a:pt x="6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32" y="11"/>
                      <a:pt x="135" y="9"/>
                      <a:pt x="135" y="5"/>
                    </a:cubicBezTo>
                    <a:cubicBezTo>
                      <a:pt x="135" y="2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6" name="Freeform 296"/>
              <p:cNvSpPr/>
              <p:nvPr/>
            </p:nvSpPr>
            <p:spPr bwMode="auto">
              <a:xfrm>
                <a:off x="19695656" y="4693934"/>
                <a:ext cx="377966" cy="64773"/>
              </a:xfrm>
              <a:custGeom>
                <a:avLst/>
                <a:gdLst>
                  <a:gd name="T0" fmla="*/ 59 w 64"/>
                  <a:gd name="T1" fmla="*/ 0 h 11"/>
                  <a:gd name="T2" fmla="*/ 6 w 64"/>
                  <a:gd name="T3" fmla="*/ 0 h 11"/>
                  <a:gd name="T4" fmla="*/ 0 w 64"/>
                  <a:gd name="T5" fmla="*/ 6 h 11"/>
                  <a:gd name="T6" fmla="*/ 6 w 64"/>
                  <a:gd name="T7" fmla="*/ 11 h 11"/>
                  <a:gd name="T8" fmla="*/ 59 w 64"/>
                  <a:gd name="T9" fmla="*/ 11 h 11"/>
                  <a:gd name="T10" fmla="*/ 64 w 64"/>
                  <a:gd name="T11" fmla="*/ 6 h 11"/>
                  <a:gd name="T12" fmla="*/ 59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2" y="11"/>
                      <a:pt x="64" y="9"/>
                      <a:pt x="64" y="6"/>
                    </a:cubicBezTo>
                    <a:cubicBezTo>
                      <a:pt x="64" y="3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7" name="Freeform 297"/>
              <p:cNvSpPr/>
              <p:nvPr/>
            </p:nvSpPr>
            <p:spPr bwMode="auto">
              <a:xfrm>
                <a:off x="18839286" y="4811583"/>
                <a:ext cx="1435214" cy="71383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2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8" name="Freeform 298"/>
              <p:cNvSpPr/>
              <p:nvPr/>
            </p:nvSpPr>
            <p:spPr bwMode="auto">
              <a:xfrm>
                <a:off x="19264828" y="4941130"/>
                <a:ext cx="377966" cy="64773"/>
              </a:xfrm>
              <a:custGeom>
                <a:avLst/>
                <a:gdLst>
                  <a:gd name="T0" fmla="*/ 64 w 64"/>
                  <a:gd name="T1" fmla="*/ 6 h 11"/>
                  <a:gd name="T2" fmla="*/ 58 w 64"/>
                  <a:gd name="T3" fmla="*/ 11 h 11"/>
                  <a:gd name="T4" fmla="*/ 6 w 64"/>
                  <a:gd name="T5" fmla="*/ 11 h 11"/>
                  <a:gd name="T6" fmla="*/ 0 w 64"/>
                  <a:gd name="T7" fmla="*/ 6 h 11"/>
                  <a:gd name="T8" fmla="*/ 0 w 64"/>
                  <a:gd name="T9" fmla="*/ 6 h 11"/>
                  <a:gd name="T10" fmla="*/ 6 w 64"/>
                  <a:gd name="T11" fmla="*/ 0 h 11"/>
                  <a:gd name="T12" fmla="*/ 58 w 64"/>
                  <a:gd name="T13" fmla="*/ 0 h 11"/>
                  <a:gd name="T14" fmla="*/ 64 w 64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1">
                    <a:moveTo>
                      <a:pt x="64" y="6"/>
                    </a:moveTo>
                    <a:cubicBezTo>
                      <a:pt x="64" y="9"/>
                      <a:pt x="61" y="11"/>
                      <a:pt x="58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3" y="11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4" y="3"/>
                      <a:pt x="64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9" name="Freeform 299"/>
              <p:cNvSpPr/>
              <p:nvPr/>
            </p:nvSpPr>
            <p:spPr bwMode="auto">
              <a:xfrm>
                <a:off x="18839286" y="4941130"/>
                <a:ext cx="372680" cy="64773"/>
              </a:xfrm>
              <a:custGeom>
                <a:avLst/>
                <a:gdLst>
                  <a:gd name="T0" fmla="*/ 58 w 63"/>
                  <a:gd name="T1" fmla="*/ 0 h 11"/>
                  <a:gd name="T2" fmla="*/ 5 w 63"/>
                  <a:gd name="T3" fmla="*/ 0 h 11"/>
                  <a:gd name="T4" fmla="*/ 0 w 63"/>
                  <a:gd name="T5" fmla="*/ 6 h 11"/>
                  <a:gd name="T6" fmla="*/ 5 w 63"/>
                  <a:gd name="T7" fmla="*/ 11 h 11"/>
                  <a:gd name="T8" fmla="*/ 58 w 63"/>
                  <a:gd name="T9" fmla="*/ 11 h 11"/>
                  <a:gd name="T10" fmla="*/ 63 w 63"/>
                  <a:gd name="T11" fmla="*/ 6 h 11"/>
                  <a:gd name="T12" fmla="*/ 58 w 63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3" y="9"/>
                      <a:pt x="63" y="6"/>
                    </a:cubicBezTo>
                    <a:cubicBezTo>
                      <a:pt x="63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90" name="Freeform 300"/>
              <p:cNvSpPr/>
              <p:nvPr/>
            </p:nvSpPr>
            <p:spPr bwMode="auto">
              <a:xfrm>
                <a:off x="18869681" y="3875675"/>
                <a:ext cx="1392924" cy="606754"/>
              </a:xfrm>
              <a:custGeom>
                <a:avLst/>
                <a:gdLst>
                  <a:gd name="T0" fmla="*/ 5 w 236"/>
                  <a:gd name="T1" fmla="*/ 103 h 103"/>
                  <a:gd name="T2" fmla="*/ 2 w 236"/>
                  <a:gd name="T3" fmla="*/ 102 h 103"/>
                  <a:gd name="T4" fmla="*/ 2 w 236"/>
                  <a:gd name="T5" fmla="*/ 95 h 103"/>
                  <a:gd name="T6" fmla="*/ 63 w 236"/>
                  <a:gd name="T7" fmla="*/ 29 h 103"/>
                  <a:gd name="T8" fmla="*/ 69 w 236"/>
                  <a:gd name="T9" fmla="*/ 28 h 103"/>
                  <a:gd name="T10" fmla="*/ 145 w 236"/>
                  <a:gd name="T11" fmla="*/ 80 h 103"/>
                  <a:gd name="T12" fmla="*/ 228 w 236"/>
                  <a:gd name="T13" fmla="*/ 1 h 103"/>
                  <a:gd name="T14" fmla="*/ 235 w 236"/>
                  <a:gd name="T15" fmla="*/ 2 h 103"/>
                  <a:gd name="T16" fmla="*/ 235 w 236"/>
                  <a:gd name="T17" fmla="*/ 8 h 103"/>
                  <a:gd name="T18" fmla="*/ 148 w 236"/>
                  <a:gd name="T19" fmla="*/ 90 h 103"/>
                  <a:gd name="T20" fmla="*/ 143 w 236"/>
                  <a:gd name="T21" fmla="*/ 90 h 103"/>
                  <a:gd name="T22" fmla="*/ 67 w 236"/>
                  <a:gd name="T23" fmla="*/ 38 h 103"/>
                  <a:gd name="T24" fmla="*/ 8 w 236"/>
                  <a:gd name="T25" fmla="*/ 101 h 103"/>
                  <a:gd name="T26" fmla="*/ 5 w 236"/>
                  <a:gd name="T2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103">
                    <a:moveTo>
                      <a:pt x="5" y="103"/>
                    </a:moveTo>
                    <a:cubicBezTo>
                      <a:pt x="4" y="103"/>
                      <a:pt x="3" y="102"/>
                      <a:pt x="2" y="102"/>
                    </a:cubicBezTo>
                    <a:cubicBezTo>
                      <a:pt x="0" y="100"/>
                      <a:pt x="0" y="97"/>
                      <a:pt x="2" y="95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5" y="27"/>
                      <a:pt x="68" y="27"/>
                      <a:pt x="69" y="28"/>
                    </a:cubicBezTo>
                    <a:cubicBezTo>
                      <a:pt x="145" y="80"/>
                      <a:pt x="145" y="80"/>
                      <a:pt x="145" y="80"/>
                    </a:cubicBezTo>
                    <a:cubicBezTo>
                      <a:pt x="228" y="1"/>
                      <a:pt x="228" y="1"/>
                      <a:pt x="228" y="1"/>
                    </a:cubicBezTo>
                    <a:cubicBezTo>
                      <a:pt x="230" y="0"/>
                      <a:pt x="233" y="0"/>
                      <a:pt x="235" y="2"/>
                    </a:cubicBezTo>
                    <a:cubicBezTo>
                      <a:pt x="236" y="3"/>
                      <a:pt x="236" y="6"/>
                      <a:pt x="235" y="8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7" y="91"/>
                      <a:pt x="145" y="91"/>
                      <a:pt x="143" y="90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7" y="102"/>
                      <a:pt x="6" y="103"/>
                      <a:pt x="5" y="103"/>
                    </a:cubicBezTo>
                    <a:close/>
                  </a:path>
                </a:pathLst>
              </a:custGeom>
              <a:solidFill>
                <a:srgbClr val="FF735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91" name="Oval 301"/>
              <p:cNvSpPr>
                <a:spLocks noChangeArrowheads="1"/>
              </p:cNvSpPr>
              <p:nvPr/>
            </p:nvSpPr>
            <p:spPr bwMode="auto">
              <a:xfrm>
                <a:off x="19181569" y="3993325"/>
                <a:ext cx="171803" cy="165238"/>
              </a:xfrm>
              <a:prstGeom prst="ellipse">
                <a:avLst/>
              </a:prstGeom>
              <a:solidFill>
                <a:srgbClr val="FF735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92" name="Oval 302"/>
              <p:cNvSpPr>
                <a:spLocks noChangeArrowheads="1"/>
              </p:cNvSpPr>
              <p:nvPr/>
            </p:nvSpPr>
            <p:spPr bwMode="auto">
              <a:xfrm>
                <a:off x="19659974" y="4276212"/>
                <a:ext cx="171803" cy="163916"/>
              </a:xfrm>
              <a:prstGeom prst="ellipse">
                <a:avLst/>
              </a:prstGeom>
              <a:solidFill>
                <a:srgbClr val="FF735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</p:grpSp>
        <p:grpSp>
          <p:nvGrpSpPr>
            <p:cNvPr id="25" name="Group 38"/>
            <p:cNvGrpSpPr/>
            <p:nvPr/>
          </p:nvGrpSpPr>
          <p:grpSpPr>
            <a:xfrm>
              <a:off x="4445019" y="2521528"/>
              <a:ext cx="1920847" cy="1914930"/>
              <a:chOff x="131763" y="111125"/>
              <a:chExt cx="3802063" cy="3789363"/>
            </a:xfrm>
          </p:grpSpPr>
          <p:sp>
            <p:nvSpPr>
              <p:cNvPr id="61" name="Freeform 5"/>
              <p:cNvSpPr/>
              <p:nvPr/>
            </p:nvSpPr>
            <p:spPr bwMode="auto">
              <a:xfrm>
                <a:off x="1874838" y="1930400"/>
                <a:ext cx="447675" cy="460375"/>
              </a:xfrm>
              <a:custGeom>
                <a:avLst/>
                <a:gdLst>
                  <a:gd name="T0" fmla="*/ 11 w 65"/>
                  <a:gd name="T1" fmla="*/ 0 h 67"/>
                  <a:gd name="T2" fmla="*/ 2 w 65"/>
                  <a:gd name="T3" fmla="*/ 8 h 67"/>
                  <a:gd name="T4" fmla="*/ 2 w 65"/>
                  <a:gd name="T5" fmla="*/ 18 h 67"/>
                  <a:gd name="T6" fmla="*/ 52 w 65"/>
                  <a:gd name="T7" fmla="*/ 67 h 67"/>
                  <a:gd name="T8" fmla="*/ 65 w 65"/>
                  <a:gd name="T9" fmla="*/ 54 h 67"/>
                  <a:gd name="T10" fmla="*/ 11 w 65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7">
                    <a:moveTo>
                      <a:pt x="11" y="0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11"/>
                      <a:pt x="0" y="15"/>
                      <a:pt x="2" y="18"/>
                    </a:cubicBezTo>
                    <a:cubicBezTo>
                      <a:pt x="52" y="67"/>
                      <a:pt x="52" y="67"/>
                      <a:pt x="52" y="67"/>
                    </a:cubicBezTo>
                    <a:cubicBezTo>
                      <a:pt x="65" y="54"/>
                      <a:pt x="65" y="54"/>
                      <a:pt x="65" y="54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735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62" name="Freeform 6"/>
              <p:cNvSpPr/>
              <p:nvPr/>
            </p:nvSpPr>
            <p:spPr bwMode="auto">
              <a:xfrm>
                <a:off x="2116138" y="2301875"/>
                <a:ext cx="1597025" cy="1598613"/>
              </a:xfrm>
              <a:custGeom>
                <a:avLst/>
                <a:gdLst>
                  <a:gd name="T0" fmla="*/ 17 w 232"/>
                  <a:gd name="T1" fmla="*/ 13 h 232"/>
                  <a:gd name="T2" fmla="*/ 2 w 232"/>
                  <a:gd name="T3" fmla="*/ 28 h 232"/>
                  <a:gd name="T4" fmla="*/ 2 w 232"/>
                  <a:gd name="T5" fmla="*/ 37 h 232"/>
                  <a:gd name="T6" fmla="*/ 194 w 232"/>
                  <a:gd name="T7" fmla="*/ 229 h 232"/>
                  <a:gd name="T8" fmla="*/ 204 w 232"/>
                  <a:gd name="T9" fmla="*/ 229 h 232"/>
                  <a:gd name="T10" fmla="*/ 232 w 232"/>
                  <a:gd name="T11" fmla="*/ 201 h 232"/>
                  <a:gd name="T12" fmla="*/ 38 w 232"/>
                  <a:gd name="T13" fmla="*/ 8 h 232"/>
                  <a:gd name="T14" fmla="*/ 30 w 232"/>
                  <a:gd name="T15" fmla="*/ 0 h 232"/>
                  <a:gd name="T16" fmla="*/ 17 w 232"/>
                  <a:gd name="T17" fmla="*/ 1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2" h="232">
                    <a:moveTo>
                      <a:pt x="17" y="13"/>
                    </a:moveTo>
                    <a:cubicBezTo>
                      <a:pt x="2" y="28"/>
                      <a:pt x="2" y="28"/>
                      <a:pt x="2" y="28"/>
                    </a:cubicBezTo>
                    <a:cubicBezTo>
                      <a:pt x="0" y="31"/>
                      <a:pt x="0" y="35"/>
                      <a:pt x="2" y="37"/>
                    </a:cubicBezTo>
                    <a:cubicBezTo>
                      <a:pt x="194" y="229"/>
                      <a:pt x="194" y="229"/>
                      <a:pt x="194" y="229"/>
                    </a:cubicBezTo>
                    <a:cubicBezTo>
                      <a:pt x="197" y="232"/>
                      <a:pt x="201" y="232"/>
                      <a:pt x="204" y="229"/>
                    </a:cubicBezTo>
                    <a:cubicBezTo>
                      <a:pt x="232" y="201"/>
                      <a:pt x="232" y="201"/>
                      <a:pt x="232" y="201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7" y="13"/>
                    </a:lnTo>
                    <a:close/>
                  </a:path>
                </a:pathLst>
              </a:custGeom>
              <a:solidFill>
                <a:srgbClr val="000529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63" name="Freeform 7"/>
              <p:cNvSpPr/>
              <p:nvPr/>
            </p:nvSpPr>
            <p:spPr bwMode="auto">
              <a:xfrm>
                <a:off x="1951038" y="1839913"/>
                <a:ext cx="474663" cy="461963"/>
              </a:xfrm>
              <a:custGeom>
                <a:avLst/>
                <a:gdLst>
                  <a:gd name="T0" fmla="*/ 69 w 69"/>
                  <a:gd name="T1" fmla="*/ 52 h 67"/>
                  <a:gd name="T2" fmla="*/ 20 w 69"/>
                  <a:gd name="T3" fmla="*/ 2 h 67"/>
                  <a:gd name="T4" fmla="*/ 10 w 69"/>
                  <a:gd name="T5" fmla="*/ 2 h 67"/>
                  <a:gd name="T6" fmla="*/ 0 w 69"/>
                  <a:gd name="T7" fmla="*/ 13 h 67"/>
                  <a:gd name="T8" fmla="*/ 54 w 69"/>
                  <a:gd name="T9" fmla="*/ 67 h 67"/>
                  <a:gd name="T10" fmla="*/ 69 w 69"/>
                  <a:gd name="T11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67">
                    <a:moveTo>
                      <a:pt x="69" y="5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17" y="0"/>
                      <a:pt x="13" y="0"/>
                      <a:pt x="10" y="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54" y="67"/>
                      <a:pt x="54" y="67"/>
                      <a:pt x="54" y="67"/>
                    </a:cubicBezTo>
                    <a:lnTo>
                      <a:pt x="69" y="52"/>
                    </a:lnTo>
                    <a:close/>
                  </a:path>
                </a:pathLst>
              </a:custGeom>
              <a:solidFill>
                <a:srgbClr val="FF9973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64" name="Freeform 8"/>
              <p:cNvSpPr/>
              <p:nvPr/>
            </p:nvSpPr>
            <p:spPr bwMode="auto">
              <a:xfrm>
                <a:off x="2322513" y="2074863"/>
                <a:ext cx="1611313" cy="1611313"/>
              </a:xfrm>
              <a:custGeom>
                <a:avLst/>
                <a:gdLst>
                  <a:gd name="T0" fmla="*/ 30 w 234"/>
                  <a:gd name="T1" fmla="*/ 3 h 234"/>
                  <a:gd name="T2" fmla="*/ 15 w 234"/>
                  <a:gd name="T3" fmla="*/ 18 h 234"/>
                  <a:gd name="T4" fmla="*/ 0 w 234"/>
                  <a:gd name="T5" fmla="*/ 33 h 234"/>
                  <a:gd name="T6" fmla="*/ 8 w 234"/>
                  <a:gd name="T7" fmla="*/ 41 h 234"/>
                  <a:gd name="T8" fmla="*/ 202 w 234"/>
                  <a:gd name="T9" fmla="*/ 234 h 234"/>
                  <a:gd name="T10" fmla="*/ 232 w 234"/>
                  <a:gd name="T11" fmla="*/ 204 h 234"/>
                  <a:gd name="T12" fmla="*/ 232 w 234"/>
                  <a:gd name="T13" fmla="*/ 195 h 234"/>
                  <a:gd name="T14" fmla="*/ 40 w 234"/>
                  <a:gd name="T15" fmla="*/ 3 h 234"/>
                  <a:gd name="T16" fmla="*/ 30 w 234"/>
                  <a:gd name="T17" fmla="*/ 3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4" h="234">
                    <a:moveTo>
                      <a:pt x="30" y="3"/>
                    </a:moveTo>
                    <a:cubicBezTo>
                      <a:pt x="15" y="18"/>
                      <a:pt x="15" y="18"/>
                      <a:pt x="15" y="18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202" y="234"/>
                      <a:pt x="202" y="234"/>
                      <a:pt x="202" y="234"/>
                    </a:cubicBezTo>
                    <a:cubicBezTo>
                      <a:pt x="232" y="204"/>
                      <a:pt x="232" y="204"/>
                      <a:pt x="232" y="204"/>
                    </a:cubicBezTo>
                    <a:cubicBezTo>
                      <a:pt x="234" y="202"/>
                      <a:pt x="234" y="197"/>
                      <a:pt x="232" y="195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7" y="0"/>
                      <a:pt x="33" y="0"/>
                      <a:pt x="30" y="3"/>
                    </a:cubicBezTo>
                    <a:close/>
                  </a:path>
                </a:pathLst>
              </a:custGeom>
              <a:solidFill>
                <a:srgbClr val="333754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65" name="Freeform 9"/>
              <p:cNvSpPr/>
              <p:nvPr/>
            </p:nvSpPr>
            <p:spPr bwMode="auto">
              <a:xfrm>
                <a:off x="131763" y="111125"/>
                <a:ext cx="2355850" cy="2355850"/>
              </a:xfrm>
              <a:custGeom>
                <a:avLst/>
                <a:gdLst>
                  <a:gd name="T0" fmla="*/ 281 w 342"/>
                  <a:gd name="T1" fmla="*/ 61 h 342"/>
                  <a:gd name="T2" fmla="*/ 281 w 342"/>
                  <a:gd name="T3" fmla="*/ 282 h 342"/>
                  <a:gd name="T4" fmla="*/ 61 w 342"/>
                  <a:gd name="T5" fmla="*/ 282 h 342"/>
                  <a:gd name="T6" fmla="*/ 61 w 342"/>
                  <a:gd name="T7" fmla="*/ 61 h 342"/>
                  <a:gd name="T8" fmla="*/ 281 w 342"/>
                  <a:gd name="T9" fmla="*/ 61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342">
                    <a:moveTo>
                      <a:pt x="281" y="61"/>
                    </a:moveTo>
                    <a:cubicBezTo>
                      <a:pt x="342" y="122"/>
                      <a:pt x="342" y="221"/>
                      <a:pt x="281" y="282"/>
                    </a:cubicBezTo>
                    <a:cubicBezTo>
                      <a:pt x="220" y="342"/>
                      <a:pt x="122" y="342"/>
                      <a:pt x="61" y="282"/>
                    </a:cubicBezTo>
                    <a:cubicBezTo>
                      <a:pt x="0" y="221"/>
                      <a:pt x="0" y="122"/>
                      <a:pt x="61" y="61"/>
                    </a:cubicBezTo>
                    <a:cubicBezTo>
                      <a:pt x="122" y="0"/>
                      <a:pt x="220" y="0"/>
                      <a:pt x="281" y="61"/>
                    </a:cubicBezTo>
                    <a:close/>
                  </a:path>
                </a:pathLst>
              </a:custGeom>
              <a:solidFill>
                <a:srgbClr val="000529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66" name="Freeform 10"/>
              <p:cNvSpPr/>
              <p:nvPr/>
            </p:nvSpPr>
            <p:spPr bwMode="auto">
              <a:xfrm>
                <a:off x="393700" y="379413"/>
                <a:ext cx="1831975" cy="1825625"/>
              </a:xfrm>
              <a:custGeom>
                <a:avLst/>
                <a:gdLst>
                  <a:gd name="T0" fmla="*/ 218 w 266"/>
                  <a:gd name="T1" fmla="*/ 47 h 265"/>
                  <a:gd name="T2" fmla="*/ 218 w 266"/>
                  <a:gd name="T3" fmla="*/ 218 h 265"/>
                  <a:gd name="T4" fmla="*/ 48 w 266"/>
                  <a:gd name="T5" fmla="*/ 218 h 265"/>
                  <a:gd name="T6" fmla="*/ 48 w 266"/>
                  <a:gd name="T7" fmla="*/ 47 h 265"/>
                  <a:gd name="T8" fmla="*/ 218 w 266"/>
                  <a:gd name="T9" fmla="*/ 4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265">
                    <a:moveTo>
                      <a:pt x="218" y="47"/>
                    </a:moveTo>
                    <a:cubicBezTo>
                      <a:pt x="266" y="94"/>
                      <a:pt x="266" y="171"/>
                      <a:pt x="218" y="218"/>
                    </a:cubicBezTo>
                    <a:cubicBezTo>
                      <a:pt x="171" y="265"/>
                      <a:pt x="95" y="265"/>
                      <a:pt x="48" y="218"/>
                    </a:cubicBezTo>
                    <a:cubicBezTo>
                      <a:pt x="0" y="171"/>
                      <a:pt x="0" y="94"/>
                      <a:pt x="48" y="47"/>
                    </a:cubicBezTo>
                    <a:cubicBezTo>
                      <a:pt x="95" y="0"/>
                      <a:pt x="171" y="0"/>
                      <a:pt x="218" y="47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67" name="Freeform 11"/>
              <p:cNvSpPr/>
              <p:nvPr/>
            </p:nvSpPr>
            <p:spPr bwMode="auto">
              <a:xfrm>
                <a:off x="558800" y="758825"/>
                <a:ext cx="371475" cy="1033463"/>
              </a:xfrm>
              <a:custGeom>
                <a:avLst/>
                <a:gdLst>
                  <a:gd name="T0" fmla="*/ 51 w 54"/>
                  <a:gd name="T1" fmla="*/ 147 h 150"/>
                  <a:gd name="T2" fmla="*/ 40 w 54"/>
                  <a:gd name="T3" fmla="*/ 147 h 150"/>
                  <a:gd name="T4" fmla="*/ 40 w 54"/>
                  <a:gd name="T5" fmla="*/ 3 h 150"/>
                  <a:gd name="T6" fmla="*/ 51 w 54"/>
                  <a:gd name="T7" fmla="*/ 3 h 150"/>
                  <a:gd name="T8" fmla="*/ 51 w 54"/>
                  <a:gd name="T9" fmla="*/ 14 h 150"/>
                  <a:gd name="T10" fmla="*/ 51 w 54"/>
                  <a:gd name="T11" fmla="*/ 136 h 150"/>
                  <a:gd name="T12" fmla="*/ 51 w 54"/>
                  <a:gd name="T13" fmla="*/ 14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50">
                    <a:moveTo>
                      <a:pt x="51" y="147"/>
                    </a:moveTo>
                    <a:cubicBezTo>
                      <a:pt x="48" y="150"/>
                      <a:pt x="43" y="150"/>
                      <a:pt x="40" y="147"/>
                    </a:cubicBezTo>
                    <a:cubicBezTo>
                      <a:pt x="0" y="107"/>
                      <a:pt x="0" y="43"/>
                      <a:pt x="40" y="3"/>
                    </a:cubicBezTo>
                    <a:cubicBezTo>
                      <a:pt x="43" y="0"/>
                      <a:pt x="48" y="0"/>
                      <a:pt x="51" y="3"/>
                    </a:cubicBezTo>
                    <a:cubicBezTo>
                      <a:pt x="54" y="6"/>
                      <a:pt x="54" y="11"/>
                      <a:pt x="51" y="14"/>
                    </a:cubicBezTo>
                    <a:cubicBezTo>
                      <a:pt x="17" y="47"/>
                      <a:pt x="17" y="102"/>
                      <a:pt x="51" y="136"/>
                    </a:cubicBezTo>
                    <a:cubicBezTo>
                      <a:pt x="54" y="139"/>
                      <a:pt x="54" y="144"/>
                      <a:pt x="51" y="1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68" name="Freeform 12"/>
              <p:cNvSpPr/>
              <p:nvPr/>
            </p:nvSpPr>
            <p:spPr bwMode="auto">
              <a:xfrm>
                <a:off x="1041400" y="1819275"/>
                <a:ext cx="412750" cy="165100"/>
              </a:xfrm>
              <a:custGeom>
                <a:avLst/>
                <a:gdLst>
                  <a:gd name="T0" fmla="*/ 58 w 60"/>
                  <a:gd name="T1" fmla="*/ 20 h 24"/>
                  <a:gd name="T2" fmla="*/ 53 w 60"/>
                  <a:gd name="T3" fmla="*/ 22 h 24"/>
                  <a:gd name="T4" fmla="*/ 6 w 60"/>
                  <a:gd name="T5" fmla="*/ 16 h 24"/>
                  <a:gd name="T6" fmla="*/ 2 w 60"/>
                  <a:gd name="T7" fmla="*/ 6 h 24"/>
                  <a:gd name="T8" fmla="*/ 12 w 60"/>
                  <a:gd name="T9" fmla="*/ 1 h 24"/>
                  <a:gd name="T10" fmla="*/ 51 w 60"/>
                  <a:gd name="T11" fmla="*/ 6 h 24"/>
                  <a:gd name="T12" fmla="*/ 60 w 60"/>
                  <a:gd name="T13" fmla="*/ 13 h 24"/>
                  <a:gd name="T14" fmla="*/ 58 w 60"/>
                  <a:gd name="T15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24">
                    <a:moveTo>
                      <a:pt x="58" y="20"/>
                    </a:moveTo>
                    <a:cubicBezTo>
                      <a:pt x="57" y="21"/>
                      <a:pt x="55" y="22"/>
                      <a:pt x="53" y="22"/>
                    </a:cubicBezTo>
                    <a:cubicBezTo>
                      <a:pt x="37" y="24"/>
                      <a:pt x="21" y="22"/>
                      <a:pt x="6" y="16"/>
                    </a:cubicBezTo>
                    <a:cubicBezTo>
                      <a:pt x="2" y="15"/>
                      <a:pt x="0" y="10"/>
                      <a:pt x="2" y="6"/>
                    </a:cubicBezTo>
                    <a:cubicBezTo>
                      <a:pt x="3" y="2"/>
                      <a:pt x="8" y="0"/>
                      <a:pt x="12" y="1"/>
                    </a:cubicBezTo>
                    <a:cubicBezTo>
                      <a:pt x="24" y="6"/>
                      <a:pt x="38" y="8"/>
                      <a:pt x="51" y="6"/>
                    </a:cubicBezTo>
                    <a:cubicBezTo>
                      <a:pt x="56" y="6"/>
                      <a:pt x="60" y="9"/>
                      <a:pt x="60" y="13"/>
                    </a:cubicBezTo>
                    <a:cubicBezTo>
                      <a:pt x="60" y="16"/>
                      <a:pt x="59" y="18"/>
                      <a:pt x="5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</p:grpSp>
        <p:grpSp>
          <p:nvGrpSpPr>
            <p:cNvPr id="26" name="Group 126"/>
            <p:cNvGrpSpPr/>
            <p:nvPr/>
          </p:nvGrpSpPr>
          <p:grpSpPr>
            <a:xfrm>
              <a:off x="2524195" y="3241842"/>
              <a:ext cx="8742644" cy="8750402"/>
              <a:chOff x="2865557" y="4639756"/>
              <a:chExt cx="3987931" cy="3991470"/>
            </a:xfrm>
          </p:grpSpPr>
          <p:grpSp>
            <p:nvGrpSpPr>
              <p:cNvPr id="29" name="Group 127"/>
              <p:cNvGrpSpPr/>
              <p:nvPr/>
            </p:nvGrpSpPr>
            <p:grpSpPr>
              <a:xfrm>
                <a:off x="4008752" y="4901590"/>
                <a:ext cx="2844736" cy="3729636"/>
                <a:chOff x="12795250" y="366713"/>
                <a:chExt cx="2738438" cy="3589337"/>
              </a:xfrm>
            </p:grpSpPr>
            <p:sp>
              <p:nvSpPr>
                <p:cNvPr id="40" name="Freeform 129"/>
                <p:cNvSpPr/>
                <p:nvPr/>
              </p:nvSpPr>
              <p:spPr bwMode="auto">
                <a:xfrm>
                  <a:off x="12795250" y="561975"/>
                  <a:ext cx="2687638" cy="3394075"/>
                </a:xfrm>
                <a:custGeom>
                  <a:avLst/>
                  <a:gdLst>
                    <a:gd name="T0" fmla="*/ 9 w 424"/>
                    <a:gd name="T1" fmla="*/ 0 h 536"/>
                    <a:gd name="T2" fmla="*/ 0 w 424"/>
                    <a:gd name="T3" fmla="*/ 25 h 536"/>
                    <a:gd name="T4" fmla="*/ 0 w 424"/>
                    <a:gd name="T5" fmla="*/ 497 h 536"/>
                    <a:gd name="T6" fmla="*/ 39 w 424"/>
                    <a:gd name="T7" fmla="*/ 536 h 536"/>
                    <a:gd name="T8" fmla="*/ 391 w 424"/>
                    <a:gd name="T9" fmla="*/ 536 h 536"/>
                    <a:gd name="T10" fmla="*/ 424 w 424"/>
                    <a:gd name="T11" fmla="*/ 519 h 536"/>
                    <a:gd name="T12" fmla="*/ 393 w 424"/>
                    <a:gd name="T13" fmla="*/ 534 h 536"/>
                    <a:gd name="T14" fmla="*/ 42 w 424"/>
                    <a:gd name="T15" fmla="*/ 534 h 536"/>
                    <a:gd name="T16" fmla="*/ 2 w 424"/>
                    <a:gd name="T17" fmla="*/ 494 h 536"/>
                    <a:gd name="T18" fmla="*/ 2 w 424"/>
                    <a:gd name="T19" fmla="*/ 22 h 536"/>
                    <a:gd name="T20" fmla="*/ 9 w 424"/>
                    <a:gd name="T21" fmla="*/ 0 h 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4" h="536">
                      <a:moveTo>
                        <a:pt x="9" y="0"/>
                      </a:moveTo>
                      <a:cubicBezTo>
                        <a:pt x="3" y="6"/>
                        <a:pt x="0" y="15"/>
                        <a:pt x="0" y="25"/>
                      </a:cubicBezTo>
                      <a:cubicBezTo>
                        <a:pt x="0" y="497"/>
                        <a:pt x="0" y="497"/>
                        <a:pt x="0" y="497"/>
                      </a:cubicBezTo>
                      <a:cubicBezTo>
                        <a:pt x="0" y="519"/>
                        <a:pt x="18" y="536"/>
                        <a:pt x="39" y="536"/>
                      </a:cubicBezTo>
                      <a:cubicBezTo>
                        <a:pt x="391" y="536"/>
                        <a:pt x="391" y="536"/>
                        <a:pt x="391" y="536"/>
                      </a:cubicBezTo>
                      <a:cubicBezTo>
                        <a:pt x="405" y="536"/>
                        <a:pt x="416" y="530"/>
                        <a:pt x="424" y="519"/>
                      </a:cubicBezTo>
                      <a:cubicBezTo>
                        <a:pt x="416" y="528"/>
                        <a:pt x="405" y="534"/>
                        <a:pt x="393" y="534"/>
                      </a:cubicBezTo>
                      <a:cubicBezTo>
                        <a:pt x="42" y="534"/>
                        <a:pt x="42" y="534"/>
                        <a:pt x="42" y="534"/>
                      </a:cubicBezTo>
                      <a:cubicBezTo>
                        <a:pt x="20" y="534"/>
                        <a:pt x="2" y="516"/>
                        <a:pt x="2" y="494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2" y="14"/>
                        <a:pt x="5" y="6"/>
                        <a:pt x="9" y="0"/>
                      </a:cubicBezTo>
                    </a:path>
                  </a:pathLst>
                </a:custGeom>
                <a:solidFill>
                  <a:srgbClr val="939598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1" name="Freeform 130"/>
                <p:cNvSpPr/>
                <p:nvPr/>
              </p:nvSpPr>
              <p:spPr bwMode="auto">
                <a:xfrm>
                  <a:off x="12807950" y="455613"/>
                  <a:ext cx="2725738" cy="3487737"/>
                </a:xfrm>
                <a:custGeom>
                  <a:avLst/>
                  <a:gdLst>
                    <a:gd name="T0" fmla="*/ 430 w 430"/>
                    <a:gd name="T1" fmla="*/ 511 h 551"/>
                    <a:gd name="T2" fmla="*/ 391 w 430"/>
                    <a:gd name="T3" fmla="*/ 551 h 551"/>
                    <a:gd name="T4" fmla="*/ 40 w 430"/>
                    <a:gd name="T5" fmla="*/ 551 h 551"/>
                    <a:gd name="T6" fmla="*/ 0 w 430"/>
                    <a:gd name="T7" fmla="*/ 511 h 551"/>
                    <a:gd name="T8" fmla="*/ 0 w 430"/>
                    <a:gd name="T9" fmla="*/ 39 h 551"/>
                    <a:gd name="T10" fmla="*/ 40 w 430"/>
                    <a:gd name="T11" fmla="*/ 0 h 551"/>
                    <a:gd name="T12" fmla="*/ 391 w 430"/>
                    <a:gd name="T13" fmla="*/ 0 h 551"/>
                    <a:gd name="T14" fmla="*/ 430 w 430"/>
                    <a:gd name="T15" fmla="*/ 39 h 551"/>
                    <a:gd name="T16" fmla="*/ 430 w 430"/>
                    <a:gd name="T17" fmla="*/ 511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0" h="551">
                      <a:moveTo>
                        <a:pt x="430" y="511"/>
                      </a:moveTo>
                      <a:cubicBezTo>
                        <a:pt x="430" y="533"/>
                        <a:pt x="413" y="551"/>
                        <a:pt x="391" y="551"/>
                      </a:cubicBezTo>
                      <a:cubicBezTo>
                        <a:pt x="40" y="551"/>
                        <a:pt x="40" y="551"/>
                        <a:pt x="40" y="551"/>
                      </a:cubicBezTo>
                      <a:cubicBezTo>
                        <a:pt x="18" y="551"/>
                        <a:pt x="0" y="533"/>
                        <a:pt x="0" y="511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40" y="0"/>
                      </a:cubicBezTo>
                      <a:cubicBezTo>
                        <a:pt x="391" y="0"/>
                        <a:pt x="391" y="0"/>
                        <a:pt x="391" y="0"/>
                      </a:cubicBezTo>
                      <a:cubicBezTo>
                        <a:pt x="413" y="0"/>
                        <a:pt x="430" y="17"/>
                        <a:pt x="430" y="39"/>
                      </a:cubicBezTo>
                      <a:cubicBezTo>
                        <a:pt x="430" y="511"/>
                        <a:pt x="430" y="511"/>
                        <a:pt x="430" y="511"/>
                      </a:cubicBezTo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2" name="Freeform 131"/>
                <p:cNvSpPr/>
                <p:nvPr/>
              </p:nvSpPr>
              <p:spPr bwMode="auto">
                <a:xfrm>
                  <a:off x="12934950" y="657225"/>
                  <a:ext cx="2459038" cy="3133725"/>
                </a:xfrm>
                <a:custGeom>
                  <a:avLst/>
                  <a:gdLst>
                    <a:gd name="T0" fmla="*/ 1549 w 1549"/>
                    <a:gd name="T1" fmla="*/ 0 h 1974"/>
                    <a:gd name="T2" fmla="*/ 1541 w 1549"/>
                    <a:gd name="T3" fmla="*/ 0 h 1974"/>
                    <a:gd name="T4" fmla="*/ 1541 w 1549"/>
                    <a:gd name="T5" fmla="*/ 1962 h 1974"/>
                    <a:gd name="T6" fmla="*/ 355 w 1549"/>
                    <a:gd name="T7" fmla="*/ 1962 h 1974"/>
                    <a:gd name="T8" fmla="*/ 0 w 1549"/>
                    <a:gd name="T9" fmla="*/ 1619 h 1974"/>
                    <a:gd name="T10" fmla="*/ 0 w 1549"/>
                    <a:gd name="T11" fmla="*/ 1619 h 1974"/>
                    <a:gd name="T12" fmla="*/ 363 w 1549"/>
                    <a:gd name="T13" fmla="*/ 1974 h 1974"/>
                    <a:gd name="T14" fmla="*/ 1549 w 1549"/>
                    <a:gd name="T15" fmla="*/ 1974 h 1974"/>
                    <a:gd name="T16" fmla="*/ 1549 w 1549"/>
                    <a:gd name="T17" fmla="*/ 0 h 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9" h="1974">
                      <a:moveTo>
                        <a:pt x="1549" y="0"/>
                      </a:moveTo>
                      <a:lnTo>
                        <a:pt x="1541" y="0"/>
                      </a:lnTo>
                      <a:lnTo>
                        <a:pt x="1541" y="1962"/>
                      </a:lnTo>
                      <a:lnTo>
                        <a:pt x="355" y="1962"/>
                      </a:lnTo>
                      <a:lnTo>
                        <a:pt x="0" y="1619"/>
                      </a:lnTo>
                      <a:lnTo>
                        <a:pt x="0" y="1619"/>
                      </a:lnTo>
                      <a:lnTo>
                        <a:pt x="363" y="1974"/>
                      </a:lnTo>
                      <a:lnTo>
                        <a:pt x="1549" y="1974"/>
                      </a:lnTo>
                      <a:lnTo>
                        <a:pt x="1549" y="0"/>
                      </a:lnTo>
                      <a:close/>
                    </a:path>
                  </a:pathLst>
                </a:custGeom>
                <a:solidFill>
                  <a:srgbClr val="1C1C1D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3" name="Freeform 132"/>
                <p:cNvSpPr/>
                <p:nvPr/>
              </p:nvSpPr>
              <p:spPr bwMode="auto">
                <a:xfrm>
                  <a:off x="12934950" y="657225"/>
                  <a:ext cx="2459038" cy="3133725"/>
                </a:xfrm>
                <a:custGeom>
                  <a:avLst/>
                  <a:gdLst>
                    <a:gd name="T0" fmla="*/ 1549 w 1549"/>
                    <a:gd name="T1" fmla="*/ 0 h 1974"/>
                    <a:gd name="T2" fmla="*/ 1541 w 1549"/>
                    <a:gd name="T3" fmla="*/ 0 h 1974"/>
                    <a:gd name="T4" fmla="*/ 1541 w 1549"/>
                    <a:gd name="T5" fmla="*/ 1962 h 1974"/>
                    <a:gd name="T6" fmla="*/ 355 w 1549"/>
                    <a:gd name="T7" fmla="*/ 1962 h 1974"/>
                    <a:gd name="T8" fmla="*/ 0 w 1549"/>
                    <a:gd name="T9" fmla="*/ 1619 h 1974"/>
                    <a:gd name="T10" fmla="*/ 0 w 1549"/>
                    <a:gd name="T11" fmla="*/ 1619 h 1974"/>
                    <a:gd name="T12" fmla="*/ 363 w 1549"/>
                    <a:gd name="T13" fmla="*/ 1974 h 1974"/>
                    <a:gd name="T14" fmla="*/ 1549 w 1549"/>
                    <a:gd name="T15" fmla="*/ 1974 h 1974"/>
                    <a:gd name="T16" fmla="*/ 1549 w 1549"/>
                    <a:gd name="T17" fmla="*/ 0 h 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9" h="1974">
                      <a:moveTo>
                        <a:pt x="1549" y="0"/>
                      </a:moveTo>
                      <a:lnTo>
                        <a:pt x="1541" y="0"/>
                      </a:lnTo>
                      <a:lnTo>
                        <a:pt x="1541" y="1962"/>
                      </a:lnTo>
                      <a:lnTo>
                        <a:pt x="355" y="1962"/>
                      </a:lnTo>
                      <a:lnTo>
                        <a:pt x="0" y="1619"/>
                      </a:lnTo>
                      <a:lnTo>
                        <a:pt x="0" y="1619"/>
                      </a:lnTo>
                      <a:lnTo>
                        <a:pt x="363" y="1974"/>
                      </a:lnTo>
                      <a:lnTo>
                        <a:pt x="1549" y="1974"/>
                      </a:lnTo>
                      <a:lnTo>
                        <a:pt x="154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4" name="Freeform 133"/>
                <p:cNvSpPr/>
                <p:nvPr/>
              </p:nvSpPr>
              <p:spPr bwMode="auto">
                <a:xfrm>
                  <a:off x="12915900" y="644525"/>
                  <a:ext cx="2465388" cy="3127375"/>
                </a:xfrm>
                <a:custGeom>
                  <a:avLst/>
                  <a:gdLst>
                    <a:gd name="T0" fmla="*/ 367 w 1553"/>
                    <a:gd name="T1" fmla="*/ 1970 h 1970"/>
                    <a:gd name="T2" fmla="*/ 1553 w 1553"/>
                    <a:gd name="T3" fmla="*/ 1970 h 1970"/>
                    <a:gd name="T4" fmla="*/ 1553 w 1553"/>
                    <a:gd name="T5" fmla="*/ 0 h 1970"/>
                    <a:gd name="T6" fmla="*/ 0 w 1553"/>
                    <a:gd name="T7" fmla="*/ 0 h 1970"/>
                    <a:gd name="T8" fmla="*/ 0 w 1553"/>
                    <a:gd name="T9" fmla="*/ 1619 h 1970"/>
                    <a:gd name="T10" fmla="*/ 367 w 1553"/>
                    <a:gd name="T11" fmla="*/ 1970 h 1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53" h="1970">
                      <a:moveTo>
                        <a:pt x="367" y="1970"/>
                      </a:moveTo>
                      <a:lnTo>
                        <a:pt x="1553" y="1970"/>
                      </a:lnTo>
                      <a:lnTo>
                        <a:pt x="1553" y="0"/>
                      </a:lnTo>
                      <a:lnTo>
                        <a:pt x="0" y="0"/>
                      </a:lnTo>
                      <a:lnTo>
                        <a:pt x="0" y="1619"/>
                      </a:lnTo>
                      <a:lnTo>
                        <a:pt x="367" y="1970"/>
                      </a:lnTo>
                      <a:close/>
                    </a:path>
                  </a:pathLst>
                </a:custGeom>
                <a:solidFill>
                  <a:srgbClr val="FFFCF5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5" name="Freeform 134"/>
                <p:cNvSpPr/>
                <p:nvPr/>
              </p:nvSpPr>
              <p:spPr bwMode="auto">
                <a:xfrm>
                  <a:off x="12915900" y="644525"/>
                  <a:ext cx="2465388" cy="3127375"/>
                </a:xfrm>
                <a:custGeom>
                  <a:avLst/>
                  <a:gdLst>
                    <a:gd name="T0" fmla="*/ 367 w 1553"/>
                    <a:gd name="T1" fmla="*/ 1970 h 1970"/>
                    <a:gd name="T2" fmla="*/ 1553 w 1553"/>
                    <a:gd name="T3" fmla="*/ 1970 h 1970"/>
                    <a:gd name="T4" fmla="*/ 1553 w 1553"/>
                    <a:gd name="T5" fmla="*/ 0 h 1970"/>
                    <a:gd name="T6" fmla="*/ 0 w 1553"/>
                    <a:gd name="T7" fmla="*/ 0 h 1970"/>
                    <a:gd name="T8" fmla="*/ 0 w 1553"/>
                    <a:gd name="T9" fmla="*/ 1619 h 1970"/>
                    <a:gd name="T10" fmla="*/ 367 w 1553"/>
                    <a:gd name="T11" fmla="*/ 1970 h 1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53" h="1970">
                      <a:moveTo>
                        <a:pt x="367" y="1970"/>
                      </a:moveTo>
                      <a:lnTo>
                        <a:pt x="1553" y="1970"/>
                      </a:lnTo>
                      <a:lnTo>
                        <a:pt x="1553" y="0"/>
                      </a:lnTo>
                      <a:lnTo>
                        <a:pt x="0" y="0"/>
                      </a:lnTo>
                      <a:lnTo>
                        <a:pt x="0" y="1619"/>
                      </a:lnTo>
                      <a:lnTo>
                        <a:pt x="367" y="197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6" name="Rectangle 135"/>
                <p:cNvSpPr>
                  <a:spLocks noChangeArrowheads="1"/>
                </p:cNvSpPr>
                <p:nvPr/>
              </p:nvSpPr>
              <p:spPr bwMode="auto">
                <a:xfrm>
                  <a:off x="14228763" y="3360738"/>
                  <a:ext cx="868363" cy="107950"/>
                </a:xfrm>
                <a:prstGeom prst="rect">
                  <a:avLst/>
                </a:prstGeom>
                <a:solidFill>
                  <a:srgbClr val="EB5055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7" name="Rectangle 136"/>
                <p:cNvSpPr>
                  <a:spLocks noChangeArrowheads="1"/>
                </p:cNvSpPr>
                <p:nvPr/>
              </p:nvSpPr>
              <p:spPr bwMode="auto">
                <a:xfrm>
                  <a:off x="13214350" y="1423988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8" name="Rectangle 137"/>
                <p:cNvSpPr>
                  <a:spLocks noChangeArrowheads="1"/>
                </p:cNvSpPr>
                <p:nvPr/>
              </p:nvSpPr>
              <p:spPr bwMode="auto">
                <a:xfrm>
                  <a:off x="13214350" y="1619250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9" name="Rectangle 138"/>
                <p:cNvSpPr>
                  <a:spLocks noChangeArrowheads="1"/>
                </p:cNvSpPr>
                <p:nvPr/>
              </p:nvSpPr>
              <p:spPr bwMode="auto">
                <a:xfrm>
                  <a:off x="13214350" y="1822450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0" name="Rectangle 139"/>
                <p:cNvSpPr>
                  <a:spLocks noChangeArrowheads="1"/>
                </p:cNvSpPr>
                <p:nvPr/>
              </p:nvSpPr>
              <p:spPr bwMode="auto">
                <a:xfrm>
                  <a:off x="13214350" y="2019300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1" name="Rectangle 140"/>
                <p:cNvSpPr>
                  <a:spLocks noChangeArrowheads="1"/>
                </p:cNvSpPr>
                <p:nvPr/>
              </p:nvSpPr>
              <p:spPr bwMode="auto">
                <a:xfrm>
                  <a:off x="13214350" y="2220913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2" name="Rectangle 141"/>
                <p:cNvSpPr>
                  <a:spLocks noChangeArrowheads="1"/>
                </p:cNvSpPr>
                <p:nvPr/>
              </p:nvSpPr>
              <p:spPr bwMode="auto">
                <a:xfrm>
                  <a:off x="13214350" y="2424113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3" name="Rectangle 142"/>
                <p:cNvSpPr>
                  <a:spLocks noChangeArrowheads="1"/>
                </p:cNvSpPr>
                <p:nvPr/>
              </p:nvSpPr>
              <p:spPr bwMode="auto">
                <a:xfrm>
                  <a:off x="13214350" y="2619375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4" name="Rectangle 143"/>
                <p:cNvSpPr>
                  <a:spLocks noChangeArrowheads="1"/>
                </p:cNvSpPr>
                <p:nvPr/>
              </p:nvSpPr>
              <p:spPr bwMode="auto">
                <a:xfrm>
                  <a:off x="13214350" y="2822575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5" name="Rectangle 144"/>
                <p:cNvSpPr>
                  <a:spLocks noChangeArrowheads="1"/>
                </p:cNvSpPr>
                <p:nvPr/>
              </p:nvSpPr>
              <p:spPr bwMode="auto">
                <a:xfrm>
                  <a:off x="13214350" y="3025775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6" name="Rectangle 145"/>
                <p:cNvSpPr>
                  <a:spLocks noChangeArrowheads="1"/>
                </p:cNvSpPr>
                <p:nvPr/>
              </p:nvSpPr>
              <p:spPr bwMode="auto">
                <a:xfrm>
                  <a:off x="13511213" y="1006475"/>
                  <a:ext cx="1325563" cy="106362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7" name="Freeform 146"/>
                <p:cNvSpPr/>
                <p:nvPr/>
              </p:nvSpPr>
              <p:spPr bwMode="auto">
                <a:xfrm>
                  <a:off x="12915900" y="3214688"/>
                  <a:ext cx="595313" cy="557212"/>
                </a:xfrm>
                <a:custGeom>
                  <a:avLst/>
                  <a:gdLst>
                    <a:gd name="T0" fmla="*/ 375 w 375"/>
                    <a:gd name="T1" fmla="*/ 0 h 351"/>
                    <a:gd name="T2" fmla="*/ 0 w 375"/>
                    <a:gd name="T3" fmla="*/ 0 h 351"/>
                    <a:gd name="T4" fmla="*/ 367 w 375"/>
                    <a:gd name="T5" fmla="*/ 351 h 351"/>
                    <a:gd name="T6" fmla="*/ 375 w 375"/>
                    <a:gd name="T7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5" h="351">
                      <a:moveTo>
                        <a:pt x="375" y="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75" y="0"/>
                      </a:lnTo>
                      <a:close/>
                    </a:path>
                  </a:pathLst>
                </a:custGeom>
                <a:solidFill>
                  <a:srgbClr val="BCBCB8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8" name="Freeform 147"/>
                <p:cNvSpPr/>
                <p:nvPr/>
              </p:nvSpPr>
              <p:spPr bwMode="auto">
                <a:xfrm>
                  <a:off x="12915900" y="3214688"/>
                  <a:ext cx="595313" cy="557212"/>
                </a:xfrm>
                <a:custGeom>
                  <a:avLst/>
                  <a:gdLst>
                    <a:gd name="T0" fmla="*/ 375 w 375"/>
                    <a:gd name="T1" fmla="*/ 0 h 351"/>
                    <a:gd name="T2" fmla="*/ 0 w 375"/>
                    <a:gd name="T3" fmla="*/ 0 h 351"/>
                    <a:gd name="T4" fmla="*/ 367 w 375"/>
                    <a:gd name="T5" fmla="*/ 351 h 351"/>
                    <a:gd name="T6" fmla="*/ 375 w 375"/>
                    <a:gd name="T7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5" h="351">
                      <a:moveTo>
                        <a:pt x="375" y="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7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9" name="Freeform 148"/>
                <p:cNvSpPr/>
                <p:nvPr/>
              </p:nvSpPr>
              <p:spPr bwMode="auto">
                <a:xfrm>
                  <a:off x="12915900" y="3214688"/>
                  <a:ext cx="582613" cy="557212"/>
                </a:xfrm>
                <a:custGeom>
                  <a:avLst/>
                  <a:gdLst>
                    <a:gd name="T0" fmla="*/ 351 w 367"/>
                    <a:gd name="T1" fmla="*/ 20 h 351"/>
                    <a:gd name="T2" fmla="*/ 0 w 367"/>
                    <a:gd name="T3" fmla="*/ 0 h 351"/>
                    <a:gd name="T4" fmla="*/ 367 w 367"/>
                    <a:gd name="T5" fmla="*/ 351 h 351"/>
                    <a:gd name="T6" fmla="*/ 351 w 367"/>
                    <a:gd name="T7" fmla="*/ 2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7" h="351">
                      <a:moveTo>
                        <a:pt x="351" y="2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51" y="20"/>
                      </a:lnTo>
                      <a:close/>
                    </a:path>
                  </a:pathLst>
                </a:custGeom>
                <a:solidFill>
                  <a:srgbClr val="F2EFE9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60" name="Rectangle 149"/>
                <p:cNvSpPr>
                  <a:spLocks noChangeArrowheads="1"/>
                </p:cNvSpPr>
                <p:nvPr/>
              </p:nvSpPr>
              <p:spPr bwMode="auto">
                <a:xfrm>
                  <a:off x="13682663" y="366713"/>
                  <a:ext cx="944563" cy="290512"/>
                </a:xfrm>
                <a:prstGeom prst="rect">
                  <a:avLst/>
                </a:prstGeom>
                <a:solidFill>
                  <a:srgbClr val="1E1E1F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</p:grpSp>
          <p:grpSp>
            <p:nvGrpSpPr>
              <p:cNvPr id="30" name="Group 128"/>
              <p:cNvGrpSpPr/>
              <p:nvPr/>
            </p:nvGrpSpPr>
            <p:grpSpPr>
              <a:xfrm>
                <a:off x="4915488" y="4639756"/>
                <a:ext cx="998195" cy="540472"/>
                <a:chOff x="17801829" y="5891398"/>
                <a:chExt cx="954592" cy="516864"/>
              </a:xfrm>
            </p:grpSpPr>
            <p:sp>
              <p:nvSpPr>
                <p:cNvPr id="38" name="Freeform 279"/>
                <p:cNvSpPr/>
                <p:nvPr/>
              </p:nvSpPr>
              <p:spPr bwMode="auto">
                <a:xfrm>
                  <a:off x="17801829" y="5891398"/>
                  <a:ext cx="954592" cy="516864"/>
                </a:xfrm>
                <a:custGeom>
                  <a:avLst/>
                  <a:gdLst>
                    <a:gd name="T0" fmla="*/ 115 w 167"/>
                    <a:gd name="T1" fmla="*/ 42 h 88"/>
                    <a:gd name="T2" fmla="*/ 117 w 167"/>
                    <a:gd name="T3" fmla="*/ 33 h 88"/>
                    <a:gd name="T4" fmla="*/ 83 w 167"/>
                    <a:gd name="T5" fmla="*/ 0 h 88"/>
                    <a:gd name="T6" fmla="*/ 50 w 167"/>
                    <a:gd name="T7" fmla="*/ 33 h 88"/>
                    <a:gd name="T8" fmla="*/ 51 w 167"/>
                    <a:gd name="T9" fmla="*/ 42 h 88"/>
                    <a:gd name="T10" fmla="*/ 0 w 167"/>
                    <a:gd name="T11" fmla="*/ 42 h 88"/>
                    <a:gd name="T12" fmla="*/ 0 w 167"/>
                    <a:gd name="T13" fmla="*/ 88 h 88"/>
                    <a:gd name="T14" fmla="*/ 167 w 167"/>
                    <a:gd name="T15" fmla="*/ 88 h 88"/>
                    <a:gd name="T16" fmla="*/ 167 w 167"/>
                    <a:gd name="T17" fmla="*/ 42 h 88"/>
                    <a:gd name="T18" fmla="*/ 115 w 167"/>
                    <a:gd name="T19" fmla="*/ 42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7" h="88">
                      <a:moveTo>
                        <a:pt x="115" y="42"/>
                      </a:moveTo>
                      <a:cubicBezTo>
                        <a:pt x="116" y="39"/>
                        <a:pt x="117" y="36"/>
                        <a:pt x="117" y="33"/>
                      </a:cubicBezTo>
                      <a:cubicBezTo>
                        <a:pt x="117" y="15"/>
                        <a:pt x="102" y="0"/>
                        <a:pt x="83" y="0"/>
                      </a:cubicBezTo>
                      <a:cubicBezTo>
                        <a:pt x="65" y="0"/>
                        <a:pt x="50" y="15"/>
                        <a:pt x="50" y="33"/>
                      </a:cubicBezTo>
                      <a:cubicBezTo>
                        <a:pt x="50" y="36"/>
                        <a:pt x="51" y="39"/>
                        <a:pt x="51" y="42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88"/>
                        <a:pt x="0" y="88"/>
                        <a:pt x="0" y="88"/>
                      </a:cubicBezTo>
                      <a:cubicBezTo>
                        <a:pt x="167" y="88"/>
                        <a:pt x="167" y="88"/>
                        <a:pt x="167" y="88"/>
                      </a:cubicBezTo>
                      <a:cubicBezTo>
                        <a:pt x="167" y="42"/>
                        <a:pt x="167" y="42"/>
                        <a:pt x="167" y="42"/>
                      </a:cubicBezTo>
                      <a:lnTo>
                        <a:pt x="115" y="42"/>
                      </a:lnTo>
                      <a:close/>
                    </a:path>
                  </a:pathLst>
                </a:custGeom>
                <a:solidFill>
                  <a:srgbClr val="FFB033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39" name="Oval 280"/>
                <p:cNvSpPr>
                  <a:spLocks noChangeArrowheads="1"/>
                </p:cNvSpPr>
                <p:nvPr/>
              </p:nvSpPr>
              <p:spPr bwMode="auto">
                <a:xfrm>
                  <a:off x="18167266" y="5973356"/>
                  <a:ext cx="229951" cy="230011"/>
                </a:xfrm>
                <a:prstGeom prst="ellipse">
                  <a:avLst/>
                </a:prstGeom>
                <a:solidFill>
                  <a:srgbClr val="000529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</p:grpSp>
          <p:grpSp>
            <p:nvGrpSpPr>
              <p:cNvPr id="31" name="Group 129"/>
              <p:cNvGrpSpPr/>
              <p:nvPr/>
            </p:nvGrpSpPr>
            <p:grpSpPr>
              <a:xfrm rot="1080935">
                <a:off x="2865557" y="5552197"/>
                <a:ext cx="2681043" cy="955676"/>
                <a:chOff x="485775" y="495300"/>
                <a:chExt cx="5238750" cy="1866901"/>
              </a:xfrm>
            </p:grpSpPr>
            <p:sp>
              <p:nvSpPr>
                <p:cNvPr id="32" name="Freeform 5"/>
                <p:cNvSpPr/>
                <p:nvPr/>
              </p:nvSpPr>
              <p:spPr bwMode="auto">
                <a:xfrm>
                  <a:off x="4603750" y="1674813"/>
                  <a:ext cx="1120775" cy="687388"/>
                </a:xfrm>
                <a:custGeom>
                  <a:avLst/>
                  <a:gdLst>
                    <a:gd name="T0" fmla="*/ 6 w 117"/>
                    <a:gd name="T1" fmla="*/ 29 h 71"/>
                    <a:gd name="T2" fmla="*/ 0 w 117"/>
                    <a:gd name="T3" fmla="*/ 58 h 71"/>
                    <a:gd name="T4" fmla="*/ 63 w 117"/>
                    <a:gd name="T5" fmla="*/ 71 h 71"/>
                    <a:gd name="T6" fmla="*/ 115 w 117"/>
                    <a:gd name="T7" fmla="*/ 55 h 71"/>
                    <a:gd name="T8" fmla="*/ 115 w 117"/>
                    <a:gd name="T9" fmla="*/ 55 h 71"/>
                    <a:gd name="T10" fmla="*/ 115 w 117"/>
                    <a:gd name="T11" fmla="*/ 53 h 71"/>
                    <a:gd name="T12" fmla="*/ 68 w 117"/>
                    <a:gd name="T13" fmla="*/ 43 h 71"/>
                    <a:gd name="T14" fmla="*/ 62 w 117"/>
                    <a:gd name="T15" fmla="*/ 46 h 71"/>
                    <a:gd name="T16" fmla="*/ 57 w 117"/>
                    <a:gd name="T17" fmla="*/ 39 h 71"/>
                    <a:gd name="T18" fmla="*/ 64 w 117"/>
                    <a:gd name="T19" fmla="*/ 35 h 71"/>
                    <a:gd name="T20" fmla="*/ 68 w 117"/>
                    <a:gd name="T21" fmla="*/ 40 h 71"/>
                    <a:gd name="T22" fmla="*/ 116 w 117"/>
                    <a:gd name="T23" fmla="*/ 50 h 71"/>
                    <a:gd name="T24" fmla="*/ 117 w 117"/>
                    <a:gd name="T25" fmla="*/ 48 h 71"/>
                    <a:gd name="T26" fmla="*/ 117 w 117"/>
                    <a:gd name="T27" fmla="*/ 48 h 71"/>
                    <a:gd name="T28" fmla="*/ 75 w 117"/>
                    <a:gd name="T29" fmla="*/ 13 h 71"/>
                    <a:gd name="T30" fmla="*/ 12 w 117"/>
                    <a:gd name="T31" fmla="*/ 0 h 71"/>
                    <a:gd name="T32" fmla="*/ 6 w 117"/>
                    <a:gd name="T33" fmla="*/ 2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7" h="71">
                      <a:moveTo>
                        <a:pt x="6" y="29"/>
                      </a:move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63" y="71"/>
                        <a:pt x="63" y="71"/>
                        <a:pt x="63" y="71"/>
                      </a:cubicBezTo>
                      <a:cubicBezTo>
                        <a:pt x="76" y="58"/>
                        <a:pt x="95" y="51"/>
                        <a:pt x="115" y="55"/>
                      </a:cubicBezTo>
                      <a:cubicBezTo>
                        <a:pt x="115" y="55"/>
                        <a:pt x="115" y="55"/>
                        <a:pt x="115" y="55"/>
                      </a:cubicBezTo>
                      <a:cubicBezTo>
                        <a:pt x="115" y="53"/>
                        <a:pt x="115" y="53"/>
                        <a:pt x="115" y="53"/>
                      </a:cubicBezTo>
                      <a:cubicBezTo>
                        <a:pt x="68" y="43"/>
                        <a:pt x="68" y="43"/>
                        <a:pt x="68" y="43"/>
                      </a:cubicBezTo>
                      <a:cubicBezTo>
                        <a:pt x="67" y="45"/>
                        <a:pt x="64" y="47"/>
                        <a:pt x="62" y="46"/>
                      </a:cubicBezTo>
                      <a:cubicBezTo>
                        <a:pt x="59" y="45"/>
                        <a:pt x="57" y="42"/>
                        <a:pt x="57" y="39"/>
                      </a:cubicBezTo>
                      <a:cubicBezTo>
                        <a:pt x="58" y="36"/>
                        <a:pt x="61" y="34"/>
                        <a:pt x="64" y="35"/>
                      </a:cubicBezTo>
                      <a:cubicBezTo>
                        <a:pt x="67" y="36"/>
                        <a:pt x="68" y="38"/>
                        <a:pt x="68" y="40"/>
                      </a:cubicBezTo>
                      <a:cubicBezTo>
                        <a:pt x="116" y="50"/>
                        <a:pt x="116" y="50"/>
                        <a:pt x="116" y="50"/>
                      </a:cubicBezTo>
                      <a:cubicBezTo>
                        <a:pt x="117" y="48"/>
                        <a:pt x="117" y="48"/>
                        <a:pt x="117" y="48"/>
                      </a:cubicBezTo>
                      <a:cubicBezTo>
                        <a:pt x="117" y="48"/>
                        <a:pt x="117" y="48"/>
                        <a:pt x="117" y="48"/>
                      </a:cubicBezTo>
                      <a:cubicBezTo>
                        <a:pt x="97" y="44"/>
                        <a:pt x="82" y="30"/>
                        <a:pt x="75" y="13"/>
                      </a:cubicBezTo>
                      <a:cubicBezTo>
                        <a:pt x="12" y="0"/>
                        <a:pt x="12" y="0"/>
                        <a:pt x="12" y="0"/>
                      </a:cubicBezTo>
                      <a:lnTo>
                        <a:pt x="6" y="29"/>
                      </a:lnTo>
                      <a:close/>
                    </a:path>
                  </a:pathLst>
                </a:custGeom>
                <a:solidFill>
                  <a:srgbClr val="1D8C96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33" name="Freeform 6"/>
                <p:cNvSpPr/>
                <p:nvPr/>
              </p:nvSpPr>
              <p:spPr bwMode="auto">
                <a:xfrm>
                  <a:off x="1549400" y="989013"/>
                  <a:ext cx="3351213" cy="1335088"/>
                </a:xfrm>
                <a:custGeom>
                  <a:avLst/>
                  <a:gdLst>
                    <a:gd name="T0" fmla="*/ 2111 w 2111"/>
                    <a:gd name="T1" fmla="*/ 420 h 841"/>
                    <a:gd name="T2" fmla="*/ 2027 w 2111"/>
                    <a:gd name="T3" fmla="*/ 841 h 841"/>
                    <a:gd name="T4" fmla="*/ 0 w 2111"/>
                    <a:gd name="T5" fmla="*/ 426 h 841"/>
                    <a:gd name="T6" fmla="*/ 84 w 2111"/>
                    <a:gd name="T7" fmla="*/ 0 h 841"/>
                    <a:gd name="T8" fmla="*/ 2111 w 2111"/>
                    <a:gd name="T9" fmla="*/ 420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11" h="841">
                      <a:moveTo>
                        <a:pt x="2111" y="420"/>
                      </a:moveTo>
                      <a:lnTo>
                        <a:pt x="2027" y="841"/>
                      </a:lnTo>
                      <a:lnTo>
                        <a:pt x="0" y="426"/>
                      </a:lnTo>
                      <a:lnTo>
                        <a:pt x="84" y="0"/>
                      </a:lnTo>
                      <a:lnTo>
                        <a:pt x="2111" y="420"/>
                      </a:lnTo>
                      <a:close/>
                    </a:path>
                  </a:pathLst>
                </a:custGeom>
                <a:solidFill>
                  <a:srgbClr val="0EB3BF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34" name="Freeform 7"/>
                <p:cNvSpPr/>
                <p:nvPr/>
              </p:nvSpPr>
              <p:spPr bwMode="auto">
                <a:xfrm>
                  <a:off x="1414463" y="958850"/>
                  <a:ext cx="3352800" cy="1344613"/>
                </a:xfrm>
                <a:custGeom>
                  <a:avLst/>
                  <a:gdLst>
                    <a:gd name="T0" fmla="*/ 2112 w 2112"/>
                    <a:gd name="T1" fmla="*/ 421 h 847"/>
                    <a:gd name="T2" fmla="*/ 2027 w 2112"/>
                    <a:gd name="T3" fmla="*/ 847 h 847"/>
                    <a:gd name="T4" fmla="*/ 0 w 2112"/>
                    <a:gd name="T5" fmla="*/ 427 h 847"/>
                    <a:gd name="T6" fmla="*/ 85 w 2112"/>
                    <a:gd name="T7" fmla="*/ 0 h 847"/>
                    <a:gd name="T8" fmla="*/ 2112 w 2112"/>
                    <a:gd name="T9" fmla="*/ 421 h 8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12" h="847">
                      <a:moveTo>
                        <a:pt x="2112" y="421"/>
                      </a:moveTo>
                      <a:lnTo>
                        <a:pt x="2027" y="847"/>
                      </a:lnTo>
                      <a:lnTo>
                        <a:pt x="0" y="427"/>
                      </a:lnTo>
                      <a:lnTo>
                        <a:pt x="85" y="0"/>
                      </a:lnTo>
                      <a:lnTo>
                        <a:pt x="2112" y="421"/>
                      </a:lnTo>
                      <a:close/>
                    </a:path>
                  </a:pathLst>
                </a:custGeom>
                <a:solidFill>
                  <a:srgbClr val="FDC000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35" name="Freeform 8"/>
                <p:cNvSpPr/>
                <p:nvPr/>
              </p:nvSpPr>
              <p:spPr bwMode="auto">
                <a:xfrm>
                  <a:off x="485775" y="736600"/>
                  <a:ext cx="536575" cy="862013"/>
                </a:xfrm>
                <a:custGeom>
                  <a:avLst/>
                  <a:gdLst>
                    <a:gd name="T0" fmla="*/ 37 w 56"/>
                    <a:gd name="T1" fmla="*/ 88 h 89"/>
                    <a:gd name="T2" fmla="*/ 39 w 56"/>
                    <a:gd name="T3" fmla="*/ 89 h 89"/>
                    <a:gd name="T4" fmla="*/ 56 w 56"/>
                    <a:gd name="T5" fmla="*/ 5 h 89"/>
                    <a:gd name="T6" fmla="*/ 54 w 56"/>
                    <a:gd name="T7" fmla="*/ 4 h 89"/>
                    <a:gd name="T8" fmla="*/ 5 w 56"/>
                    <a:gd name="T9" fmla="*/ 38 h 89"/>
                    <a:gd name="T10" fmla="*/ 37 w 56"/>
                    <a:gd name="T11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" h="89">
                      <a:moveTo>
                        <a:pt x="37" y="88"/>
                      </a:moveTo>
                      <a:cubicBezTo>
                        <a:pt x="39" y="89"/>
                        <a:pt x="39" y="89"/>
                        <a:pt x="39" y="89"/>
                      </a:cubicBezTo>
                      <a:cubicBezTo>
                        <a:pt x="56" y="5"/>
                        <a:pt x="56" y="5"/>
                        <a:pt x="56" y="5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32" y="0"/>
                        <a:pt x="10" y="15"/>
                        <a:pt x="5" y="38"/>
                      </a:cubicBezTo>
                      <a:cubicBezTo>
                        <a:pt x="0" y="61"/>
                        <a:pt x="15" y="83"/>
                        <a:pt x="37" y="88"/>
                      </a:cubicBezTo>
                      <a:close/>
                    </a:path>
                  </a:pathLst>
                </a:custGeom>
                <a:solidFill>
                  <a:srgbClr val="FDC000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36" name="Freeform 9"/>
                <p:cNvSpPr/>
                <p:nvPr/>
              </p:nvSpPr>
              <p:spPr bwMode="auto">
                <a:xfrm>
                  <a:off x="858838" y="495300"/>
                  <a:ext cx="2087563" cy="1373188"/>
                </a:xfrm>
                <a:custGeom>
                  <a:avLst/>
                  <a:gdLst>
                    <a:gd name="T0" fmla="*/ 17 w 218"/>
                    <a:gd name="T1" fmla="*/ 30 h 142"/>
                    <a:gd name="T2" fmla="*/ 0 w 218"/>
                    <a:gd name="T3" fmla="*/ 114 h 142"/>
                    <a:gd name="T4" fmla="*/ 137 w 218"/>
                    <a:gd name="T5" fmla="*/ 142 h 142"/>
                    <a:gd name="T6" fmla="*/ 145 w 218"/>
                    <a:gd name="T7" fmla="*/ 136 h 142"/>
                    <a:gd name="T8" fmla="*/ 159 w 218"/>
                    <a:gd name="T9" fmla="*/ 65 h 142"/>
                    <a:gd name="T10" fmla="*/ 154 w 218"/>
                    <a:gd name="T11" fmla="*/ 58 h 142"/>
                    <a:gd name="T12" fmla="*/ 31 w 218"/>
                    <a:gd name="T13" fmla="*/ 32 h 142"/>
                    <a:gd name="T14" fmla="*/ 54 w 218"/>
                    <a:gd name="T15" fmla="*/ 18 h 142"/>
                    <a:gd name="T16" fmla="*/ 206 w 218"/>
                    <a:gd name="T17" fmla="*/ 49 h 142"/>
                    <a:gd name="T18" fmla="*/ 206 w 218"/>
                    <a:gd name="T19" fmla="*/ 49 h 142"/>
                    <a:gd name="T20" fmla="*/ 216 w 218"/>
                    <a:gd name="T21" fmla="*/ 44 h 142"/>
                    <a:gd name="T22" fmla="*/ 216 w 218"/>
                    <a:gd name="T23" fmla="*/ 44 h 142"/>
                    <a:gd name="T24" fmla="*/ 218 w 218"/>
                    <a:gd name="T25" fmla="*/ 36 h 142"/>
                    <a:gd name="T26" fmla="*/ 57 w 218"/>
                    <a:gd name="T27" fmla="*/ 3 h 142"/>
                    <a:gd name="T28" fmla="*/ 17 w 218"/>
                    <a:gd name="T29" fmla="*/ 30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18" h="142">
                      <a:moveTo>
                        <a:pt x="17" y="30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137" y="142"/>
                        <a:pt x="137" y="142"/>
                        <a:pt x="137" y="142"/>
                      </a:cubicBezTo>
                      <a:cubicBezTo>
                        <a:pt x="140" y="142"/>
                        <a:pt x="144" y="140"/>
                        <a:pt x="145" y="136"/>
                      </a:cubicBezTo>
                      <a:cubicBezTo>
                        <a:pt x="159" y="65"/>
                        <a:pt x="159" y="65"/>
                        <a:pt x="159" y="65"/>
                      </a:cubicBezTo>
                      <a:cubicBezTo>
                        <a:pt x="160" y="62"/>
                        <a:pt x="158" y="58"/>
                        <a:pt x="154" y="58"/>
                      </a:cubicBezTo>
                      <a:cubicBezTo>
                        <a:pt x="31" y="32"/>
                        <a:pt x="31" y="32"/>
                        <a:pt x="31" y="32"/>
                      </a:cubicBezTo>
                      <a:cubicBezTo>
                        <a:pt x="33" y="22"/>
                        <a:pt x="44" y="15"/>
                        <a:pt x="54" y="18"/>
                      </a:cubicBezTo>
                      <a:cubicBezTo>
                        <a:pt x="206" y="49"/>
                        <a:pt x="206" y="49"/>
                        <a:pt x="206" y="49"/>
                      </a:cubicBezTo>
                      <a:cubicBezTo>
                        <a:pt x="206" y="49"/>
                        <a:pt x="206" y="49"/>
                        <a:pt x="206" y="49"/>
                      </a:cubicBezTo>
                      <a:cubicBezTo>
                        <a:pt x="210" y="49"/>
                        <a:pt x="215" y="47"/>
                        <a:pt x="216" y="44"/>
                      </a:cubicBezTo>
                      <a:cubicBezTo>
                        <a:pt x="216" y="44"/>
                        <a:pt x="216" y="44"/>
                        <a:pt x="216" y="44"/>
                      </a:cubicBezTo>
                      <a:cubicBezTo>
                        <a:pt x="218" y="36"/>
                        <a:pt x="218" y="36"/>
                        <a:pt x="218" y="36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39" y="0"/>
                        <a:pt x="21" y="11"/>
                        <a:pt x="17" y="30"/>
                      </a:cubicBezTo>
                      <a:close/>
                    </a:path>
                  </a:pathLst>
                </a:custGeom>
                <a:solidFill>
                  <a:srgbClr val="1D8C96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37" name="Freeform 10"/>
                <p:cNvSpPr/>
                <p:nvPr/>
              </p:nvSpPr>
              <p:spPr bwMode="auto">
                <a:xfrm>
                  <a:off x="993775" y="804863"/>
                  <a:ext cx="344488" cy="850900"/>
                </a:xfrm>
                <a:custGeom>
                  <a:avLst/>
                  <a:gdLst>
                    <a:gd name="T0" fmla="*/ 114 w 217"/>
                    <a:gd name="T1" fmla="*/ 536 h 536"/>
                    <a:gd name="T2" fmla="*/ 217 w 217"/>
                    <a:gd name="T3" fmla="*/ 24 h 536"/>
                    <a:gd name="T4" fmla="*/ 102 w 217"/>
                    <a:gd name="T5" fmla="*/ 0 h 536"/>
                    <a:gd name="T6" fmla="*/ 0 w 217"/>
                    <a:gd name="T7" fmla="*/ 512 h 536"/>
                    <a:gd name="T8" fmla="*/ 114 w 217"/>
                    <a:gd name="T9" fmla="*/ 536 h 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7" h="536">
                      <a:moveTo>
                        <a:pt x="114" y="536"/>
                      </a:moveTo>
                      <a:lnTo>
                        <a:pt x="217" y="24"/>
                      </a:lnTo>
                      <a:lnTo>
                        <a:pt x="102" y="0"/>
                      </a:lnTo>
                      <a:lnTo>
                        <a:pt x="0" y="512"/>
                      </a:lnTo>
                      <a:lnTo>
                        <a:pt x="114" y="536"/>
                      </a:lnTo>
                      <a:close/>
                    </a:path>
                  </a:pathLst>
                </a:custGeom>
                <a:solidFill>
                  <a:srgbClr val="FDC000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</p:grpSp>
        </p:grpSp>
      </p:grpSp>
      <p:grpSp>
        <p:nvGrpSpPr>
          <p:cNvPr id="99" name="组 5">
            <a:extLst>
              <a:ext uri="{FF2B5EF4-FFF2-40B4-BE49-F238E27FC236}">
                <a16:creationId xmlns:a16="http://schemas.microsoft.com/office/drawing/2014/main" id="{5F63A8F5-CCAD-480C-865A-293BF3519205}"/>
              </a:ext>
            </a:extLst>
          </p:cNvPr>
          <p:cNvGrpSpPr/>
          <p:nvPr/>
        </p:nvGrpSpPr>
        <p:grpSpPr>
          <a:xfrm>
            <a:off x="6562636" y="3344779"/>
            <a:ext cx="2839271" cy="465137"/>
            <a:chOff x="4886191" y="3496431"/>
            <a:chExt cx="1795173" cy="348853"/>
          </a:xfrm>
          <a:solidFill>
            <a:schemeClr val="accent1"/>
          </a:solidFill>
        </p:grpSpPr>
        <p:sp>
          <p:nvSpPr>
            <p:cNvPr id="100" name="MH_Entry_1">
              <a:hlinkClick r:id="rId15" action="ppaction://hlinksldjump"/>
              <a:extLst>
                <a:ext uri="{FF2B5EF4-FFF2-40B4-BE49-F238E27FC236}">
                  <a16:creationId xmlns:a16="http://schemas.microsoft.com/office/drawing/2014/main" id="{54B29B9C-264F-412B-B66F-FCBC321245B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153254" y="3496431"/>
              <a:ext cx="1528110" cy="348853"/>
            </a:xfrm>
            <a:custGeom>
              <a:avLst/>
              <a:gdLst>
                <a:gd name="connsiteX0" fmla="*/ 0 w 3954840"/>
                <a:gd name="connsiteY0" fmla="*/ 0 h 557348"/>
                <a:gd name="connsiteX1" fmla="*/ 3835506 w 3954840"/>
                <a:gd name="connsiteY1" fmla="*/ 0 h 557348"/>
                <a:gd name="connsiteX2" fmla="*/ 3954840 w 3954840"/>
                <a:gd name="connsiteY2" fmla="*/ 92893 h 557348"/>
                <a:gd name="connsiteX3" fmla="*/ 3954840 w 3954840"/>
                <a:gd name="connsiteY3" fmla="*/ 464455 h 557348"/>
                <a:gd name="connsiteX4" fmla="*/ 3835506 w 3954840"/>
                <a:gd name="connsiteY4" fmla="*/ 557348 h 557348"/>
                <a:gd name="connsiteX5" fmla="*/ 0 w 3954840"/>
                <a:gd name="connsiteY5" fmla="*/ 557348 h 557348"/>
                <a:gd name="connsiteX6" fmla="*/ 45938 w 3954840"/>
                <a:gd name="connsiteY6" fmla="*/ 532414 h 557348"/>
                <a:gd name="connsiteX7" fmla="*/ 180850 w 3954840"/>
                <a:gd name="connsiteY7" fmla="*/ 278674 h 557348"/>
                <a:gd name="connsiteX8" fmla="*/ 45938 w 3954840"/>
                <a:gd name="connsiteY8" fmla="*/ 24934 h 55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4840" h="557348">
                  <a:moveTo>
                    <a:pt x="0" y="0"/>
                  </a:moveTo>
                  <a:lnTo>
                    <a:pt x="3835506" y="0"/>
                  </a:lnTo>
                  <a:cubicBezTo>
                    <a:pt x="3901412" y="0"/>
                    <a:pt x="3954840" y="41590"/>
                    <a:pt x="3954840" y="92893"/>
                  </a:cubicBezTo>
                  <a:lnTo>
                    <a:pt x="3954840" y="464455"/>
                  </a:lnTo>
                  <a:cubicBezTo>
                    <a:pt x="3954840" y="515758"/>
                    <a:pt x="3901412" y="557348"/>
                    <a:pt x="3835506" y="557348"/>
                  </a:cubicBezTo>
                  <a:lnTo>
                    <a:pt x="0" y="557348"/>
                  </a:lnTo>
                  <a:lnTo>
                    <a:pt x="45938" y="532414"/>
                  </a:lnTo>
                  <a:cubicBezTo>
                    <a:pt x="127334" y="477424"/>
                    <a:pt x="180850" y="384299"/>
                    <a:pt x="180850" y="278674"/>
                  </a:cubicBezTo>
                  <a:cubicBezTo>
                    <a:pt x="180850" y="173050"/>
                    <a:pt x="127334" y="79925"/>
                    <a:pt x="45938" y="24934"/>
                  </a:cubicBezTo>
                  <a:close/>
                </a:path>
              </a:pathLst>
            </a:custGeom>
            <a:grpFill/>
            <a:ln>
              <a:solidFill>
                <a:srgbClr val="008E9D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180000" tIns="36000" rIns="36000" bIns="36000" anchor="ctr">
              <a:noAutofit/>
            </a:bodyPr>
            <a:lstStyle/>
            <a:p>
              <a:pPr defTabSz="913765" fontAlgn="ctr">
                <a:buClr>
                  <a:srgbClr val="4BACC6"/>
                </a:buClr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  <a:sym typeface="+mn-ea"/>
                </a:rPr>
                <a:t>    员工信息</a:t>
              </a:r>
              <a:endParaRPr lang="zh-CN" altLang="en-US" sz="2000" dirty="0">
                <a:solidFill>
                  <a:schemeClr val="bg1"/>
                </a:solidFill>
                <a:latin typeface="FZLanTingHeiS-DB-GB" panose="02000000000000000000" pitchFamily="2" charset="-122"/>
                <a:ea typeface="FZLanTingHeiS-DB-GB" panose="02000000000000000000" pitchFamily="2" charset="-122"/>
              </a:endParaRPr>
            </a:p>
          </p:txBody>
        </p:sp>
        <p:sp>
          <p:nvSpPr>
            <p:cNvPr id="101" name="MH_Number_1">
              <a:hlinkClick r:id="rId15" action="ppaction://hlinksldjump"/>
              <a:extLst>
                <a:ext uri="{FF2B5EF4-FFF2-40B4-BE49-F238E27FC236}">
                  <a16:creationId xmlns:a16="http://schemas.microsoft.com/office/drawing/2014/main" id="{96195E11-6D82-4540-A057-36FA3BAF46D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886191" y="3518296"/>
              <a:ext cx="305123" cy="305122"/>
            </a:xfrm>
            <a:prstGeom prst="ellipse">
              <a:avLst/>
            </a:prstGeom>
            <a:grpFill/>
            <a:ln>
              <a:solidFill>
                <a:srgbClr val="008E9D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kern="0" dirty="0">
                  <a:solidFill>
                    <a:srgbClr val="FFFFFF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</a:rPr>
                <a:t>3</a:t>
              </a:r>
              <a:endParaRPr lang="zh-CN" altLang="en-US" sz="2000" kern="0" dirty="0">
                <a:solidFill>
                  <a:srgbClr val="FFFFFF"/>
                </a:solidFill>
                <a:latin typeface="FZLanTingHeiS-DB-GB" panose="02000000000000000000" pitchFamily="2" charset="-122"/>
                <a:ea typeface="FZLanTingHeiS-DB-GB" panose="02000000000000000000" pitchFamily="2" charset="-122"/>
              </a:endParaRPr>
            </a:p>
          </p:txBody>
        </p:sp>
      </p:grpSp>
      <p:grpSp>
        <p:nvGrpSpPr>
          <p:cNvPr id="102" name="组 5">
            <a:extLst>
              <a:ext uri="{FF2B5EF4-FFF2-40B4-BE49-F238E27FC236}">
                <a16:creationId xmlns:a16="http://schemas.microsoft.com/office/drawing/2014/main" id="{127CDCEC-DB5A-4D9E-A69E-4E68460B21B2}"/>
              </a:ext>
            </a:extLst>
          </p:cNvPr>
          <p:cNvGrpSpPr/>
          <p:nvPr/>
        </p:nvGrpSpPr>
        <p:grpSpPr>
          <a:xfrm>
            <a:off x="6562636" y="4257916"/>
            <a:ext cx="2839272" cy="465137"/>
            <a:chOff x="4886191" y="3496431"/>
            <a:chExt cx="1795174" cy="348853"/>
          </a:xfrm>
          <a:solidFill>
            <a:schemeClr val="accent2"/>
          </a:solidFill>
        </p:grpSpPr>
        <p:sp>
          <p:nvSpPr>
            <p:cNvPr id="103" name="MH_Entry_1">
              <a:hlinkClick r:id="rId15" action="ppaction://hlinksldjump"/>
              <a:extLst>
                <a:ext uri="{FF2B5EF4-FFF2-40B4-BE49-F238E27FC236}">
                  <a16:creationId xmlns:a16="http://schemas.microsoft.com/office/drawing/2014/main" id="{75277C64-6038-46F8-A3A2-121B2DDC355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153255" y="3496431"/>
              <a:ext cx="1528110" cy="348853"/>
            </a:xfrm>
            <a:custGeom>
              <a:avLst/>
              <a:gdLst>
                <a:gd name="connsiteX0" fmla="*/ 0 w 3954840"/>
                <a:gd name="connsiteY0" fmla="*/ 0 h 557348"/>
                <a:gd name="connsiteX1" fmla="*/ 3835506 w 3954840"/>
                <a:gd name="connsiteY1" fmla="*/ 0 h 557348"/>
                <a:gd name="connsiteX2" fmla="*/ 3954840 w 3954840"/>
                <a:gd name="connsiteY2" fmla="*/ 92893 h 557348"/>
                <a:gd name="connsiteX3" fmla="*/ 3954840 w 3954840"/>
                <a:gd name="connsiteY3" fmla="*/ 464455 h 557348"/>
                <a:gd name="connsiteX4" fmla="*/ 3835506 w 3954840"/>
                <a:gd name="connsiteY4" fmla="*/ 557348 h 557348"/>
                <a:gd name="connsiteX5" fmla="*/ 0 w 3954840"/>
                <a:gd name="connsiteY5" fmla="*/ 557348 h 557348"/>
                <a:gd name="connsiteX6" fmla="*/ 45938 w 3954840"/>
                <a:gd name="connsiteY6" fmla="*/ 532414 h 557348"/>
                <a:gd name="connsiteX7" fmla="*/ 180850 w 3954840"/>
                <a:gd name="connsiteY7" fmla="*/ 278674 h 557348"/>
                <a:gd name="connsiteX8" fmla="*/ 45938 w 3954840"/>
                <a:gd name="connsiteY8" fmla="*/ 24934 h 55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4840" h="557348">
                  <a:moveTo>
                    <a:pt x="0" y="0"/>
                  </a:moveTo>
                  <a:lnTo>
                    <a:pt x="3835506" y="0"/>
                  </a:lnTo>
                  <a:cubicBezTo>
                    <a:pt x="3901412" y="0"/>
                    <a:pt x="3954840" y="41590"/>
                    <a:pt x="3954840" y="92893"/>
                  </a:cubicBezTo>
                  <a:lnTo>
                    <a:pt x="3954840" y="464455"/>
                  </a:lnTo>
                  <a:cubicBezTo>
                    <a:pt x="3954840" y="515758"/>
                    <a:pt x="3901412" y="557348"/>
                    <a:pt x="3835506" y="557348"/>
                  </a:cubicBezTo>
                  <a:lnTo>
                    <a:pt x="0" y="557348"/>
                  </a:lnTo>
                  <a:lnTo>
                    <a:pt x="45938" y="532414"/>
                  </a:lnTo>
                  <a:cubicBezTo>
                    <a:pt x="127334" y="477424"/>
                    <a:pt x="180850" y="384299"/>
                    <a:pt x="180850" y="278674"/>
                  </a:cubicBezTo>
                  <a:cubicBezTo>
                    <a:pt x="180850" y="173050"/>
                    <a:pt x="127334" y="79925"/>
                    <a:pt x="45938" y="24934"/>
                  </a:cubicBezTo>
                  <a:close/>
                </a:path>
              </a:pathLst>
            </a:custGeom>
            <a:grpFill/>
            <a:ln>
              <a:solidFill>
                <a:srgbClr val="008E9D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180000" tIns="36000" rIns="36000" bIns="36000" anchor="ctr">
              <a:noAutofit/>
            </a:bodyPr>
            <a:lstStyle/>
            <a:p>
              <a:pPr defTabSz="913765" fontAlgn="ctr">
                <a:buClr>
                  <a:srgbClr val="4BACC6"/>
                </a:buClr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  <a:sym typeface="+mn-ea"/>
                </a:rPr>
                <a:t>    异动管理</a:t>
              </a:r>
              <a:endParaRPr lang="zh-CN" altLang="en-US" sz="2000" dirty="0">
                <a:solidFill>
                  <a:schemeClr val="bg1"/>
                </a:solidFill>
                <a:latin typeface="FZLanTingHeiS-DB-GB" panose="02000000000000000000" pitchFamily="2" charset="-122"/>
                <a:ea typeface="FZLanTingHeiS-DB-GB" panose="02000000000000000000" pitchFamily="2" charset="-122"/>
              </a:endParaRPr>
            </a:p>
          </p:txBody>
        </p:sp>
        <p:sp>
          <p:nvSpPr>
            <p:cNvPr id="104" name="MH_Number_1">
              <a:hlinkClick r:id="rId15" action="ppaction://hlinksldjump"/>
              <a:extLst>
                <a:ext uri="{FF2B5EF4-FFF2-40B4-BE49-F238E27FC236}">
                  <a16:creationId xmlns:a16="http://schemas.microsoft.com/office/drawing/2014/main" id="{B586AD71-0B02-4300-A6C4-E572DD64F1F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886191" y="3518296"/>
              <a:ext cx="305123" cy="305122"/>
            </a:xfrm>
            <a:prstGeom prst="ellipse">
              <a:avLst/>
            </a:prstGeom>
            <a:grpFill/>
            <a:ln>
              <a:solidFill>
                <a:srgbClr val="008E9D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kern="0" dirty="0">
                  <a:solidFill>
                    <a:srgbClr val="FFFFFF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</a:rPr>
                <a:t>4</a:t>
              </a:r>
              <a:endParaRPr lang="zh-CN" altLang="en-US" sz="2000" kern="0" dirty="0">
                <a:solidFill>
                  <a:srgbClr val="FFFFFF"/>
                </a:solidFill>
                <a:latin typeface="FZLanTingHeiS-DB-GB" panose="02000000000000000000" pitchFamily="2" charset="-122"/>
                <a:ea typeface="FZLanTingHeiS-DB-GB" panose="02000000000000000000" pitchFamily="2" charset="-122"/>
              </a:endParaRPr>
            </a:p>
          </p:txBody>
        </p:sp>
      </p:grpSp>
      <p:grpSp>
        <p:nvGrpSpPr>
          <p:cNvPr id="105" name="组 5">
            <a:extLst>
              <a:ext uri="{FF2B5EF4-FFF2-40B4-BE49-F238E27FC236}">
                <a16:creationId xmlns:a16="http://schemas.microsoft.com/office/drawing/2014/main" id="{8E249475-DC27-4B12-A5BE-018E46B3799F}"/>
              </a:ext>
            </a:extLst>
          </p:cNvPr>
          <p:cNvGrpSpPr/>
          <p:nvPr/>
        </p:nvGrpSpPr>
        <p:grpSpPr>
          <a:xfrm>
            <a:off x="6562637" y="5234441"/>
            <a:ext cx="2839271" cy="465137"/>
            <a:chOff x="4886191" y="3496431"/>
            <a:chExt cx="1795173" cy="348853"/>
          </a:xfrm>
          <a:solidFill>
            <a:schemeClr val="accent1"/>
          </a:solidFill>
        </p:grpSpPr>
        <p:sp>
          <p:nvSpPr>
            <p:cNvPr id="106" name="MH_Entry_1">
              <a:hlinkClick r:id="rId15" action="ppaction://hlinksldjump"/>
              <a:extLst>
                <a:ext uri="{FF2B5EF4-FFF2-40B4-BE49-F238E27FC236}">
                  <a16:creationId xmlns:a16="http://schemas.microsoft.com/office/drawing/2014/main" id="{F410AE8E-F757-45F9-B8BC-89750988D081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153253" y="3496431"/>
              <a:ext cx="1528111" cy="348853"/>
            </a:xfrm>
            <a:custGeom>
              <a:avLst/>
              <a:gdLst>
                <a:gd name="connsiteX0" fmla="*/ 0 w 3954840"/>
                <a:gd name="connsiteY0" fmla="*/ 0 h 557348"/>
                <a:gd name="connsiteX1" fmla="*/ 3835506 w 3954840"/>
                <a:gd name="connsiteY1" fmla="*/ 0 h 557348"/>
                <a:gd name="connsiteX2" fmla="*/ 3954840 w 3954840"/>
                <a:gd name="connsiteY2" fmla="*/ 92893 h 557348"/>
                <a:gd name="connsiteX3" fmla="*/ 3954840 w 3954840"/>
                <a:gd name="connsiteY3" fmla="*/ 464455 h 557348"/>
                <a:gd name="connsiteX4" fmla="*/ 3835506 w 3954840"/>
                <a:gd name="connsiteY4" fmla="*/ 557348 h 557348"/>
                <a:gd name="connsiteX5" fmla="*/ 0 w 3954840"/>
                <a:gd name="connsiteY5" fmla="*/ 557348 h 557348"/>
                <a:gd name="connsiteX6" fmla="*/ 45938 w 3954840"/>
                <a:gd name="connsiteY6" fmla="*/ 532414 h 557348"/>
                <a:gd name="connsiteX7" fmla="*/ 180850 w 3954840"/>
                <a:gd name="connsiteY7" fmla="*/ 278674 h 557348"/>
                <a:gd name="connsiteX8" fmla="*/ 45938 w 3954840"/>
                <a:gd name="connsiteY8" fmla="*/ 24934 h 55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4840" h="557348">
                  <a:moveTo>
                    <a:pt x="0" y="0"/>
                  </a:moveTo>
                  <a:lnTo>
                    <a:pt x="3835506" y="0"/>
                  </a:lnTo>
                  <a:cubicBezTo>
                    <a:pt x="3901412" y="0"/>
                    <a:pt x="3954840" y="41590"/>
                    <a:pt x="3954840" y="92893"/>
                  </a:cubicBezTo>
                  <a:lnTo>
                    <a:pt x="3954840" y="464455"/>
                  </a:lnTo>
                  <a:cubicBezTo>
                    <a:pt x="3954840" y="515758"/>
                    <a:pt x="3901412" y="557348"/>
                    <a:pt x="3835506" y="557348"/>
                  </a:cubicBezTo>
                  <a:lnTo>
                    <a:pt x="0" y="557348"/>
                  </a:lnTo>
                  <a:lnTo>
                    <a:pt x="45938" y="532414"/>
                  </a:lnTo>
                  <a:cubicBezTo>
                    <a:pt x="127334" y="477424"/>
                    <a:pt x="180850" y="384299"/>
                    <a:pt x="180850" y="278674"/>
                  </a:cubicBezTo>
                  <a:cubicBezTo>
                    <a:pt x="180850" y="173050"/>
                    <a:pt x="127334" y="79925"/>
                    <a:pt x="45938" y="24934"/>
                  </a:cubicBezTo>
                  <a:close/>
                </a:path>
              </a:pathLst>
            </a:custGeom>
            <a:grpFill/>
            <a:ln>
              <a:solidFill>
                <a:srgbClr val="008E9D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180000" tIns="36000" rIns="36000" bIns="36000" anchor="ctr">
              <a:noAutofit/>
            </a:bodyPr>
            <a:lstStyle/>
            <a:p>
              <a:pPr defTabSz="913765" fontAlgn="ctr">
                <a:buClr>
                  <a:srgbClr val="4BACC6"/>
                </a:buClr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  <a:sym typeface="+mn-ea"/>
                </a:rPr>
                <a:t>    员工自助</a:t>
              </a:r>
              <a:endParaRPr lang="zh-CN" altLang="en-US" sz="2000" dirty="0">
                <a:solidFill>
                  <a:schemeClr val="bg1"/>
                </a:solidFill>
                <a:latin typeface="FZLanTingHeiS-DB-GB" panose="02000000000000000000" pitchFamily="2" charset="-122"/>
                <a:ea typeface="FZLanTingHeiS-DB-GB" panose="02000000000000000000" pitchFamily="2" charset="-122"/>
              </a:endParaRPr>
            </a:p>
          </p:txBody>
        </p:sp>
        <p:sp>
          <p:nvSpPr>
            <p:cNvPr id="107" name="MH_Number_1">
              <a:hlinkClick r:id="rId15" action="ppaction://hlinksldjump"/>
              <a:extLst>
                <a:ext uri="{FF2B5EF4-FFF2-40B4-BE49-F238E27FC236}">
                  <a16:creationId xmlns:a16="http://schemas.microsoft.com/office/drawing/2014/main" id="{067D8297-758F-4610-8936-E78205125A16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886191" y="3518296"/>
              <a:ext cx="305123" cy="305122"/>
            </a:xfrm>
            <a:prstGeom prst="ellipse">
              <a:avLst/>
            </a:prstGeom>
            <a:grpFill/>
            <a:ln>
              <a:solidFill>
                <a:srgbClr val="008E9D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kern="0" dirty="0">
                  <a:solidFill>
                    <a:srgbClr val="FFFFFF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</a:rPr>
                <a:t>5</a:t>
              </a:r>
              <a:endParaRPr lang="zh-CN" altLang="en-US" sz="2000" kern="0" dirty="0">
                <a:solidFill>
                  <a:srgbClr val="FFFFFF"/>
                </a:solidFill>
                <a:latin typeface="FZLanTingHeiS-DB-GB" panose="02000000000000000000" pitchFamily="2" charset="-122"/>
                <a:ea typeface="FZLanTingHeiS-DB-GB" panose="02000000000000000000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644270" y="2584009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2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0765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95E93976-0C33-4D57-8676-DC9AA83EA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631" y="1572753"/>
            <a:ext cx="9621102" cy="4725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Offer</a:t>
            </a:r>
            <a:r>
              <a:rPr lang="zh-CN" altLang="en-US" dirty="0"/>
              <a:t>管理</a:t>
            </a:r>
          </a:p>
        </p:txBody>
      </p:sp>
      <p:sp>
        <p:nvSpPr>
          <p:cNvPr id="31" name="文本占位符 46">
            <a:extLst>
              <a:ext uri="{FF2B5EF4-FFF2-40B4-BE49-F238E27FC236}">
                <a16:creationId xmlns:a16="http://schemas.microsoft.com/office/drawing/2014/main" id="{5CEE1E29-7E0A-4A4C-BEED-077627E6115A}"/>
              </a:ext>
            </a:extLst>
          </p:cNvPr>
          <p:cNvSpPr txBox="1">
            <a:spLocks/>
          </p:cNvSpPr>
          <p:nvPr/>
        </p:nvSpPr>
        <p:spPr bwMode="auto">
          <a:xfrm>
            <a:off x="2342809" y="943322"/>
            <a:ext cx="8646319" cy="56815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9pPr>
          </a:lstStyle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路径：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组织员工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-offer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管理</a:t>
            </a:r>
            <a:endParaRPr lang="en-US" altLang="zh-CN" sz="1600" b="1" dirty="0">
              <a:solidFill>
                <a:srgbClr val="008E9D"/>
              </a:solidFill>
              <a:latin typeface="微软雅黑"/>
              <a:ea typeface="微软雅黑"/>
            </a:endParaRPr>
          </a:p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业务说明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：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处理应聘者从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Offer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到入职之间的所有流程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BB735EB7-BF90-49E4-B210-73FE97505353}"/>
              </a:ext>
            </a:extLst>
          </p:cNvPr>
          <p:cNvSpPr/>
          <p:nvPr/>
        </p:nvSpPr>
        <p:spPr bwMode="auto">
          <a:xfrm>
            <a:off x="159328" y="1026608"/>
            <a:ext cx="1245583" cy="4695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异动管理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28" name="直线箭头连接符 58">
            <a:extLst>
              <a:ext uri="{FF2B5EF4-FFF2-40B4-BE49-F238E27FC236}">
                <a16:creationId xmlns:a16="http://schemas.microsoft.com/office/drawing/2014/main" id="{57335904-6E4B-4244-95A5-2DE99ABE5424}"/>
              </a:ext>
            </a:extLst>
          </p:cNvPr>
          <p:cNvCxnSpPr>
            <a:cxnSpLocks/>
            <a:stCxn id="32" idx="4"/>
            <a:endCxn id="54" idx="0"/>
          </p:cNvCxnSpPr>
          <p:nvPr/>
        </p:nvCxnSpPr>
        <p:spPr>
          <a:xfrm>
            <a:off x="505544" y="2059613"/>
            <a:ext cx="0" cy="639580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圆角矩形 21">
            <a:extLst>
              <a:ext uri="{FF2B5EF4-FFF2-40B4-BE49-F238E27FC236}">
                <a16:creationId xmlns:a16="http://schemas.microsoft.com/office/drawing/2014/main" id="{E6A622C5-3CBF-4759-B29D-6250DFC886B8}"/>
              </a:ext>
            </a:extLst>
          </p:cNvPr>
          <p:cNvSpPr/>
          <p:nvPr/>
        </p:nvSpPr>
        <p:spPr>
          <a:xfrm>
            <a:off x="779943" y="1804390"/>
            <a:ext cx="1110922" cy="466725"/>
          </a:xfrm>
          <a:prstGeom prst="roundRect">
            <a:avLst>
              <a:gd name="adj" fmla="val 12244"/>
            </a:avLst>
          </a:prstGeom>
          <a:solidFill>
            <a:srgbClr val="8C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Offer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管理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入职管理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57A8E76D-B1DF-437F-8783-E6B712AF490B}"/>
              </a:ext>
            </a:extLst>
          </p:cNvPr>
          <p:cNvGrpSpPr/>
          <p:nvPr/>
        </p:nvGrpSpPr>
        <p:grpSpPr>
          <a:xfrm>
            <a:off x="415850" y="1880226"/>
            <a:ext cx="179388" cy="179387"/>
            <a:chOff x="528031" y="1862594"/>
            <a:chExt cx="179388" cy="179387"/>
          </a:xfrm>
        </p:grpSpPr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3470D276-8CE8-4DE3-A82C-61E9299DB782}"/>
                </a:ext>
              </a:extLst>
            </p:cNvPr>
            <p:cNvSpPr/>
            <p:nvPr/>
          </p:nvSpPr>
          <p:spPr bwMode="auto">
            <a:xfrm>
              <a:off x="573346" y="1913703"/>
              <a:ext cx="84138" cy="84137"/>
            </a:xfrm>
            <a:prstGeom prst="ellipse">
              <a:avLst/>
            </a:prstGeom>
            <a:solidFill>
              <a:srgbClr val="8CC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2" name="椭圆 43">
              <a:extLst>
                <a:ext uri="{FF2B5EF4-FFF2-40B4-BE49-F238E27FC236}">
                  <a16:creationId xmlns:a16="http://schemas.microsoft.com/office/drawing/2014/main" id="{ED8D0C40-181E-46AE-BB64-E693A62BC1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8031" y="1862594"/>
              <a:ext cx="179388" cy="179387"/>
            </a:xfrm>
            <a:prstGeom prst="ellipse">
              <a:avLst/>
            </a:prstGeom>
            <a:noFill/>
            <a:ln>
              <a:solidFill>
                <a:srgbClr val="8CC2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9AF295C-0A97-4D82-AAAE-99CFCFFE6D02}"/>
              </a:ext>
            </a:extLst>
          </p:cNvPr>
          <p:cNvGrpSpPr/>
          <p:nvPr/>
        </p:nvGrpSpPr>
        <p:grpSpPr>
          <a:xfrm>
            <a:off x="415850" y="3518160"/>
            <a:ext cx="179388" cy="179387"/>
            <a:chOff x="545122" y="3001519"/>
            <a:chExt cx="179388" cy="179387"/>
          </a:xfrm>
        </p:grpSpPr>
        <p:sp>
          <p:nvSpPr>
            <p:cNvPr id="33" name="椭圆 39">
              <a:extLst>
                <a:ext uri="{FF2B5EF4-FFF2-40B4-BE49-F238E27FC236}">
                  <a16:creationId xmlns:a16="http://schemas.microsoft.com/office/drawing/2014/main" id="{BD4ACD78-5E94-4180-9F0F-D9D57821931B}"/>
                </a:ext>
              </a:extLst>
            </p:cNvPr>
            <p:cNvSpPr/>
            <p:nvPr/>
          </p:nvSpPr>
          <p:spPr bwMode="auto">
            <a:xfrm>
              <a:off x="590851" y="3043065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4" name="椭圆 43">
              <a:extLst>
                <a:ext uri="{FF2B5EF4-FFF2-40B4-BE49-F238E27FC236}">
                  <a16:creationId xmlns:a16="http://schemas.microsoft.com/office/drawing/2014/main" id="{652D25C5-809E-4C67-BC18-4AE6146D3F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5122" y="3001519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35" name="圆角矩形 21">
            <a:extLst>
              <a:ext uri="{FF2B5EF4-FFF2-40B4-BE49-F238E27FC236}">
                <a16:creationId xmlns:a16="http://schemas.microsoft.com/office/drawing/2014/main" id="{8E868E2D-E992-4ED4-A6A2-4B6F0338601C}"/>
              </a:ext>
            </a:extLst>
          </p:cNvPr>
          <p:cNvSpPr/>
          <p:nvPr/>
        </p:nvSpPr>
        <p:spPr>
          <a:xfrm>
            <a:off x="788107" y="2609790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试用管理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7A774BC-4EE7-4A81-8BCE-D3A982BF90EF}"/>
              </a:ext>
            </a:extLst>
          </p:cNvPr>
          <p:cNvGrpSpPr/>
          <p:nvPr/>
        </p:nvGrpSpPr>
        <p:grpSpPr>
          <a:xfrm>
            <a:off x="415850" y="5156094"/>
            <a:ext cx="179388" cy="179387"/>
            <a:chOff x="535770" y="4181044"/>
            <a:chExt cx="179388" cy="179387"/>
          </a:xfrm>
        </p:grpSpPr>
        <p:sp>
          <p:nvSpPr>
            <p:cNvPr id="36" name="椭圆 39">
              <a:extLst>
                <a:ext uri="{FF2B5EF4-FFF2-40B4-BE49-F238E27FC236}">
                  <a16:creationId xmlns:a16="http://schemas.microsoft.com/office/drawing/2014/main" id="{8CA4F496-E9FB-44DD-9942-5AF1F3807130}"/>
                </a:ext>
              </a:extLst>
            </p:cNvPr>
            <p:cNvSpPr/>
            <p:nvPr/>
          </p:nvSpPr>
          <p:spPr bwMode="auto">
            <a:xfrm>
              <a:off x="583395" y="4228669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7" name="椭圆 43">
              <a:extLst>
                <a:ext uri="{FF2B5EF4-FFF2-40B4-BE49-F238E27FC236}">
                  <a16:creationId xmlns:a16="http://schemas.microsoft.com/office/drawing/2014/main" id="{3211937B-4011-4C4C-A1C2-54693CF67C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770" y="4181044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38" name="圆角矩形 21">
            <a:extLst>
              <a:ext uri="{FF2B5EF4-FFF2-40B4-BE49-F238E27FC236}">
                <a16:creationId xmlns:a16="http://schemas.microsoft.com/office/drawing/2014/main" id="{E0895D84-7ED8-43AF-854D-152891A9D003}"/>
              </a:ext>
            </a:extLst>
          </p:cNvPr>
          <p:cNvSpPr/>
          <p:nvPr/>
        </p:nvSpPr>
        <p:spPr>
          <a:xfrm>
            <a:off x="792297" y="3415190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调动管理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39" name="直线箭头连接符 58">
            <a:extLst>
              <a:ext uri="{FF2B5EF4-FFF2-40B4-BE49-F238E27FC236}">
                <a16:creationId xmlns:a16="http://schemas.microsoft.com/office/drawing/2014/main" id="{4BC8D55C-1BD0-4AC1-B9FC-4930277B6EC9}"/>
              </a:ext>
            </a:extLst>
          </p:cNvPr>
          <p:cNvCxnSpPr>
            <a:cxnSpLocks/>
            <a:stCxn id="34" idx="4"/>
            <a:endCxn id="58" idx="0"/>
          </p:cNvCxnSpPr>
          <p:nvPr/>
        </p:nvCxnSpPr>
        <p:spPr>
          <a:xfrm>
            <a:off x="505544" y="3697547"/>
            <a:ext cx="0" cy="639580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圆角矩形 21">
            <a:extLst>
              <a:ext uri="{FF2B5EF4-FFF2-40B4-BE49-F238E27FC236}">
                <a16:creationId xmlns:a16="http://schemas.microsoft.com/office/drawing/2014/main" id="{996425C3-79B0-4AD3-855D-AB9F2DD8C2AA}"/>
              </a:ext>
            </a:extLst>
          </p:cNvPr>
          <p:cNvSpPr/>
          <p:nvPr/>
        </p:nvSpPr>
        <p:spPr>
          <a:xfrm>
            <a:off x="784133" y="4220590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离职管理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7FCE85A-168C-4FF6-8E2F-648CC003B6FE}"/>
              </a:ext>
            </a:extLst>
          </p:cNvPr>
          <p:cNvGrpSpPr/>
          <p:nvPr/>
        </p:nvGrpSpPr>
        <p:grpSpPr>
          <a:xfrm>
            <a:off x="415850" y="5975060"/>
            <a:ext cx="179388" cy="179387"/>
            <a:chOff x="535946" y="4731160"/>
            <a:chExt cx="179388" cy="179387"/>
          </a:xfrm>
        </p:grpSpPr>
        <p:sp>
          <p:nvSpPr>
            <p:cNvPr id="42" name="椭圆 39">
              <a:extLst>
                <a:ext uri="{FF2B5EF4-FFF2-40B4-BE49-F238E27FC236}">
                  <a16:creationId xmlns:a16="http://schemas.microsoft.com/office/drawing/2014/main" id="{40853990-B63D-48E6-B99F-32EAE53F8852}"/>
                </a:ext>
              </a:extLst>
            </p:cNvPr>
            <p:cNvSpPr/>
            <p:nvPr/>
          </p:nvSpPr>
          <p:spPr bwMode="auto">
            <a:xfrm>
              <a:off x="583571" y="4784723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3" name="椭圆 43">
              <a:extLst>
                <a:ext uri="{FF2B5EF4-FFF2-40B4-BE49-F238E27FC236}">
                  <a16:creationId xmlns:a16="http://schemas.microsoft.com/office/drawing/2014/main" id="{94F05D6B-A53D-463F-B851-77197F92CF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946" y="4731160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46" name="圆角矩形 21">
            <a:extLst>
              <a:ext uri="{FF2B5EF4-FFF2-40B4-BE49-F238E27FC236}">
                <a16:creationId xmlns:a16="http://schemas.microsoft.com/office/drawing/2014/main" id="{65A6CDFE-E7A3-4CC7-A125-5AD8E78A451B}"/>
              </a:ext>
            </a:extLst>
          </p:cNvPr>
          <p:cNvSpPr/>
          <p:nvPr/>
        </p:nvSpPr>
        <p:spPr>
          <a:xfrm>
            <a:off x="791582" y="5025990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退休管理</a:t>
            </a:r>
          </a:p>
        </p:txBody>
      </p:sp>
      <p:cxnSp>
        <p:nvCxnSpPr>
          <p:cNvPr id="47" name="直线箭头连接符 58">
            <a:extLst>
              <a:ext uri="{FF2B5EF4-FFF2-40B4-BE49-F238E27FC236}">
                <a16:creationId xmlns:a16="http://schemas.microsoft.com/office/drawing/2014/main" id="{C7C7E66F-63AA-4D8F-8375-F6CF6DC6BB59}"/>
              </a:ext>
            </a:extLst>
          </p:cNvPr>
          <p:cNvCxnSpPr>
            <a:cxnSpLocks/>
            <a:stCxn id="37" idx="4"/>
            <a:endCxn id="43" idx="0"/>
          </p:cNvCxnSpPr>
          <p:nvPr/>
        </p:nvCxnSpPr>
        <p:spPr>
          <a:xfrm>
            <a:off x="505544" y="5335481"/>
            <a:ext cx="0" cy="639579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圆角矩形 21">
            <a:extLst>
              <a:ext uri="{FF2B5EF4-FFF2-40B4-BE49-F238E27FC236}">
                <a16:creationId xmlns:a16="http://schemas.microsoft.com/office/drawing/2014/main" id="{813AD122-B42A-491E-99F1-C13F42D91C97}"/>
              </a:ext>
            </a:extLst>
          </p:cNvPr>
          <p:cNvSpPr/>
          <p:nvPr/>
        </p:nvSpPr>
        <p:spPr>
          <a:xfrm>
            <a:off x="788107" y="5831392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兼职管理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7DFD92A-1F04-4716-BB43-87B7E5F68521}"/>
              </a:ext>
            </a:extLst>
          </p:cNvPr>
          <p:cNvGrpSpPr/>
          <p:nvPr/>
        </p:nvGrpSpPr>
        <p:grpSpPr>
          <a:xfrm>
            <a:off x="415850" y="2699193"/>
            <a:ext cx="179388" cy="179387"/>
            <a:chOff x="527504" y="2457234"/>
            <a:chExt cx="179388" cy="179387"/>
          </a:xfrm>
        </p:grpSpPr>
        <p:sp>
          <p:nvSpPr>
            <p:cNvPr id="53" name="椭圆 39">
              <a:extLst>
                <a:ext uri="{FF2B5EF4-FFF2-40B4-BE49-F238E27FC236}">
                  <a16:creationId xmlns:a16="http://schemas.microsoft.com/office/drawing/2014/main" id="{C9A3635D-2457-49B0-A742-694BD5EDA446}"/>
                </a:ext>
              </a:extLst>
            </p:cNvPr>
            <p:cNvSpPr/>
            <p:nvPr/>
          </p:nvSpPr>
          <p:spPr bwMode="auto">
            <a:xfrm>
              <a:off x="581268" y="2505188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4" name="椭圆 43">
              <a:extLst>
                <a:ext uri="{FF2B5EF4-FFF2-40B4-BE49-F238E27FC236}">
                  <a16:creationId xmlns:a16="http://schemas.microsoft.com/office/drawing/2014/main" id="{E0E3497D-9135-45CE-ACD2-5E4345194B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7504" y="2457234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FFD5AF0C-263B-41B5-AF3A-4AC13DC944E8}"/>
              </a:ext>
            </a:extLst>
          </p:cNvPr>
          <p:cNvGrpSpPr/>
          <p:nvPr/>
        </p:nvGrpSpPr>
        <p:grpSpPr>
          <a:xfrm>
            <a:off x="415850" y="4337127"/>
            <a:ext cx="179388" cy="179387"/>
            <a:chOff x="543226" y="3607532"/>
            <a:chExt cx="179388" cy="179387"/>
          </a:xfrm>
        </p:grpSpPr>
        <p:sp>
          <p:nvSpPr>
            <p:cNvPr id="57" name="椭圆 39">
              <a:extLst>
                <a:ext uri="{FF2B5EF4-FFF2-40B4-BE49-F238E27FC236}">
                  <a16:creationId xmlns:a16="http://schemas.microsoft.com/office/drawing/2014/main" id="{F07D8D92-A04B-4719-8856-8D9C1B60EACE}"/>
                </a:ext>
              </a:extLst>
            </p:cNvPr>
            <p:cNvSpPr/>
            <p:nvPr/>
          </p:nvSpPr>
          <p:spPr bwMode="auto">
            <a:xfrm>
              <a:off x="588955" y="3649078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8" name="椭圆 43">
              <a:extLst>
                <a:ext uri="{FF2B5EF4-FFF2-40B4-BE49-F238E27FC236}">
                  <a16:creationId xmlns:a16="http://schemas.microsoft.com/office/drawing/2014/main" id="{86208B79-E0E1-492C-B8EB-F23102EAE7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3226" y="3607532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029BA76F-CC5D-479B-B039-4DABF013B53E}"/>
              </a:ext>
            </a:extLst>
          </p:cNvPr>
          <p:cNvCxnSpPr>
            <a:cxnSpLocks/>
            <a:stCxn id="54" idx="4"/>
            <a:endCxn id="34" idx="0"/>
          </p:cNvCxnSpPr>
          <p:nvPr/>
        </p:nvCxnSpPr>
        <p:spPr>
          <a:xfrm>
            <a:off x="505544" y="2878580"/>
            <a:ext cx="0" cy="639580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线箭头连接符 58">
            <a:extLst>
              <a:ext uri="{FF2B5EF4-FFF2-40B4-BE49-F238E27FC236}">
                <a16:creationId xmlns:a16="http://schemas.microsoft.com/office/drawing/2014/main" id="{716AF9CA-3331-4592-B08D-55E06685D930}"/>
              </a:ext>
            </a:extLst>
          </p:cNvPr>
          <p:cNvCxnSpPr>
            <a:cxnSpLocks/>
            <a:stCxn id="58" idx="4"/>
            <a:endCxn id="37" idx="0"/>
          </p:cNvCxnSpPr>
          <p:nvPr/>
        </p:nvCxnSpPr>
        <p:spPr>
          <a:xfrm>
            <a:off x="505544" y="4516514"/>
            <a:ext cx="0" cy="639580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线形标注 1(带强调线) 9">
            <a:extLst>
              <a:ext uri="{FF2B5EF4-FFF2-40B4-BE49-F238E27FC236}">
                <a16:creationId xmlns:a16="http://schemas.microsoft.com/office/drawing/2014/main" id="{09D3C838-95AB-496A-BF4B-73C5B9696690}"/>
              </a:ext>
            </a:extLst>
          </p:cNvPr>
          <p:cNvSpPr/>
          <p:nvPr/>
        </p:nvSpPr>
        <p:spPr>
          <a:xfrm>
            <a:off x="5374788" y="2607911"/>
            <a:ext cx="1735139" cy="541337"/>
          </a:xfrm>
          <a:prstGeom prst="accentCallout1">
            <a:avLst>
              <a:gd name="adj1" fmla="val 10132"/>
              <a:gd name="adj2" fmla="val 108287"/>
              <a:gd name="adj3" fmla="val -84797"/>
              <a:gd name="adj4" fmla="val 187909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新建</a:t>
            </a:r>
            <a:r>
              <a:rPr lang="en-US" altLang="zh-CN" sz="1200" dirty="0">
                <a:solidFill>
                  <a:prstClr val="black"/>
                </a:solidFill>
                <a:latin typeface="微软雅黑"/>
                <a:ea typeface="微软雅黑"/>
              </a:rPr>
              <a:t>offer</a:t>
            </a:r>
            <a:r>
              <a:rPr lang="zh-CN" altLang="en-US" sz="1200" dirty="0">
                <a:solidFill>
                  <a:prstClr val="black"/>
                </a:solidFill>
                <a:latin typeface="微软雅黑"/>
                <a:ea typeface="微软雅黑"/>
              </a:rPr>
              <a:t>后进行审批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4" name="线形标注 1(带强调线) 9">
            <a:extLst>
              <a:ext uri="{FF2B5EF4-FFF2-40B4-BE49-F238E27FC236}">
                <a16:creationId xmlns:a16="http://schemas.microsoft.com/office/drawing/2014/main" id="{1EA8DD5C-95EF-42E1-A73D-AC2A005F0C2B}"/>
              </a:ext>
            </a:extLst>
          </p:cNvPr>
          <p:cNvSpPr/>
          <p:nvPr/>
        </p:nvSpPr>
        <p:spPr>
          <a:xfrm>
            <a:off x="8959594" y="4565635"/>
            <a:ext cx="2726861" cy="541337"/>
          </a:xfrm>
          <a:prstGeom prst="accentCallout1">
            <a:avLst>
              <a:gd name="adj1" fmla="val 18750"/>
              <a:gd name="adj2" fmla="val -3760"/>
              <a:gd name="adj3" fmla="val -57220"/>
              <a:gd name="adj4" fmla="val -108345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/>
                <a:ea typeface="微软雅黑"/>
              </a:rPr>
              <a:t>支持对已用的</a:t>
            </a:r>
            <a:r>
              <a:rPr lang="en-US" altLang="zh-CN" sz="1200" dirty="0">
                <a:solidFill>
                  <a:prstClr val="black"/>
                </a:solidFill>
                <a:latin typeface="微软雅黑"/>
                <a:ea typeface="微软雅黑"/>
              </a:rPr>
              <a:t>offer</a:t>
            </a:r>
            <a:r>
              <a:rPr lang="zh-CN" altLang="en-US" sz="1200" dirty="0">
                <a:solidFill>
                  <a:prstClr val="black"/>
                </a:solidFill>
                <a:latin typeface="微软雅黑"/>
                <a:ea typeface="微软雅黑"/>
              </a:rPr>
              <a:t>，直接转移状态至已接受或已拒绝。状态为已接受的，人员信息转入待入职状态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076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E4A2365-7F9E-4E99-A105-F0EAEDEE5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136" y="1698171"/>
            <a:ext cx="9459709" cy="46460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入职管理</a:t>
            </a:r>
          </a:p>
        </p:txBody>
      </p:sp>
      <p:sp>
        <p:nvSpPr>
          <p:cNvPr id="31" name="文本占位符 46">
            <a:extLst>
              <a:ext uri="{FF2B5EF4-FFF2-40B4-BE49-F238E27FC236}">
                <a16:creationId xmlns:a16="http://schemas.microsoft.com/office/drawing/2014/main" id="{5CEE1E29-7E0A-4A4C-BEED-077627E6115A}"/>
              </a:ext>
            </a:extLst>
          </p:cNvPr>
          <p:cNvSpPr txBox="1">
            <a:spLocks/>
          </p:cNvSpPr>
          <p:nvPr/>
        </p:nvSpPr>
        <p:spPr bwMode="auto">
          <a:xfrm>
            <a:off x="2342809" y="943322"/>
            <a:ext cx="9689863" cy="56815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9pPr>
          </a:lstStyle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路径：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组织员工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-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人员信息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-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员工</a:t>
            </a:r>
            <a:endParaRPr lang="en-US" altLang="zh-CN" sz="1600" b="1" dirty="0">
              <a:solidFill>
                <a:srgbClr val="008E9D"/>
              </a:solidFill>
              <a:latin typeface="微软雅黑"/>
              <a:ea typeface="微软雅黑"/>
            </a:endParaRPr>
          </a:p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业务说明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：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直接新增新员工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BB735EB7-BF90-49E4-B210-73FE97505353}"/>
              </a:ext>
            </a:extLst>
          </p:cNvPr>
          <p:cNvSpPr/>
          <p:nvPr/>
        </p:nvSpPr>
        <p:spPr bwMode="auto">
          <a:xfrm>
            <a:off x="159328" y="1026608"/>
            <a:ext cx="1245583" cy="4695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异动管理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28" name="直线箭头连接符 58">
            <a:extLst>
              <a:ext uri="{FF2B5EF4-FFF2-40B4-BE49-F238E27FC236}">
                <a16:creationId xmlns:a16="http://schemas.microsoft.com/office/drawing/2014/main" id="{57335904-6E4B-4244-95A5-2DE99ABE5424}"/>
              </a:ext>
            </a:extLst>
          </p:cNvPr>
          <p:cNvCxnSpPr>
            <a:cxnSpLocks/>
            <a:stCxn id="32" idx="4"/>
            <a:endCxn id="54" idx="0"/>
          </p:cNvCxnSpPr>
          <p:nvPr/>
        </p:nvCxnSpPr>
        <p:spPr>
          <a:xfrm>
            <a:off x="505544" y="2059613"/>
            <a:ext cx="0" cy="639580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圆角矩形 21">
            <a:extLst>
              <a:ext uri="{FF2B5EF4-FFF2-40B4-BE49-F238E27FC236}">
                <a16:creationId xmlns:a16="http://schemas.microsoft.com/office/drawing/2014/main" id="{E6A622C5-3CBF-4759-B29D-6250DFC886B8}"/>
              </a:ext>
            </a:extLst>
          </p:cNvPr>
          <p:cNvSpPr/>
          <p:nvPr/>
        </p:nvSpPr>
        <p:spPr>
          <a:xfrm>
            <a:off x="779943" y="1804390"/>
            <a:ext cx="1110922" cy="466725"/>
          </a:xfrm>
          <a:prstGeom prst="roundRect">
            <a:avLst>
              <a:gd name="adj" fmla="val 12244"/>
            </a:avLst>
          </a:prstGeom>
          <a:solidFill>
            <a:srgbClr val="8C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Offer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管理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入职管理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57A8E76D-B1DF-437F-8783-E6B712AF490B}"/>
              </a:ext>
            </a:extLst>
          </p:cNvPr>
          <p:cNvGrpSpPr/>
          <p:nvPr/>
        </p:nvGrpSpPr>
        <p:grpSpPr>
          <a:xfrm>
            <a:off x="415850" y="1880226"/>
            <a:ext cx="179388" cy="179387"/>
            <a:chOff x="528031" y="1862594"/>
            <a:chExt cx="179388" cy="179387"/>
          </a:xfrm>
        </p:grpSpPr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3470D276-8CE8-4DE3-A82C-61E9299DB782}"/>
                </a:ext>
              </a:extLst>
            </p:cNvPr>
            <p:cNvSpPr/>
            <p:nvPr/>
          </p:nvSpPr>
          <p:spPr bwMode="auto">
            <a:xfrm>
              <a:off x="573346" y="1913703"/>
              <a:ext cx="84138" cy="84137"/>
            </a:xfrm>
            <a:prstGeom prst="ellipse">
              <a:avLst/>
            </a:prstGeom>
            <a:solidFill>
              <a:srgbClr val="8CC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2" name="椭圆 43">
              <a:extLst>
                <a:ext uri="{FF2B5EF4-FFF2-40B4-BE49-F238E27FC236}">
                  <a16:creationId xmlns:a16="http://schemas.microsoft.com/office/drawing/2014/main" id="{ED8D0C40-181E-46AE-BB64-E693A62BC1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8031" y="1862594"/>
              <a:ext cx="179388" cy="179387"/>
            </a:xfrm>
            <a:prstGeom prst="ellipse">
              <a:avLst/>
            </a:prstGeom>
            <a:noFill/>
            <a:ln>
              <a:solidFill>
                <a:srgbClr val="8CC2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9AF295C-0A97-4D82-AAAE-99CFCFFE6D02}"/>
              </a:ext>
            </a:extLst>
          </p:cNvPr>
          <p:cNvGrpSpPr/>
          <p:nvPr/>
        </p:nvGrpSpPr>
        <p:grpSpPr>
          <a:xfrm>
            <a:off x="415850" y="3518160"/>
            <a:ext cx="179388" cy="179387"/>
            <a:chOff x="545122" y="3001519"/>
            <a:chExt cx="179388" cy="179387"/>
          </a:xfrm>
        </p:grpSpPr>
        <p:sp>
          <p:nvSpPr>
            <p:cNvPr id="33" name="椭圆 39">
              <a:extLst>
                <a:ext uri="{FF2B5EF4-FFF2-40B4-BE49-F238E27FC236}">
                  <a16:creationId xmlns:a16="http://schemas.microsoft.com/office/drawing/2014/main" id="{BD4ACD78-5E94-4180-9F0F-D9D57821931B}"/>
                </a:ext>
              </a:extLst>
            </p:cNvPr>
            <p:cNvSpPr/>
            <p:nvPr/>
          </p:nvSpPr>
          <p:spPr bwMode="auto">
            <a:xfrm>
              <a:off x="590851" y="3043065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4" name="椭圆 43">
              <a:extLst>
                <a:ext uri="{FF2B5EF4-FFF2-40B4-BE49-F238E27FC236}">
                  <a16:creationId xmlns:a16="http://schemas.microsoft.com/office/drawing/2014/main" id="{652D25C5-809E-4C67-BC18-4AE6146D3F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5122" y="3001519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35" name="圆角矩形 21">
            <a:extLst>
              <a:ext uri="{FF2B5EF4-FFF2-40B4-BE49-F238E27FC236}">
                <a16:creationId xmlns:a16="http://schemas.microsoft.com/office/drawing/2014/main" id="{8E868E2D-E992-4ED4-A6A2-4B6F0338601C}"/>
              </a:ext>
            </a:extLst>
          </p:cNvPr>
          <p:cNvSpPr/>
          <p:nvPr/>
        </p:nvSpPr>
        <p:spPr>
          <a:xfrm>
            <a:off x="788107" y="2609790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试用管理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7A774BC-4EE7-4A81-8BCE-D3A982BF90EF}"/>
              </a:ext>
            </a:extLst>
          </p:cNvPr>
          <p:cNvGrpSpPr/>
          <p:nvPr/>
        </p:nvGrpSpPr>
        <p:grpSpPr>
          <a:xfrm>
            <a:off x="415850" y="5156094"/>
            <a:ext cx="179388" cy="179387"/>
            <a:chOff x="535770" y="4181044"/>
            <a:chExt cx="179388" cy="179387"/>
          </a:xfrm>
        </p:grpSpPr>
        <p:sp>
          <p:nvSpPr>
            <p:cNvPr id="36" name="椭圆 39">
              <a:extLst>
                <a:ext uri="{FF2B5EF4-FFF2-40B4-BE49-F238E27FC236}">
                  <a16:creationId xmlns:a16="http://schemas.microsoft.com/office/drawing/2014/main" id="{8CA4F496-E9FB-44DD-9942-5AF1F3807130}"/>
                </a:ext>
              </a:extLst>
            </p:cNvPr>
            <p:cNvSpPr/>
            <p:nvPr/>
          </p:nvSpPr>
          <p:spPr bwMode="auto">
            <a:xfrm>
              <a:off x="583395" y="4228669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7" name="椭圆 43">
              <a:extLst>
                <a:ext uri="{FF2B5EF4-FFF2-40B4-BE49-F238E27FC236}">
                  <a16:creationId xmlns:a16="http://schemas.microsoft.com/office/drawing/2014/main" id="{3211937B-4011-4C4C-A1C2-54693CF67C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770" y="4181044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38" name="圆角矩形 21">
            <a:extLst>
              <a:ext uri="{FF2B5EF4-FFF2-40B4-BE49-F238E27FC236}">
                <a16:creationId xmlns:a16="http://schemas.microsoft.com/office/drawing/2014/main" id="{E0895D84-7ED8-43AF-854D-152891A9D003}"/>
              </a:ext>
            </a:extLst>
          </p:cNvPr>
          <p:cNvSpPr/>
          <p:nvPr/>
        </p:nvSpPr>
        <p:spPr>
          <a:xfrm>
            <a:off x="792297" y="3415190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调动管理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39" name="直线箭头连接符 58">
            <a:extLst>
              <a:ext uri="{FF2B5EF4-FFF2-40B4-BE49-F238E27FC236}">
                <a16:creationId xmlns:a16="http://schemas.microsoft.com/office/drawing/2014/main" id="{4BC8D55C-1BD0-4AC1-B9FC-4930277B6EC9}"/>
              </a:ext>
            </a:extLst>
          </p:cNvPr>
          <p:cNvCxnSpPr>
            <a:cxnSpLocks/>
            <a:stCxn id="34" idx="4"/>
            <a:endCxn id="58" idx="0"/>
          </p:cNvCxnSpPr>
          <p:nvPr/>
        </p:nvCxnSpPr>
        <p:spPr>
          <a:xfrm>
            <a:off x="505544" y="3697547"/>
            <a:ext cx="0" cy="639580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圆角矩形 21">
            <a:extLst>
              <a:ext uri="{FF2B5EF4-FFF2-40B4-BE49-F238E27FC236}">
                <a16:creationId xmlns:a16="http://schemas.microsoft.com/office/drawing/2014/main" id="{996425C3-79B0-4AD3-855D-AB9F2DD8C2AA}"/>
              </a:ext>
            </a:extLst>
          </p:cNvPr>
          <p:cNvSpPr/>
          <p:nvPr/>
        </p:nvSpPr>
        <p:spPr>
          <a:xfrm>
            <a:off x="784133" y="4220590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离职管理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7FCE85A-168C-4FF6-8E2F-648CC003B6FE}"/>
              </a:ext>
            </a:extLst>
          </p:cNvPr>
          <p:cNvGrpSpPr/>
          <p:nvPr/>
        </p:nvGrpSpPr>
        <p:grpSpPr>
          <a:xfrm>
            <a:off x="415850" y="5975060"/>
            <a:ext cx="179388" cy="179387"/>
            <a:chOff x="535946" y="4731160"/>
            <a:chExt cx="179388" cy="179387"/>
          </a:xfrm>
        </p:grpSpPr>
        <p:sp>
          <p:nvSpPr>
            <p:cNvPr id="42" name="椭圆 39">
              <a:extLst>
                <a:ext uri="{FF2B5EF4-FFF2-40B4-BE49-F238E27FC236}">
                  <a16:creationId xmlns:a16="http://schemas.microsoft.com/office/drawing/2014/main" id="{40853990-B63D-48E6-B99F-32EAE53F8852}"/>
                </a:ext>
              </a:extLst>
            </p:cNvPr>
            <p:cNvSpPr/>
            <p:nvPr/>
          </p:nvSpPr>
          <p:spPr bwMode="auto">
            <a:xfrm>
              <a:off x="583571" y="4784723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3" name="椭圆 43">
              <a:extLst>
                <a:ext uri="{FF2B5EF4-FFF2-40B4-BE49-F238E27FC236}">
                  <a16:creationId xmlns:a16="http://schemas.microsoft.com/office/drawing/2014/main" id="{94F05D6B-A53D-463F-B851-77197F92CF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946" y="4731160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46" name="圆角矩形 21">
            <a:extLst>
              <a:ext uri="{FF2B5EF4-FFF2-40B4-BE49-F238E27FC236}">
                <a16:creationId xmlns:a16="http://schemas.microsoft.com/office/drawing/2014/main" id="{65A6CDFE-E7A3-4CC7-A125-5AD8E78A451B}"/>
              </a:ext>
            </a:extLst>
          </p:cNvPr>
          <p:cNvSpPr/>
          <p:nvPr/>
        </p:nvSpPr>
        <p:spPr>
          <a:xfrm>
            <a:off x="791582" y="5025990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退休管理</a:t>
            </a:r>
          </a:p>
        </p:txBody>
      </p:sp>
      <p:cxnSp>
        <p:nvCxnSpPr>
          <p:cNvPr id="47" name="直线箭头连接符 58">
            <a:extLst>
              <a:ext uri="{FF2B5EF4-FFF2-40B4-BE49-F238E27FC236}">
                <a16:creationId xmlns:a16="http://schemas.microsoft.com/office/drawing/2014/main" id="{C7C7E66F-63AA-4D8F-8375-F6CF6DC6BB59}"/>
              </a:ext>
            </a:extLst>
          </p:cNvPr>
          <p:cNvCxnSpPr>
            <a:cxnSpLocks/>
            <a:stCxn id="37" idx="4"/>
            <a:endCxn id="43" idx="0"/>
          </p:cNvCxnSpPr>
          <p:nvPr/>
        </p:nvCxnSpPr>
        <p:spPr>
          <a:xfrm>
            <a:off x="505544" y="5335481"/>
            <a:ext cx="0" cy="639579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圆角矩形 21">
            <a:extLst>
              <a:ext uri="{FF2B5EF4-FFF2-40B4-BE49-F238E27FC236}">
                <a16:creationId xmlns:a16="http://schemas.microsoft.com/office/drawing/2014/main" id="{813AD122-B42A-491E-99F1-C13F42D91C97}"/>
              </a:ext>
            </a:extLst>
          </p:cNvPr>
          <p:cNvSpPr/>
          <p:nvPr/>
        </p:nvSpPr>
        <p:spPr>
          <a:xfrm>
            <a:off x="788107" y="5831392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兼职管理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7DFD92A-1F04-4716-BB43-87B7E5F68521}"/>
              </a:ext>
            </a:extLst>
          </p:cNvPr>
          <p:cNvGrpSpPr/>
          <p:nvPr/>
        </p:nvGrpSpPr>
        <p:grpSpPr>
          <a:xfrm>
            <a:off x="415850" y="2699193"/>
            <a:ext cx="179388" cy="179387"/>
            <a:chOff x="527504" y="2457234"/>
            <a:chExt cx="179388" cy="179387"/>
          </a:xfrm>
        </p:grpSpPr>
        <p:sp>
          <p:nvSpPr>
            <p:cNvPr id="53" name="椭圆 39">
              <a:extLst>
                <a:ext uri="{FF2B5EF4-FFF2-40B4-BE49-F238E27FC236}">
                  <a16:creationId xmlns:a16="http://schemas.microsoft.com/office/drawing/2014/main" id="{C9A3635D-2457-49B0-A742-694BD5EDA446}"/>
                </a:ext>
              </a:extLst>
            </p:cNvPr>
            <p:cNvSpPr/>
            <p:nvPr/>
          </p:nvSpPr>
          <p:spPr bwMode="auto">
            <a:xfrm>
              <a:off x="581268" y="2505188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4" name="椭圆 43">
              <a:extLst>
                <a:ext uri="{FF2B5EF4-FFF2-40B4-BE49-F238E27FC236}">
                  <a16:creationId xmlns:a16="http://schemas.microsoft.com/office/drawing/2014/main" id="{E0E3497D-9135-45CE-ACD2-5E4345194B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7504" y="2457234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FFD5AF0C-263B-41B5-AF3A-4AC13DC944E8}"/>
              </a:ext>
            </a:extLst>
          </p:cNvPr>
          <p:cNvGrpSpPr/>
          <p:nvPr/>
        </p:nvGrpSpPr>
        <p:grpSpPr>
          <a:xfrm>
            <a:off x="415850" y="4337127"/>
            <a:ext cx="179388" cy="179387"/>
            <a:chOff x="543226" y="3607532"/>
            <a:chExt cx="179388" cy="179387"/>
          </a:xfrm>
        </p:grpSpPr>
        <p:sp>
          <p:nvSpPr>
            <p:cNvPr id="57" name="椭圆 39">
              <a:extLst>
                <a:ext uri="{FF2B5EF4-FFF2-40B4-BE49-F238E27FC236}">
                  <a16:creationId xmlns:a16="http://schemas.microsoft.com/office/drawing/2014/main" id="{F07D8D92-A04B-4719-8856-8D9C1B60EACE}"/>
                </a:ext>
              </a:extLst>
            </p:cNvPr>
            <p:cNvSpPr/>
            <p:nvPr/>
          </p:nvSpPr>
          <p:spPr bwMode="auto">
            <a:xfrm>
              <a:off x="588955" y="3649078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8" name="椭圆 43">
              <a:extLst>
                <a:ext uri="{FF2B5EF4-FFF2-40B4-BE49-F238E27FC236}">
                  <a16:creationId xmlns:a16="http://schemas.microsoft.com/office/drawing/2014/main" id="{86208B79-E0E1-492C-B8EB-F23102EAE7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3226" y="3607532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029BA76F-CC5D-479B-B039-4DABF013B53E}"/>
              </a:ext>
            </a:extLst>
          </p:cNvPr>
          <p:cNvCxnSpPr>
            <a:cxnSpLocks/>
            <a:stCxn id="54" idx="4"/>
            <a:endCxn id="34" idx="0"/>
          </p:cNvCxnSpPr>
          <p:nvPr/>
        </p:nvCxnSpPr>
        <p:spPr>
          <a:xfrm>
            <a:off x="505544" y="2878580"/>
            <a:ext cx="0" cy="639580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线箭头连接符 58">
            <a:extLst>
              <a:ext uri="{FF2B5EF4-FFF2-40B4-BE49-F238E27FC236}">
                <a16:creationId xmlns:a16="http://schemas.microsoft.com/office/drawing/2014/main" id="{716AF9CA-3331-4592-B08D-55E06685D930}"/>
              </a:ext>
            </a:extLst>
          </p:cNvPr>
          <p:cNvCxnSpPr>
            <a:cxnSpLocks/>
            <a:stCxn id="58" idx="4"/>
            <a:endCxn id="37" idx="0"/>
          </p:cNvCxnSpPr>
          <p:nvPr/>
        </p:nvCxnSpPr>
        <p:spPr>
          <a:xfrm>
            <a:off x="505544" y="4516514"/>
            <a:ext cx="0" cy="639580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线形标注 1(带强调线) 9">
            <a:extLst>
              <a:ext uri="{FF2B5EF4-FFF2-40B4-BE49-F238E27FC236}">
                <a16:creationId xmlns:a16="http://schemas.microsoft.com/office/drawing/2014/main" id="{1EA8DD5C-95EF-42E1-A73D-AC2A005F0C2B}"/>
              </a:ext>
            </a:extLst>
          </p:cNvPr>
          <p:cNvSpPr/>
          <p:nvPr/>
        </p:nvSpPr>
        <p:spPr>
          <a:xfrm>
            <a:off x="4861250" y="3961420"/>
            <a:ext cx="3075204" cy="974474"/>
          </a:xfrm>
          <a:prstGeom prst="accentCallout1">
            <a:avLst>
              <a:gd name="adj1" fmla="val 10132"/>
              <a:gd name="adj2" fmla="val 105394"/>
              <a:gd name="adj3" fmla="val -157006"/>
              <a:gd name="adj4" fmla="val 13259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/>
                <a:ea typeface="微软雅黑"/>
              </a:rPr>
              <a:t>新员工入职根据业务分两种情况：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/>
                <a:ea typeface="微软雅黑"/>
              </a:rPr>
              <a:t>新增员工：新员工直接入职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/>
                <a:ea typeface="微软雅黑"/>
              </a:rPr>
              <a:t>新增待入职：新录入员工基础信息，待员工正式入职时，进入“待入职员工”详情页，通过点击“入职”办理</a:t>
            </a:r>
          </a:p>
        </p:txBody>
      </p:sp>
    </p:spTree>
    <p:extLst>
      <p:ext uri="{BB962C8B-B14F-4D97-AF65-F5344CB8AC3E}">
        <p14:creationId xmlns:p14="http://schemas.microsoft.com/office/powerpoint/2010/main" val="1711922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E2D6255-A932-4473-B8E4-12BC19A4C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137" y="1679482"/>
            <a:ext cx="9403796" cy="46186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入职管理</a:t>
            </a:r>
          </a:p>
        </p:txBody>
      </p:sp>
      <p:sp>
        <p:nvSpPr>
          <p:cNvPr id="31" name="文本占位符 46">
            <a:extLst>
              <a:ext uri="{FF2B5EF4-FFF2-40B4-BE49-F238E27FC236}">
                <a16:creationId xmlns:a16="http://schemas.microsoft.com/office/drawing/2014/main" id="{5CEE1E29-7E0A-4A4C-BEED-077627E6115A}"/>
              </a:ext>
            </a:extLst>
          </p:cNvPr>
          <p:cNvSpPr txBox="1">
            <a:spLocks/>
          </p:cNvSpPr>
          <p:nvPr/>
        </p:nvSpPr>
        <p:spPr bwMode="auto">
          <a:xfrm>
            <a:off x="2342809" y="943322"/>
            <a:ext cx="9689863" cy="56815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9pPr>
          </a:lstStyle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路径：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组织员工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-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任职管理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-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入职管理</a:t>
            </a:r>
            <a:endParaRPr lang="en-US" altLang="zh-CN" sz="1600" b="1" dirty="0">
              <a:solidFill>
                <a:srgbClr val="008E9D"/>
              </a:solidFill>
              <a:latin typeface="微软雅黑"/>
              <a:ea typeface="微软雅黑"/>
            </a:endParaRPr>
          </a:p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业务说明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：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对待入职人员进行任职信息录入确认、定岗定薪、社保、合同信息录入确认，转为正式员工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BB735EB7-BF90-49E4-B210-73FE97505353}"/>
              </a:ext>
            </a:extLst>
          </p:cNvPr>
          <p:cNvSpPr/>
          <p:nvPr/>
        </p:nvSpPr>
        <p:spPr bwMode="auto">
          <a:xfrm>
            <a:off x="159328" y="1026608"/>
            <a:ext cx="1245583" cy="4695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异动管理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28" name="直线箭头连接符 58">
            <a:extLst>
              <a:ext uri="{FF2B5EF4-FFF2-40B4-BE49-F238E27FC236}">
                <a16:creationId xmlns:a16="http://schemas.microsoft.com/office/drawing/2014/main" id="{57335904-6E4B-4244-95A5-2DE99ABE5424}"/>
              </a:ext>
            </a:extLst>
          </p:cNvPr>
          <p:cNvCxnSpPr>
            <a:cxnSpLocks/>
            <a:stCxn id="32" idx="4"/>
            <a:endCxn id="54" idx="0"/>
          </p:cNvCxnSpPr>
          <p:nvPr/>
        </p:nvCxnSpPr>
        <p:spPr>
          <a:xfrm>
            <a:off x="505544" y="2059613"/>
            <a:ext cx="0" cy="639580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圆角矩形 21">
            <a:extLst>
              <a:ext uri="{FF2B5EF4-FFF2-40B4-BE49-F238E27FC236}">
                <a16:creationId xmlns:a16="http://schemas.microsoft.com/office/drawing/2014/main" id="{E6A622C5-3CBF-4759-B29D-6250DFC886B8}"/>
              </a:ext>
            </a:extLst>
          </p:cNvPr>
          <p:cNvSpPr/>
          <p:nvPr/>
        </p:nvSpPr>
        <p:spPr>
          <a:xfrm>
            <a:off x="779943" y="1804390"/>
            <a:ext cx="1110922" cy="466725"/>
          </a:xfrm>
          <a:prstGeom prst="roundRect">
            <a:avLst>
              <a:gd name="adj" fmla="val 12244"/>
            </a:avLst>
          </a:prstGeom>
          <a:solidFill>
            <a:srgbClr val="8C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Offer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管理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入职管理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57A8E76D-B1DF-437F-8783-E6B712AF490B}"/>
              </a:ext>
            </a:extLst>
          </p:cNvPr>
          <p:cNvGrpSpPr/>
          <p:nvPr/>
        </p:nvGrpSpPr>
        <p:grpSpPr>
          <a:xfrm>
            <a:off x="415850" y="1880226"/>
            <a:ext cx="179388" cy="179387"/>
            <a:chOff x="528031" y="1862594"/>
            <a:chExt cx="179388" cy="179387"/>
          </a:xfrm>
        </p:grpSpPr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3470D276-8CE8-4DE3-A82C-61E9299DB782}"/>
                </a:ext>
              </a:extLst>
            </p:cNvPr>
            <p:cNvSpPr/>
            <p:nvPr/>
          </p:nvSpPr>
          <p:spPr bwMode="auto">
            <a:xfrm>
              <a:off x="573346" y="1913703"/>
              <a:ext cx="84138" cy="84137"/>
            </a:xfrm>
            <a:prstGeom prst="ellipse">
              <a:avLst/>
            </a:prstGeom>
            <a:solidFill>
              <a:srgbClr val="8CC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2" name="椭圆 43">
              <a:extLst>
                <a:ext uri="{FF2B5EF4-FFF2-40B4-BE49-F238E27FC236}">
                  <a16:creationId xmlns:a16="http://schemas.microsoft.com/office/drawing/2014/main" id="{ED8D0C40-181E-46AE-BB64-E693A62BC1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8031" y="1862594"/>
              <a:ext cx="179388" cy="179387"/>
            </a:xfrm>
            <a:prstGeom prst="ellipse">
              <a:avLst/>
            </a:prstGeom>
            <a:noFill/>
            <a:ln>
              <a:solidFill>
                <a:srgbClr val="8CC2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9AF295C-0A97-4D82-AAAE-99CFCFFE6D02}"/>
              </a:ext>
            </a:extLst>
          </p:cNvPr>
          <p:cNvGrpSpPr/>
          <p:nvPr/>
        </p:nvGrpSpPr>
        <p:grpSpPr>
          <a:xfrm>
            <a:off x="415850" y="3518160"/>
            <a:ext cx="179388" cy="179387"/>
            <a:chOff x="545122" y="3001519"/>
            <a:chExt cx="179388" cy="179387"/>
          </a:xfrm>
        </p:grpSpPr>
        <p:sp>
          <p:nvSpPr>
            <p:cNvPr id="33" name="椭圆 39">
              <a:extLst>
                <a:ext uri="{FF2B5EF4-FFF2-40B4-BE49-F238E27FC236}">
                  <a16:creationId xmlns:a16="http://schemas.microsoft.com/office/drawing/2014/main" id="{BD4ACD78-5E94-4180-9F0F-D9D57821931B}"/>
                </a:ext>
              </a:extLst>
            </p:cNvPr>
            <p:cNvSpPr/>
            <p:nvPr/>
          </p:nvSpPr>
          <p:spPr bwMode="auto">
            <a:xfrm>
              <a:off x="590851" y="3043065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4" name="椭圆 43">
              <a:extLst>
                <a:ext uri="{FF2B5EF4-FFF2-40B4-BE49-F238E27FC236}">
                  <a16:creationId xmlns:a16="http://schemas.microsoft.com/office/drawing/2014/main" id="{652D25C5-809E-4C67-BC18-4AE6146D3F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5122" y="3001519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35" name="圆角矩形 21">
            <a:extLst>
              <a:ext uri="{FF2B5EF4-FFF2-40B4-BE49-F238E27FC236}">
                <a16:creationId xmlns:a16="http://schemas.microsoft.com/office/drawing/2014/main" id="{8E868E2D-E992-4ED4-A6A2-4B6F0338601C}"/>
              </a:ext>
            </a:extLst>
          </p:cNvPr>
          <p:cNvSpPr/>
          <p:nvPr/>
        </p:nvSpPr>
        <p:spPr>
          <a:xfrm>
            <a:off x="788107" y="2609790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试用管理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7A774BC-4EE7-4A81-8BCE-D3A982BF90EF}"/>
              </a:ext>
            </a:extLst>
          </p:cNvPr>
          <p:cNvGrpSpPr/>
          <p:nvPr/>
        </p:nvGrpSpPr>
        <p:grpSpPr>
          <a:xfrm>
            <a:off x="415850" y="5156094"/>
            <a:ext cx="179388" cy="179387"/>
            <a:chOff x="535770" y="4181044"/>
            <a:chExt cx="179388" cy="179387"/>
          </a:xfrm>
        </p:grpSpPr>
        <p:sp>
          <p:nvSpPr>
            <p:cNvPr id="36" name="椭圆 39">
              <a:extLst>
                <a:ext uri="{FF2B5EF4-FFF2-40B4-BE49-F238E27FC236}">
                  <a16:creationId xmlns:a16="http://schemas.microsoft.com/office/drawing/2014/main" id="{8CA4F496-E9FB-44DD-9942-5AF1F3807130}"/>
                </a:ext>
              </a:extLst>
            </p:cNvPr>
            <p:cNvSpPr/>
            <p:nvPr/>
          </p:nvSpPr>
          <p:spPr bwMode="auto">
            <a:xfrm>
              <a:off x="583395" y="4228669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7" name="椭圆 43">
              <a:extLst>
                <a:ext uri="{FF2B5EF4-FFF2-40B4-BE49-F238E27FC236}">
                  <a16:creationId xmlns:a16="http://schemas.microsoft.com/office/drawing/2014/main" id="{3211937B-4011-4C4C-A1C2-54693CF67C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770" y="4181044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38" name="圆角矩形 21">
            <a:extLst>
              <a:ext uri="{FF2B5EF4-FFF2-40B4-BE49-F238E27FC236}">
                <a16:creationId xmlns:a16="http://schemas.microsoft.com/office/drawing/2014/main" id="{E0895D84-7ED8-43AF-854D-152891A9D003}"/>
              </a:ext>
            </a:extLst>
          </p:cNvPr>
          <p:cNvSpPr/>
          <p:nvPr/>
        </p:nvSpPr>
        <p:spPr>
          <a:xfrm>
            <a:off x="792297" y="3415190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调动管理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39" name="直线箭头连接符 58">
            <a:extLst>
              <a:ext uri="{FF2B5EF4-FFF2-40B4-BE49-F238E27FC236}">
                <a16:creationId xmlns:a16="http://schemas.microsoft.com/office/drawing/2014/main" id="{4BC8D55C-1BD0-4AC1-B9FC-4930277B6EC9}"/>
              </a:ext>
            </a:extLst>
          </p:cNvPr>
          <p:cNvCxnSpPr>
            <a:cxnSpLocks/>
            <a:stCxn id="34" idx="4"/>
            <a:endCxn id="58" idx="0"/>
          </p:cNvCxnSpPr>
          <p:nvPr/>
        </p:nvCxnSpPr>
        <p:spPr>
          <a:xfrm>
            <a:off x="505544" y="3697547"/>
            <a:ext cx="0" cy="639580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圆角矩形 21">
            <a:extLst>
              <a:ext uri="{FF2B5EF4-FFF2-40B4-BE49-F238E27FC236}">
                <a16:creationId xmlns:a16="http://schemas.microsoft.com/office/drawing/2014/main" id="{996425C3-79B0-4AD3-855D-AB9F2DD8C2AA}"/>
              </a:ext>
            </a:extLst>
          </p:cNvPr>
          <p:cNvSpPr/>
          <p:nvPr/>
        </p:nvSpPr>
        <p:spPr>
          <a:xfrm>
            <a:off x="784133" y="4220590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离职管理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7FCE85A-168C-4FF6-8E2F-648CC003B6FE}"/>
              </a:ext>
            </a:extLst>
          </p:cNvPr>
          <p:cNvGrpSpPr/>
          <p:nvPr/>
        </p:nvGrpSpPr>
        <p:grpSpPr>
          <a:xfrm>
            <a:off x="415850" y="5975060"/>
            <a:ext cx="179388" cy="179387"/>
            <a:chOff x="535946" y="4731160"/>
            <a:chExt cx="179388" cy="179387"/>
          </a:xfrm>
        </p:grpSpPr>
        <p:sp>
          <p:nvSpPr>
            <p:cNvPr id="42" name="椭圆 39">
              <a:extLst>
                <a:ext uri="{FF2B5EF4-FFF2-40B4-BE49-F238E27FC236}">
                  <a16:creationId xmlns:a16="http://schemas.microsoft.com/office/drawing/2014/main" id="{40853990-B63D-48E6-B99F-32EAE53F8852}"/>
                </a:ext>
              </a:extLst>
            </p:cNvPr>
            <p:cNvSpPr/>
            <p:nvPr/>
          </p:nvSpPr>
          <p:spPr bwMode="auto">
            <a:xfrm>
              <a:off x="583571" y="4784723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3" name="椭圆 43">
              <a:extLst>
                <a:ext uri="{FF2B5EF4-FFF2-40B4-BE49-F238E27FC236}">
                  <a16:creationId xmlns:a16="http://schemas.microsoft.com/office/drawing/2014/main" id="{94F05D6B-A53D-463F-B851-77197F92CF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946" y="4731160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46" name="圆角矩形 21">
            <a:extLst>
              <a:ext uri="{FF2B5EF4-FFF2-40B4-BE49-F238E27FC236}">
                <a16:creationId xmlns:a16="http://schemas.microsoft.com/office/drawing/2014/main" id="{65A6CDFE-E7A3-4CC7-A125-5AD8E78A451B}"/>
              </a:ext>
            </a:extLst>
          </p:cNvPr>
          <p:cNvSpPr/>
          <p:nvPr/>
        </p:nvSpPr>
        <p:spPr>
          <a:xfrm>
            <a:off x="791582" y="5025990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退休管理</a:t>
            </a:r>
          </a:p>
        </p:txBody>
      </p:sp>
      <p:cxnSp>
        <p:nvCxnSpPr>
          <p:cNvPr id="47" name="直线箭头连接符 58">
            <a:extLst>
              <a:ext uri="{FF2B5EF4-FFF2-40B4-BE49-F238E27FC236}">
                <a16:creationId xmlns:a16="http://schemas.microsoft.com/office/drawing/2014/main" id="{C7C7E66F-63AA-4D8F-8375-F6CF6DC6BB59}"/>
              </a:ext>
            </a:extLst>
          </p:cNvPr>
          <p:cNvCxnSpPr>
            <a:cxnSpLocks/>
            <a:stCxn id="37" idx="4"/>
            <a:endCxn id="43" idx="0"/>
          </p:cNvCxnSpPr>
          <p:nvPr/>
        </p:nvCxnSpPr>
        <p:spPr>
          <a:xfrm>
            <a:off x="505544" y="5335481"/>
            <a:ext cx="0" cy="639579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圆角矩形 21">
            <a:extLst>
              <a:ext uri="{FF2B5EF4-FFF2-40B4-BE49-F238E27FC236}">
                <a16:creationId xmlns:a16="http://schemas.microsoft.com/office/drawing/2014/main" id="{813AD122-B42A-491E-99F1-C13F42D91C97}"/>
              </a:ext>
            </a:extLst>
          </p:cNvPr>
          <p:cNvSpPr/>
          <p:nvPr/>
        </p:nvSpPr>
        <p:spPr>
          <a:xfrm>
            <a:off x="788107" y="5831392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兼职管理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7DFD92A-1F04-4716-BB43-87B7E5F68521}"/>
              </a:ext>
            </a:extLst>
          </p:cNvPr>
          <p:cNvGrpSpPr/>
          <p:nvPr/>
        </p:nvGrpSpPr>
        <p:grpSpPr>
          <a:xfrm>
            <a:off x="415850" y="2699193"/>
            <a:ext cx="179388" cy="179387"/>
            <a:chOff x="527504" y="2457234"/>
            <a:chExt cx="179388" cy="179387"/>
          </a:xfrm>
        </p:grpSpPr>
        <p:sp>
          <p:nvSpPr>
            <p:cNvPr id="53" name="椭圆 39">
              <a:extLst>
                <a:ext uri="{FF2B5EF4-FFF2-40B4-BE49-F238E27FC236}">
                  <a16:creationId xmlns:a16="http://schemas.microsoft.com/office/drawing/2014/main" id="{C9A3635D-2457-49B0-A742-694BD5EDA446}"/>
                </a:ext>
              </a:extLst>
            </p:cNvPr>
            <p:cNvSpPr/>
            <p:nvPr/>
          </p:nvSpPr>
          <p:spPr bwMode="auto">
            <a:xfrm>
              <a:off x="581268" y="2505188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4" name="椭圆 43">
              <a:extLst>
                <a:ext uri="{FF2B5EF4-FFF2-40B4-BE49-F238E27FC236}">
                  <a16:creationId xmlns:a16="http://schemas.microsoft.com/office/drawing/2014/main" id="{E0E3497D-9135-45CE-ACD2-5E4345194B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7504" y="2457234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FFD5AF0C-263B-41B5-AF3A-4AC13DC944E8}"/>
              </a:ext>
            </a:extLst>
          </p:cNvPr>
          <p:cNvGrpSpPr/>
          <p:nvPr/>
        </p:nvGrpSpPr>
        <p:grpSpPr>
          <a:xfrm>
            <a:off x="415850" y="4337127"/>
            <a:ext cx="179388" cy="179387"/>
            <a:chOff x="543226" y="3607532"/>
            <a:chExt cx="179388" cy="179387"/>
          </a:xfrm>
        </p:grpSpPr>
        <p:sp>
          <p:nvSpPr>
            <p:cNvPr id="57" name="椭圆 39">
              <a:extLst>
                <a:ext uri="{FF2B5EF4-FFF2-40B4-BE49-F238E27FC236}">
                  <a16:creationId xmlns:a16="http://schemas.microsoft.com/office/drawing/2014/main" id="{F07D8D92-A04B-4719-8856-8D9C1B60EACE}"/>
                </a:ext>
              </a:extLst>
            </p:cNvPr>
            <p:cNvSpPr/>
            <p:nvPr/>
          </p:nvSpPr>
          <p:spPr bwMode="auto">
            <a:xfrm>
              <a:off x="588955" y="3649078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8" name="椭圆 43">
              <a:extLst>
                <a:ext uri="{FF2B5EF4-FFF2-40B4-BE49-F238E27FC236}">
                  <a16:creationId xmlns:a16="http://schemas.microsoft.com/office/drawing/2014/main" id="{86208B79-E0E1-492C-B8EB-F23102EAE7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3226" y="3607532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029BA76F-CC5D-479B-B039-4DABF013B53E}"/>
              </a:ext>
            </a:extLst>
          </p:cNvPr>
          <p:cNvCxnSpPr>
            <a:cxnSpLocks/>
            <a:stCxn id="54" idx="4"/>
            <a:endCxn id="34" idx="0"/>
          </p:cNvCxnSpPr>
          <p:nvPr/>
        </p:nvCxnSpPr>
        <p:spPr>
          <a:xfrm>
            <a:off x="505544" y="2878580"/>
            <a:ext cx="0" cy="639580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线箭头连接符 58">
            <a:extLst>
              <a:ext uri="{FF2B5EF4-FFF2-40B4-BE49-F238E27FC236}">
                <a16:creationId xmlns:a16="http://schemas.microsoft.com/office/drawing/2014/main" id="{716AF9CA-3331-4592-B08D-55E06685D930}"/>
              </a:ext>
            </a:extLst>
          </p:cNvPr>
          <p:cNvCxnSpPr>
            <a:cxnSpLocks/>
            <a:stCxn id="58" idx="4"/>
            <a:endCxn id="37" idx="0"/>
          </p:cNvCxnSpPr>
          <p:nvPr/>
        </p:nvCxnSpPr>
        <p:spPr>
          <a:xfrm>
            <a:off x="505544" y="4516514"/>
            <a:ext cx="0" cy="639580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线形标注 1(带强调线) 9">
            <a:extLst>
              <a:ext uri="{FF2B5EF4-FFF2-40B4-BE49-F238E27FC236}">
                <a16:creationId xmlns:a16="http://schemas.microsoft.com/office/drawing/2014/main" id="{B8879B92-5EE4-4A9A-A4FB-610B559EBECE}"/>
              </a:ext>
            </a:extLst>
          </p:cNvPr>
          <p:cNvSpPr/>
          <p:nvPr/>
        </p:nvSpPr>
        <p:spPr>
          <a:xfrm>
            <a:off x="6899409" y="4850391"/>
            <a:ext cx="2448272" cy="541337"/>
          </a:xfrm>
          <a:prstGeom prst="accentCallout1">
            <a:avLst>
              <a:gd name="adj1" fmla="val -17446"/>
              <a:gd name="adj2" fmla="val 106381"/>
              <a:gd name="adj3" fmla="val -220963"/>
              <a:gd name="adj4" fmla="val 15462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待员工入职时，可以点击入职申请走流程或者直接点入职，以及删除（如果人员未来办理入职）</a:t>
            </a:r>
          </a:p>
        </p:txBody>
      </p:sp>
    </p:spTree>
    <p:extLst>
      <p:ext uri="{BB962C8B-B14F-4D97-AF65-F5344CB8AC3E}">
        <p14:creationId xmlns:p14="http://schemas.microsoft.com/office/powerpoint/2010/main" val="606653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8CBD690-F389-4F64-BD9D-858BF8EAB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137" y="1662616"/>
            <a:ext cx="9530536" cy="46355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入职管理</a:t>
            </a:r>
          </a:p>
        </p:txBody>
      </p:sp>
      <p:sp>
        <p:nvSpPr>
          <p:cNvPr id="31" name="文本占位符 46">
            <a:extLst>
              <a:ext uri="{FF2B5EF4-FFF2-40B4-BE49-F238E27FC236}">
                <a16:creationId xmlns:a16="http://schemas.microsoft.com/office/drawing/2014/main" id="{5CEE1E29-7E0A-4A4C-BEED-077627E6115A}"/>
              </a:ext>
            </a:extLst>
          </p:cNvPr>
          <p:cNvSpPr txBox="1">
            <a:spLocks/>
          </p:cNvSpPr>
          <p:nvPr/>
        </p:nvSpPr>
        <p:spPr bwMode="auto">
          <a:xfrm>
            <a:off x="2342809" y="943322"/>
            <a:ext cx="9689863" cy="56815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9pPr>
          </a:lstStyle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路径：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组织员工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-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任职管理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-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入职管理</a:t>
            </a:r>
            <a:endParaRPr lang="en-US" altLang="zh-CN" sz="1600" b="1" dirty="0">
              <a:solidFill>
                <a:srgbClr val="008E9D"/>
              </a:solidFill>
              <a:latin typeface="微软雅黑"/>
              <a:ea typeface="微软雅黑"/>
            </a:endParaRPr>
          </a:p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业务说明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：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对待入职人员进行任职信息录入确认、定岗定薪、社保、合同信息录入确认，转为正式员工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BB735EB7-BF90-49E4-B210-73FE97505353}"/>
              </a:ext>
            </a:extLst>
          </p:cNvPr>
          <p:cNvSpPr/>
          <p:nvPr/>
        </p:nvSpPr>
        <p:spPr bwMode="auto">
          <a:xfrm>
            <a:off x="159328" y="1026608"/>
            <a:ext cx="1245583" cy="4695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异动管理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28" name="直线箭头连接符 58">
            <a:extLst>
              <a:ext uri="{FF2B5EF4-FFF2-40B4-BE49-F238E27FC236}">
                <a16:creationId xmlns:a16="http://schemas.microsoft.com/office/drawing/2014/main" id="{57335904-6E4B-4244-95A5-2DE99ABE5424}"/>
              </a:ext>
            </a:extLst>
          </p:cNvPr>
          <p:cNvCxnSpPr>
            <a:cxnSpLocks/>
            <a:stCxn id="32" idx="4"/>
            <a:endCxn id="54" idx="0"/>
          </p:cNvCxnSpPr>
          <p:nvPr/>
        </p:nvCxnSpPr>
        <p:spPr>
          <a:xfrm>
            <a:off x="505544" y="2059613"/>
            <a:ext cx="0" cy="639580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圆角矩形 21">
            <a:extLst>
              <a:ext uri="{FF2B5EF4-FFF2-40B4-BE49-F238E27FC236}">
                <a16:creationId xmlns:a16="http://schemas.microsoft.com/office/drawing/2014/main" id="{E6A622C5-3CBF-4759-B29D-6250DFC886B8}"/>
              </a:ext>
            </a:extLst>
          </p:cNvPr>
          <p:cNvSpPr/>
          <p:nvPr/>
        </p:nvSpPr>
        <p:spPr>
          <a:xfrm>
            <a:off x="779943" y="1804390"/>
            <a:ext cx="1110922" cy="466725"/>
          </a:xfrm>
          <a:prstGeom prst="roundRect">
            <a:avLst>
              <a:gd name="adj" fmla="val 12244"/>
            </a:avLst>
          </a:prstGeom>
          <a:solidFill>
            <a:srgbClr val="8C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Offer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管理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入职管理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57A8E76D-B1DF-437F-8783-E6B712AF490B}"/>
              </a:ext>
            </a:extLst>
          </p:cNvPr>
          <p:cNvGrpSpPr/>
          <p:nvPr/>
        </p:nvGrpSpPr>
        <p:grpSpPr>
          <a:xfrm>
            <a:off x="415850" y="1880226"/>
            <a:ext cx="179388" cy="179387"/>
            <a:chOff x="528031" y="1862594"/>
            <a:chExt cx="179388" cy="179387"/>
          </a:xfrm>
        </p:grpSpPr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3470D276-8CE8-4DE3-A82C-61E9299DB782}"/>
                </a:ext>
              </a:extLst>
            </p:cNvPr>
            <p:cNvSpPr/>
            <p:nvPr/>
          </p:nvSpPr>
          <p:spPr bwMode="auto">
            <a:xfrm>
              <a:off x="573346" y="1913703"/>
              <a:ext cx="84138" cy="84137"/>
            </a:xfrm>
            <a:prstGeom prst="ellipse">
              <a:avLst/>
            </a:prstGeom>
            <a:solidFill>
              <a:srgbClr val="8CC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2" name="椭圆 43">
              <a:extLst>
                <a:ext uri="{FF2B5EF4-FFF2-40B4-BE49-F238E27FC236}">
                  <a16:creationId xmlns:a16="http://schemas.microsoft.com/office/drawing/2014/main" id="{ED8D0C40-181E-46AE-BB64-E693A62BC1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8031" y="1862594"/>
              <a:ext cx="179388" cy="179387"/>
            </a:xfrm>
            <a:prstGeom prst="ellipse">
              <a:avLst/>
            </a:prstGeom>
            <a:noFill/>
            <a:ln>
              <a:solidFill>
                <a:srgbClr val="8CC2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9AF295C-0A97-4D82-AAAE-99CFCFFE6D02}"/>
              </a:ext>
            </a:extLst>
          </p:cNvPr>
          <p:cNvGrpSpPr/>
          <p:nvPr/>
        </p:nvGrpSpPr>
        <p:grpSpPr>
          <a:xfrm>
            <a:off x="415850" y="3518160"/>
            <a:ext cx="179388" cy="179387"/>
            <a:chOff x="545122" y="3001519"/>
            <a:chExt cx="179388" cy="179387"/>
          </a:xfrm>
        </p:grpSpPr>
        <p:sp>
          <p:nvSpPr>
            <p:cNvPr id="33" name="椭圆 39">
              <a:extLst>
                <a:ext uri="{FF2B5EF4-FFF2-40B4-BE49-F238E27FC236}">
                  <a16:creationId xmlns:a16="http://schemas.microsoft.com/office/drawing/2014/main" id="{BD4ACD78-5E94-4180-9F0F-D9D57821931B}"/>
                </a:ext>
              </a:extLst>
            </p:cNvPr>
            <p:cNvSpPr/>
            <p:nvPr/>
          </p:nvSpPr>
          <p:spPr bwMode="auto">
            <a:xfrm>
              <a:off x="590851" y="3043065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4" name="椭圆 43">
              <a:extLst>
                <a:ext uri="{FF2B5EF4-FFF2-40B4-BE49-F238E27FC236}">
                  <a16:creationId xmlns:a16="http://schemas.microsoft.com/office/drawing/2014/main" id="{652D25C5-809E-4C67-BC18-4AE6146D3F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5122" y="3001519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35" name="圆角矩形 21">
            <a:extLst>
              <a:ext uri="{FF2B5EF4-FFF2-40B4-BE49-F238E27FC236}">
                <a16:creationId xmlns:a16="http://schemas.microsoft.com/office/drawing/2014/main" id="{8E868E2D-E992-4ED4-A6A2-4B6F0338601C}"/>
              </a:ext>
            </a:extLst>
          </p:cNvPr>
          <p:cNvSpPr/>
          <p:nvPr/>
        </p:nvSpPr>
        <p:spPr>
          <a:xfrm>
            <a:off x="788107" y="2609790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试用管理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7A774BC-4EE7-4A81-8BCE-D3A982BF90EF}"/>
              </a:ext>
            </a:extLst>
          </p:cNvPr>
          <p:cNvGrpSpPr/>
          <p:nvPr/>
        </p:nvGrpSpPr>
        <p:grpSpPr>
          <a:xfrm>
            <a:off x="415850" y="5156094"/>
            <a:ext cx="179388" cy="179387"/>
            <a:chOff x="535770" y="4181044"/>
            <a:chExt cx="179388" cy="179387"/>
          </a:xfrm>
        </p:grpSpPr>
        <p:sp>
          <p:nvSpPr>
            <p:cNvPr id="36" name="椭圆 39">
              <a:extLst>
                <a:ext uri="{FF2B5EF4-FFF2-40B4-BE49-F238E27FC236}">
                  <a16:creationId xmlns:a16="http://schemas.microsoft.com/office/drawing/2014/main" id="{8CA4F496-E9FB-44DD-9942-5AF1F3807130}"/>
                </a:ext>
              </a:extLst>
            </p:cNvPr>
            <p:cNvSpPr/>
            <p:nvPr/>
          </p:nvSpPr>
          <p:spPr bwMode="auto">
            <a:xfrm>
              <a:off x="583395" y="4228669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7" name="椭圆 43">
              <a:extLst>
                <a:ext uri="{FF2B5EF4-FFF2-40B4-BE49-F238E27FC236}">
                  <a16:creationId xmlns:a16="http://schemas.microsoft.com/office/drawing/2014/main" id="{3211937B-4011-4C4C-A1C2-54693CF67C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770" y="4181044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38" name="圆角矩形 21">
            <a:extLst>
              <a:ext uri="{FF2B5EF4-FFF2-40B4-BE49-F238E27FC236}">
                <a16:creationId xmlns:a16="http://schemas.microsoft.com/office/drawing/2014/main" id="{E0895D84-7ED8-43AF-854D-152891A9D003}"/>
              </a:ext>
            </a:extLst>
          </p:cNvPr>
          <p:cNvSpPr/>
          <p:nvPr/>
        </p:nvSpPr>
        <p:spPr>
          <a:xfrm>
            <a:off x="792297" y="3415190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调动管理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39" name="直线箭头连接符 58">
            <a:extLst>
              <a:ext uri="{FF2B5EF4-FFF2-40B4-BE49-F238E27FC236}">
                <a16:creationId xmlns:a16="http://schemas.microsoft.com/office/drawing/2014/main" id="{4BC8D55C-1BD0-4AC1-B9FC-4930277B6EC9}"/>
              </a:ext>
            </a:extLst>
          </p:cNvPr>
          <p:cNvCxnSpPr>
            <a:cxnSpLocks/>
            <a:stCxn id="34" idx="4"/>
            <a:endCxn id="58" idx="0"/>
          </p:cNvCxnSpPr>
          <p:nvPr/>
        </p:nvCxnSpPr>
        <p:spPr>
          <a:xfrm>
            <a:off x="505544" y="3697547"/>
            <a:ext cx="0" cy="639580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圆角矩形 21">
            <a:extLst>
              <a:ext uri="{FF2B5EF4-FFF2-40B4-BE49-F238E27FC236}">
                <a16:creationId xmlns:a16="http://schemas.microsoft.com/office/drawing/2014/main" id="{996425C3-79B0-4AD3-855D-AB9F2DD8C2AA}"/>
              </a:ext>
            </a:extLst>
          </p:cNvPr>
          <p:cNvSpPr/>
          <p:nvPr/>
        </p:nvSpPr>
        <p:spPr>
          <a:xfrm>
            <a:off x="784133" y="4220590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离职管理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7FCE85A-168C-4FF6-8E2F-648CC003B6FE}"/>
              </a:ext>
            </a:extLst>
          </p:cNvPr>
          <p:cNvGrpSpPr/>
          <p:nvPr/>
        </p:nvGrpSpPr>
        <p:grpSpPr>
          <a:xfrm>
            <a:off x="415850" y="5975060"/>
            <a:ext cx="179388" cy="179387"/>
            <a:chOff x="535946" y="4731160"/>
            <a:chExt cx="179388" cy="179387"/>
          </a:xfrm>
        </p:grpSpPr>
        <p:sp>
          <p:nvSpPr>
            <p:cNvPr id="42" name="椭圆 39">
              <a:extLst>
                <a:ext uri="{FF2B5EF4-FFF2-40B4-BE49-F238E27FC236}">
                  <a16:creationId xmlns:a16="http://schemas.microsoft.com/office/drawing/2014/main" id="{40853990-B63D-48E6-B99F-32EAE53F8852}"/>
                </a:ext>
              </a:extLst>
            </p:cNvPr>
            <p:cNvSpPr/>
            <p:nvPr/>
          </p:nvSpPr>
          <p:spPr bwMode="auto">
            <a:xfrm>
              <a:off x="583571" y="4784723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3" name="椭圆 43">
              <a:extLst>
                <a:ext uri="{FF2B5EF4-FFF2-40B4-BE49-F238E27FC236}">
                  <a16:creationId xmlns:a16="http://schemas.microsoft.com/office/drawing/2014/main" id="{94F05D6B-A53D-463F-B851-77197F92CF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946" y="4731160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46" name="圆角矩形 21">
            <a:extLst>
              <a:ext uri="{FF2B5EF4-FFF2-40B4-BE49-F238E27FC236}">
                <a16:creationId xmlns:a16="http://schemas.microsoft.com/office/drawing/2014/main" id="{65A6CDFE-E7A3-4CC7-A125-5AD8E78A451B}"/>
              </a:ext>
            </a:extLst>
          </p:cNvPr>
          <p:cNvSpPr/>
          <p:nvPr/>
        </p:nvSpPr>
        <p:spPr>
          <a:xfrm>
            <a:off x="791582" y="5025990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退休管理</a:t>
            </a:r>
          </a:p>
        </p:txBody>
      </p:sp>
      <p:cxnSp>
        <p:nvCxnSpPr>
          <p:cNvPr id="47" name="直线箭头连接符 58">
            <a:extLst>
              <a:ext uri="{FF2B5EF4-FFF2-40B4-BE49-F238E27FC236}">
                <a16:creationId xmlns:a16="http://schemas.microsoft.com/office/drawing/2014/main" id="{C7C7E66F-63AA-4D8F-8375-F6CF6DC6BB59}"/>
              </a:ext>
            </a:extLst>
          </p:cNvPr>
          <p:cNvCxnSpPr>
            <a:cxnSpLocks/>
            <a:stCxn id="37" idx="4"/>
            <a:endCxn id="43" idx="0"/>
          </p:cNvCxnSpPr>
          <p:nvPr/>
        </p:nvCxnSpPr>
        <p:spPr>
          <a:xfrm>
            <a:off x="505544" y="5335481"/>
            <a:ext cx="0" cy="639579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圆角矩形 21">
            <a:extLst>
              <a:ext uri="{FF2B5EF4-FFF2-40B4-BE49-F238E27FC236}">
                <a16:creationId xmlns:a16="http://schemas.microsoft.com/office/drawing/2014/main" id="{813AD122-B42A-491E-99F1-C13F42D91C97}"/>
              </a:ext>
            </a:extLst>
          </p:cNvPr>
          <p:cNvSpPr/>
          <p:nvPr/>
        </p:nvSpPr>
        <p:spPr>
          <a:xfrm>
            <a:off x="788107" y="5831392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兼职管理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7DFD92A-1F04-4716-BB43-87B7E5F68521}"/>
              </a:ext>
            </a:extLst>
          </p:cNvPr>
          <p:cNvGrpSpPr/>
          <p:nvPr/>
        </p:nvGrpSpPr>
        <p:grpSpPr>
          <a:xfrm>
            <a:off x="415850" y="2699193"/>
            <a:ext cx="179388" cy="179387"/>
            <a:chOff x="527504" y="2457234"/>
            <a:chExt cx="179388" cy="179387"/>
          </a:xfrm>
        </p:grpSpPr>
        <p:sp>
          <p:nvSpPr>
            <p:cNvPr id="53" name="椭圆 39">
              <a:extLst>
                <a:ext uri="{FF2B5EF4-FFF2-40B4-BE49-F238E27FC236}">
                  <a16:creationId xmlns:a16="http://schemas.microsoft.com/office/drawing/2014/main" id="{C9A3635D-2457-49B0-A742-694BD5EDA446}"/>
                </a:ext>
              </a:extLst>
            </p:cNvPr>
            <p:cNvSpPr/>
            <p:nvPr/>
          </p:nvSpPr>
          <p:spPr bwMode="auto">
            <a:xfrm>
              <a:off x="581268" y="2505188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4" name="椭圆 43">
              <a:extLst>
                <a:ext uri="{FF2B5EF4-FFF2-40B4-BE49-F238E27FC236}">
                  <a16:creationId xmlns:a16="http://schemas.microsoft.com/office/drawing/2014/main" id="{E0E3497D-9135-45CE-ACD2-5E4345194B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7504" y="2457234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FFD5AF0C-263B-41B5-AF3A-4AC13DC944E8}"/>
              </a:ext>
            </a:extLst>
          </p:cNvPr>
          <p:cNvGrpSpPr/>
          <p:nvPr/>
        </p:nvGrpSpPr>
        <p:grpSpPr>
          <a:xfrm>
            <a:off x="415850" y="4337127"/>
            <a:ext cx="179388" cy="179387"/>
            <a:chOff x="543226" y="3607532"/>
            <a:chExt cx="179388" cy="179387"/>
          </a:xfrm>
        </p:grpSpPr>
        <p:sp>
          <p:nvSpPr>
            <p:cNvPr id="57" name="椭圆 39">
              <a:extLst>
                <a:ext uri="{FF2B5EF4-FFF2-40B4-BE49-F238E27FC236}">
                  <a16:creationId xmlns:a16="http://schemas.microsoft.com/office/drawing/2014/main" id="{F07D8D92-A04B-4719-8856-8D9C1B60EACE}"/>
                </a:ext>
              </a:extLst>
            </p:cNvPr>
            <p:cNvSpPr/>
            <p:nvPr/>
          </p:nvSpPr>
          <p:spPr bwMode="auto">
            <a:xfrm>
              <a:off x="588955" y="3649078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8" name="椭圆 43">
              <a:extLst>
                <a:ext uri="{FF2B5EF4-FFF2-40B4-BE49-F238E27FC236}">
                  <a16:creationId xmlns:a16="http://schemas.microsoft.com/office/drawing/2014/main" id="{86208B79-E0E1-492C-B8EB-F23102EAE7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3226" y="3607532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029BA76F-CC5D-479B-B039-4DABF013B53E}"/>
              </a:ext>
            </a:extLst>
          </p:cNvPr>
          <p:cNvCxnSpPr>
            <a:cxnSpLocks/>
            <a:stCxn id="54" idx="4"/>
            <a:endCxn id="34" idx="0"/>
          </p:cNvCxnSpPr>
          <p:nvPr/>
        </p:nvCxnSpPr>
        <p:spPr>
          <a:xfrm>
            <a:off x="505544" y="2878580"/>
            <a:ext cx="0" cy="639580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线箭头连接符 58">
            <a:extLst>
              <a:ext uri="{FF2B5EF4-FFF2-40B4-BE49-F238E27FC236}">
                <a16:creationId xmlns:a16="http://schemas.microsoft.com/office/drawing/2014/main" id="{716AF9CA-3331-4592-B08D-55E06685D930}"/>
              </a:ext>
            </a:extLst>
          </p:cNvPr>
          <p:cNvCxnSpPr>
            <a:cxnSpLocks/>
            <a:stCxn id="58" idx="4"/>
            <a:endCxn id="37" idx="0"/>
          </p:cNvCxnSpPr>
          <p:nvPr/>
        </p:nvCxnSpPr>
        <p:spPr>
          <a:xfrm>
            <a:off x="505544" y="4516514"/>
            <a:ext cx="0" cy="639580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线形标注 1(带强调线) 9">
            <a:extLst>
              <a:ext uri="{FF2B5EF4-FFF2-40B4-BE49-F238E27FC236}">
                <a16:creationId xmlns:a16="http://schemas.microsoft.com/office/drawing/2014/main" id="{7B3D898E-2600-4DFA-A757-13524D65F7E9}"/>
              </a:ext>
            </a:extLst>
          </p:cNvPr>
          <p:cNvSpPr/>
          <p:nvPr/>
        </p:nvSpPr>
        <p:spPr>
          <a:xfrm>
            <a:off x="5085003" y="4057279"/>
            <a:ext cx="2448272" cy="918470"/>
          </a:xfrm>
          <a:prstGeom prst="accentCallout1">
            <a:avLst>
              <a:gd name="adj1" fmla="val 37411"/>
              <a:gd name="adj2" fmla="val 104475"/>
              <a:gd name="adj3" fmla="val -176433"/>
              <a:gd name="adj4" fmla="val 19425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lvl="0">
              <a:defRPr/>
            </a:pPr>
            <a:r>
              <a:rPr lang="zh-CN" altLang="en-US" sz="1200" dirty="0">
                <a:solidFill>
                  <a:prstClr val="black"/>
                </a:solidFill>
              </a:rPr>
              <a:t>录入好待入职信息后，点击‘通知采集信息’按钮，系统会发送一封采集信息邮件给员工；员工可以就一些个人信息进一步完善。</a:t>
            </a:r>
          </a:p>
        </p:txBody>
      </p:sp>
      <p:sp>
        <p:nvSpPr>
          <p:cNvPr id="45" name="线形标注 1(带强调线) 9">
            <a:extLst>
              <a:ext uri="{FF2B5EF4-FFF2-40B4-BE49-F238E27FC236}">
                <a16:creationId xmlns:a16="http://schemas.microsoft.com/office/drawing/2014/main" id="{327438FC-D94D-4D0A-9CDB-AA673DAE4528}"/>
              </a:ext>
            </a:extLst>
          </p:cNvPr>
          <p:cNvSpPr/>
          <p:nvPr/>
        </p:nvSpPr>
        <p:spPr>
          <a:xfrm>
            <a:off x="8892005" y="4340882"/>
            <a:ext cx="2448272" cy="918470"/>
          </a:xfrm>
          <a:prstGeom prst="accentCallout1">
            <a:avLst>
              <a:gd name="adj1" fmla="val 10998"/>
              <a:gd name="adj2" fmla="val 103713"/>
              <a:gd name="adj3" fmla="val -205893"/>
              <a:gd name="adj4" fmla="val 89831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lvl="0">
              <a:defRPr/>
            </a:pPr>
            <a:r>
              <a:rPr lang="zh-CN" altLang="en-US" sz="1200" dirty="0">
                <a:solidFill>
                  <a:prstClr val="black"/>
                </a:solidFill>
              </a:rPr>
              <a:t>发起入职准备，通知相关负责人为新员工开通企业邮箱、分配工位电脑等。</a:t>
            </a:r>
            <a:endParaRPr lang="en-US" altLang="zh-CN" sz="12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zh-CN" altLang="en-US" sz="1200" b="1" dirty="0">
                <a:solidFill>
                  <a:prstClr val="black"/>
                </a:solidFill>
              </a:rPr>
              <a:t>注：发起入职准备，需要在设置中维护好待办事项的内容</a:t>
            </a:r>
          </a:p>
        </p:txBody>
      </p:sp>
    </p:spTree>
    <p:extLst>
      <p:ext uri="{BB962C8B-B14F-4D97-AF65-F5344CB8AC3E}">
        <p14:creationId xmlns:p14="http://schemas.microsoft.com/office/powerpoint/2010/main" val="14591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激活账号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0193F48-EBB1-47D6-9543-253D8FAF966E}"/>
              </a:ext>
            </a:extLst>
          </p:cNvPr>
          <p:cNvSpPr txBox="1"/>
          <p:nvPr/>
        </p:nvSpPr>
        <p:spPr>
          <a:xfrm>
            <a:off x="2589485" y="1143020"/>
            <a:ext cx="369332" cy="4894626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邮箱中会收到邀请激活账号的邮件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2D05FCD-0B37-4B3B-9B47-35DE555FE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99" y="820354"/>
            <a:ext cx="5536055" cy="5217292"/>
          </a:xfrm>
          <a:prstGeom prst="rect">
            <a:avLst/>
          </a:prstGeom>
          <a:ln>
            <a:solidFill>
              <a:srgbClr val="008E9D"/>
            </a:solidFill>
          </a:ln>
        </p:spPr>
      </p:pic>
      <p:sp>
        <p:nvSpPr>
          <p:cNvPr id="6" name="线形标注 1(带边框和强调线) 6">
            <a:extLst>
              <a:ext uri="{FF2B5EF4-FFF2-40B4-BE49-F238E27FC236}">
                <a16:creationId xmlns:a16="http://schemas.microsoft.com/office/drawing/2014/main" id="{0571E0AD-1D87-425D-ACEA-BB0F0220A2B8}"/>
              </a:ext>
            </a:extLst>
          </p:cNvPr>
          <p:cNvSpPr/>
          <p:nvPr/>
        </p:nvSpPr>
        <p:spPr>
          <a:xfrm>
            <a:off x="8020062" y="4994900"/>
            <a:ext cx="2304256" cy="720080"/>
          </a:xfrm>
          <a:prstGeom prst="accentBorderCallout1">
            <a:avLst>
              <a:gd name="adj1" fmla="val -20669"/>
              <a:gd name="adj2" fmla="val -7045"/>
              <a:gd name="adj3" fmla="val -48814"/>
              <a:gd name="adj4" fmla="val -49853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zh-CN" altLang="en-US" sz="1200" dirty="0">
                <a:solidFill>
                  <a:schemeClr val="tx1"/>
                </a:solidFill>
              </a:rPr>
              <a:t>点击激活链接进行账号激活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F96EF63-9A68-42BC-80A0-5815BEBF06F1}"/>
              </a:ext>
            </a:extLst>
          </p:cNvPr>
          <p:cNvSpPr/>
          <p:nvPr/>
        </p:nvSpPr>
        <p:spPr bwMode="auto">
          <a:xfrm>
            <a:off x="165893" y="1248328"/>
            <a:ext cx="1245583" cy="4695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+mn-ea"/>
              </a:rPr>
              <a:t>系统概述</a:t>
            </a:r>
            <a:endParaRPr lang="zh-CN" altLang="en-US" sz="1400" dirty="0">
              <a:solidFill>
                <a:schemeClr val="lt1"/>
              </a:solidFill>
              <a:latin typeface="+mn-ea"/>
            </a:endParaRPr>
          </a:p>
        </p:txBody>
      </p:sp>
      <p:cxnSp>
        <p:nvCxnSpPr>
          <p:cNvPr id="10" name="直线箭头连接符 58">
            <a:extLst>
              <a:ext uri="{FF2B5EF4-FFF2-40B4-BE49-F238E27FC236}">
                <a16:creationId xmlns:a16="http://schemas.microsoft.com/office/drawing/2014/main" id="{B871A7DB-359B-45D2-94C4-152FCC8485EE}"/>
              </a:ext>
            </a:extLst>
          </p:cNvPr>
          <p:cNvCxnSpPr>
            <a:stCxn id="14" idx="4"/>
            <a:endCxn id="16" idx="0"/>
          </p:cNvCxnSpPr>
          <p:nvPr/>
        </p:nvCxnSpPr>
        <p:spPr>
          <a:xfrm>
            <a:off x="477049" y="2372683"/>
            <a:ext cx="8255" cy="1217650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21">
            <a:extLst>
              <a:ext uri="{FF2B5EF4-FFF2-40B4-BE49-F238E27FC236}">
                <a16:creationId xmlns:a16="http://schemas.microsoft.com/office/drawing/2014/main" id="{372E4BB8-24AA-4BD2-B31D-7E6340C40DD1}"/>
              </a:ext>
            </a:extLst>
          </p:cNvPr>
          <p:cNvSpPr/>
          <p:nvPr/>
        </p:nvSpPr>
        <p:spPr>
          <a:xfrm>
            <a:off x="737141" y="2049627"/>
            <a:ext cx="1348669" cy="466725"/>
          </a:xfrm>
          <a:prstGeom prst="roundRect">
            <a:avLst>
              <a:gd name="adj" fmla="val 12244"/>
            </a:avLst>
          </a:prstGeom>
          <a:solidFill>
            <a:srgbClr val="8C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激活账号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B367534-2CEC-4121-8C6B-56D6048B1614}"/>
              </a:ext>
            </a:extLst>
          </p:cNvPr>
          <p:cNvGrpSpPr/>
          <p:nvPr/>
        </p:nvGrpSpPr>
        <p:grpSpPr>
          <a:xfrm>
            <a:off x="387355" y="2193296"/>
            <a:ext cx="179388" cy="179387"/>
            <a:chOff x="387355" y="2193296"/>
            <a:chExt cx="179388" cy="179387"/>
          </a:xfrm>
        </p:grpSpPr>
        <p:sp>
          <p:nvSpPr>
            <p:cNvPr id="13" name="椭圆 39">
              <a:extLst>
                <a:ext uri="{FF2B5EF4-FFF2-40B4-BE49-F238E27FC236}">
                  <a16:creationId xmlns:a16="http://schemas.microsoft.com/office/drawing/2014/main" id="{AD183055-D706-4139-8DFF-7B5F37DA17F7}"/>
                </a:ext>
              </a:extLst>
            </p:cNvPr>
            <p:cNvSpPr/>
            <p:nvPr/>
          </p:nvSpPr>
          <p:spPr bwMode="auto">
            <a:xfrm>
              <a:off x="434980" y="2240921"/>
              <a:ext cx="84138" cy="84137"/>
            </a:xfrm>
            <a:prstGeom prst="ellipse">
              <a:avLst/>
            </a:prstGeom>
            <a:solidFill>
              <a:srgbClr val="8CC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  <p:sp>
          <p:nvSpPr>
            <p:cNvPr id="14" name="椭圆 43">
              <a:extLst>
                <a:ext uri="{FF2B5EF4-FFF2-40B4-BE49-F238E27FC236}">
                  <a16:creationId xmlns:a16="http://schemas.microsoft.com/office/drawing/2014/main" id="{6E2D48F1-362E-4145-BB1C-679B8ECCA56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7355" y="2193296"/>
              <a:ext cx="179388" cy="179387"/>
            </a:xfrm>
            <a:prstGeom prst="ellipse">
              <a:avLst/>
            </a:prstGeom>
            <a:noFill/>
            <a:ln>
              <a:solidFill>
                <a:srgbClr val="8CC2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FDDC5107-7168-4C6C-831F-66A45DE32CDD}"/>
              </a:ext>
            </a:extLst>
          </p:cNvPr>
          <p:cNvGrpSpPr/>
          <p:nvPr/>
        </p:nvGrpSpPr>
        <p:grpSpPr>
          <a:xfrm>
            <a:off x="395610" y="3590333"/>
            <a:ext cx="179388" cy="179387"/>
            <a:chOff x="387355" y="3113310"/>
            <a:chExt cx="179388" cy="179387"/>
          </a:xfrm>
        </p:grpSpPr>
        <p:sp>
          <p:nvSpPr>
            <p:cNvPr id="15" name="椭圆 39">
              <a:extLst>
                <a:ext uri="{FF2B5EF4-FFF2-40B4-BE49-F238E27FC236}">
                  <a16:creationId xmlns:a16="http://schemas.microsoft.com/office/drawing/2014/main" id="{93FDB642-2915-4AE6-A68B-EF031AED6040}"/>
                </a:ext>
              </a:extLst>
            </p:cNvPr>
            <p:cNvSpPr/>
            <p:nvPr/>
          </p:nvSpPr>
          <p:spPr bwMode="auto">
            <a:xfrm>
              <a:off x="434980" y="3160935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  <p:sp>
          <p:nvSpPr>
            <p:cNvPr id="16" name="椭圆 43">
              <a:extLst>
                <a:ext uri="{FF2B5EF4-FFF2-40B4-BE49-F238E27FC236}">
                  <a16:creationId xmlns:a16="http://schemas.microsoft.com/office/drawing/2014/main" id="{C501D683-CB0D-43BF-8986-B71C029EC2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7355" y="3113310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</p:grpSp>
      <p:sp>
        <p:nvSpPr>
          <p:cNvPr id="17" name="圆角矩形 21">
            <a:extLst>
              <a:ext uri="{FF2B5EF4-FFF2-40B4-BE49-F238E27FC236}">
                <a16:creationId xmlns:a16="http://schemas.microsoft.com/office/drawing/2014/main" id="{54206AE9-4F5E-4BCB-873B-22C60EE38307}"/>
              </a:ext>
            </a:extLst>
          </p:cNvPr>
          <p:cNvSpPr/>
          <p:nvPr/>
        </p:nvSpPr>
        <p:spPr>
          <a:xfrm>
            <a:off x="737141" y="3412896"/>
            <a:ext cx="1348673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用户登录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21BF878-835F-4510-A297-6D02CAB7259E}"/>
              </a:ext>
            </a:extLst>
          </p:cNvPr>
          <p:cNvGrpSpPr/>
          <p:nvPr/>
        </p:nvGrpSpPr>
        <p:grpSpPr>
          <a:xfrm>
            <a:off x="390916" y="4941017"/>
            <a:ext cx="179388" cy="179387"/>
            <a:chOff x="387355" y="4033324"/>
            <a:chExt cx="179388" cy="179387"/>
          </a:xfrm>
        </p:grpSpPr>
        <p:sp>
          <p:nvSpPr>
            <p:cNvPr id="18" name="椭圆 39">
              <a:extLst>
                <a:ext uri="{FF2B5EF4-FFF2-40B4-BE49-F238E27FC236}">
                  <a16:creationId xmlns:a16="http://schemas.microsoft.com/office/drawing/2014/main" id="{70FD4C1E-B789-49CA-A051-8D18D83DBB50}"/>
                </a:ext>
              </a:extLst>
            </p:cNvPr>
            <p:cNvSpPr/>
            <p:nvPr/>
          </p:nvSpPr>
          <p:spPr bwMode="auto">
            <a:xfrm>
              <a:off x="434980" y="4080949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  <p:sp>
          <p:nvSpPr>
            <p:cNvPr id="19" name="椭圆 43">
              <a:extLst>
                <a:ext uri="{FF2B5EF4-FFF2-40B4-BE49-F238E27FC236}">
                  <a16:creationId xmlns:a16="http://schemas.microsoft.com/office/drawing/2014/main" id="{63961991-1A74-4AEC-B6BD-C31F162E0D2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7355" y="4033324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</p:grpSp>
      <p:sp>
        <p:nvSpPr>
          <p:cNvPr id="20" name="圆角矩形 21">
            <a:extLst>
              <a:ext uri="{FF2B5EF4-FFF2-40B4-BE49-F238E27FC236}">
                <a16:creationId xmlns:a16="http://schemas.microsoft.com/office/drawing/2014/main" id="{7F8A8BBE-6B6A-4E95-9AC9-660016215567}"/>
              </a:ext>
            </a:extLst>
          </p:cNvPr>
          <p:cNvSpPr/>
          <p:nvPr/>
        </p:nvSpPr>
        <p:spPr>
          <a:xfrm>
            <a:off x="737141" y="4776164"/>
            <a:ext cx="1348675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首页介绍</a:t>
            </a:r>
          </a:p>
        </p:txBody>
      </p:sp>
      <p:cxnSp>
        <p:nvCxnSpPr>
          <p:cNvPr id="21" name="直线箭头连接符 58">
            <a:extLst>
              <a:ext uri="{FF2B5EF4-FFF2-40B4-BE49-F238E27FC236}">
                <a16:creationId xmlns:a16="http://schemas.microsoft.com/office/drawing/2014/main" id="{9A44CFCC-F3E0-420A-AED0-645E5ED7D0E4}"/>
              </a:ext>
            </a:extLst>
          </p:cNvPr>
          <p:cNvCxnSpPr>
            <a:cxnSpLocks/>
            <a:stCxn id="16" idx="4"/>
            <a:endCxn id="19" idx="0"/>
          </p:cNvCxnSpPr>
          <p:nvPr/>
        </p:nvCxnSpPr>
        <p:spPr>
          <a:xfrm flipH="1">
            <a:off x="480610" y="3769720"/>
            <a:ext cx="4694" cy="1171297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59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试用管理</a:t>
            </a:r>
          </a:p>
        </p:txBody>
      </p:sp>
      <p:sp>
        <p:nvSpPr>
          <p:cNvPr id="31" name="文本占位符 46">
            <a:extLst>
              <a:ext uri="{FF2B5EF4-FFF2-40B4-BE49-F238E27FC236}">
                <a16:creationId xmlns:a16="http://schemas.microsoft.com/office/drawing/2014/main" id="{5CEE1E29-7E0A-4A4C-BEED-077627E6115A}"/>
              </a:ext>
            </a:extLst>
          </p:cNvPr>
          <p:cNvSpPr txBox="1">
            <a:spLocks/>
          </p:cNvSpPr>
          <p:nvPr/>
        </p:nvSpPr>
        <p:spPr bwMode="auto">
          <a:xfrm>
            <a:off x="2342809" y="943322"/>
            <a:ext cx="9689863" cy="56815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9pPr>
          </a:lstStyle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路径：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组织员工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-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任职管理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-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试用期管理</a:t>
            </a:r>
            <a:endParaRPr lang="en-US" altLang="zh-CN" sz="1600" b="1" dirty="0">
              <a:solidFill>
                <a:srgbClr val="008E9D"/>
              </a:solidFill>
              <a:latin typeface="微软雅黑"/>
              <a:ea typeface="微软雅黑"/>
            </a:endParaRPr>
          </a:p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业务说明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：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对待入职人员进行任职信息录入确认、定岗定薪、社保、合同信息录入确认，转为正式员工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BB735EB7-BF90-49E4-B210-73FE97505353}"/>
              </a:ext>
            </a:extLst>
          </p:cNvPr>
          <p:cNvSpPr/>
          <p:nvPr/>
        </p:nvSpPr>
        <p:spPr bwMode="auto">
          <a:xfrm>
            <a:off x="159328" y="1026608"/>
            <a:ext cx="1245583" cy="4695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异动管理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28" name="直线箭头连接符 58">
            <a:extLst>
              <a:ext uri="{FF2B5EF4-FFF2-40B4-BE49-F238E27FC236}">
                <a16:creationId xmlns:a16="http://schemas.microsoft.com/office/drawing/2014/main" id="{57335904-6E4B-4244-95A5-2DE99ABE5424}"/>
              </a:ext>
            </a:extLst>
          </p:cNvPr>
          <p:cNvCxnSpPr>
            <a:cxnSpLocks/>
            <a:stCxn id="54" idx="4"/>
            <a:endCxn id="32" idx="0"/>
          </p:cNvCxnSpPr>
          <p:nvPr/>
        </p:nvCxnSpPr>
        <p:spPr>
          <a:xfrm>
            <a:off x="512917" y="2148806"/>
            <a:ext cx="1340" cy="588471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圆角矩形 21">
            <a:extLst>
              <a:ext uri="{FF2B5EF4-FFF2-40B4-BE49-F238E27FC236}">
                <a16:creationId xmlns:a16="http://schemas.microsoft.com/office/drawing/2014/main" id="{E6A622C5-3CBF-4759-B29D-6250DFC886B8}"/>
              </a:ext>
            </a:extLst>
          </p:cNvPr>
          <p:cNvSpPr/>
          <p:nvPr/>
        </p:nvSpPr>
        <p:spPr>
          <a:xfrm>
            <a:off x="779943" y="1804390"/>
            <a:ext cx="1110922" cy="466725"/>
          </a:xfrm>
          <a:prstGeom prst="roundRect">
            <a:avLst>
              <a:gd name="adj" fmla="val 1224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Offer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管理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入职管理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57A8E76D-B1DF-437F-8783-E6B712AF490B}"/>
              </a:ext>
            </a:extLst>
          </p:cNvPr>
          <p:cNvGrpSpPr/>
          <p:nvPr/>
        </p:nvGrpSpPr>
        <p:grpSpPr>
          <a:xfrm>
            <a:off x="424563" y="2737277"/>
            <a:ext cx="179388" cy="179387"/>
            <a:chOff x="528031" y="1862594"/>
            <a:chExt cx="179388" cy="179387"/>
          </a:xfrm>
        </p:grpSpPr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3470D276-8CE8-4DE3-A82C-61E9299DB782}"/>
                </a:ext>
              </a:extLst>
            </p:cNvPr>
            <p:cNvSpPr/>
            <p:nvPr/>
          </p:nvSpPr>
          <p:spPr bwMode="auto">
            <a:xfrm>
              <a:off x="573346" y="1913703"/>
              <a:ext cx="84138" cy="84137"/>
            </a:xfrm>
            <a:prstGeom prst="ellipse">
              <a:avLst/>
            </a:prstGeom>
            <a:solidFill>
              <a:srgbClr val="8CC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2" name="椭圆 43">
              <a:extLst>
                <a:ext uri="{FF2B5EF4-FFF2-40B4-BE49-F238E27FC236}">
                  <a16:creationId xmlns:a16="http://schemas.microsoft.com/office/drawing/2014/main" id="{ED8D0C40-181E-46AE-BB64-E693A62BC1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8031" y="1862594"/>
              <a:ext cx="179388" cy="179387"/>
            </a:xfrm>
            <a:prstGeom prst="ellipse">
              <a:avLst/>
            </a:prstGeom>
            <a:noFill/>
            <a:ln>
              <a:solidFill>
                <a:srgbClr val="8CC2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9AF295C-0A97-4D82-AAAE-99CFCFFE6D02}"/>
              </a:ext>
            </a:extLst>
          </p:cNvPr>
          <p:cNvGrpSpPr/>
          <p:nvPr/>
        </p:nvGrpSpPr>
        <p:grpSpPr>
          <a:xfrm>
            <a:off x="415850" y="3518160"/>
            <a:ext cx="179388" cy="179387"/>
            <a:chOff x="545122" y="3001519"/>
            <a:chExt cx="179388" cy="179387"/>
          </a:xfrm>
        </p:grpSpPr>
        <p:sp>
          <p:nvSpPr>
            <p:cNvPr id="33" name="椭圆 39">
              <a:extLst>
                <a:ext uri="{FF2B5EF4-FFF2-40B4-BE49-F238E27FC236}">
                  <a16:creationId xmlns:a16="http://schemas.microsoft.com/office/drawing/2014/main" id="{BD4ACD78-5E94-4180-9F0F-D9D57821931B}"/>
                </a:ext>
              </a:extLst>
            </p:cNvPr>
            <p:cNvSpPr/>
            <p:nvPr/>
          </p:nvSpPr>
          <p:spPr bwMode="auto">
            <a:xfrm>
              <a:off x="590851" y="3043065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4" name="椭圆 43">
              <a:extLst>
                <a:ext uri="{FF2B5EF4-FFF2-40B4-BE49-F238E27FC236}">
                  <a16:creationId xmlns:a16="http://schemas.microsoft.com/office/drawing/2014/main" id="{652D25C5-809E-4C67-BC18-4AE6146D3F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5122" y="3001519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35" name="圆角矩形 21">
            <a:extLst>
              <a:ext uri="{FF2B5EF4-FFF2-40B4-BE49-F238E27FC236}">
                <a16:creationId xmlns:a16="http://schemas.microsoft.com/office/drawing/2014/main" id="{8E868E2D-E992-4ED4-A6A2-4B6F0338601C}"/>
              </a:ext>
            </a:extLst>
          </p:cNvPr>
          <p:cNvSpPr/>
          <p:nvPr/>
        </p:nvSpPr>
        <p:spPr>
          <a:xfrm>
            <a:off x="788107" y="2609790"/>
            <a:ext cx="1110922" cy="466725"/>
          </a:xfrm>
          <a:prstGeom prst="roundRect">
            <a:avLst>
              <a:gd name="adj" fmla="val 12244"/>
            </a:avLst>
          </a:prstGeom>
          <a:solidFill>
            <a:srgbClr val="8C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试用管理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7A774BC-4EE7-4A81-8BCE-D3A982BF90EF}"/>
              </a:ext>
            </a:extLst>
          </p:cNvPr>
          <p:cNvGrpSpPr/>
          <p:nvPr/>
        </p:nvGrpSpPr>
        <p:grpSpPr>
          <a:xfrm>
            <a:off x="415850" y="5156094"/>
            <a:ext cx="179388" cy="179387"/>
            <a:chOff x="535770" y="4181044"/>
            <a:chExt cx="179388" cy="179387"/>
          </a:xfrm>
        </p:grpSpPr>
        <p:sp>
          <p:nvSpPr>
            <p:cNvPr id="36" name="椭圆 39">
              <a:extLst>
                <a:ext uri="{FF2B5EF4-FFF2-40B4-BE49-F238E27FC236}">
                  <a16:creationId xmlns:a16="http://schemas.microsoft.com/office/drawing/2014/main" id="{8CA4F496-E9FB-44DD-9942-5AF1F3807130}"/>
                </a:ext>
              </a:extLst>
            </p:cNvPr>
            <p:cNvSpPr/>
            <p:nvPr/>
          </p:nvSpPr>
          <p:spPr bwMode="auto">
            <a:xfrm>
              <a:off x="583395" y="4228669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7" name="椭圆 43">
              <a:extLst>
                <a:ext uri="{FF2B5EF4-FFF2-40B4-BE49-F238E27FC236}">
                  <a16:creationId xmlns:a16="http://schemas.microsoft.com/office/drawing/2014/main" id="{3211937B-4011-4C4C-A1C2-54693CF67C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770" y="4181044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38" name="圆角矩形 21">
            <a:extLst>
              <a:ext uri="{FF2B5EF4-FFF2-40B4-BE49-F238E27FC236}">
                <a16:creationId xmlns:a16="http://schemas.microsoft.com/office/drawing/2014/main" id="{E0895D84-7ED8-43AF-854D-152891A9D003}"/>
              </a:ext>
            </a:extLst>
          </p:cNvPr>
          <p:cNvSpPr/>
          <p:nvPr/>
        </p:nvSpPr>
        <p:spPr>
          <a:xfrm>
            <a:off x="792297" y="3415190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调动管理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39" name="直线箭头连接符 58">
            <a:extLst>
              <a:ext uri="{FF2B5EF4-FFF2-40B4-BE49-F238E27FC236}">
                <a16:creationId xmlns:a16="http://schemas.microsoft.com/office/drawing/2014/main" id="{4BC8D55C-1BD0-4AC1-B9FC-4930277B6EC9}"/>
              </a:ext>
            </a:extLst>
          </p:cNvPr>
          <p:cNvCxnSpPr>
            <a:cxnSpLocks/>
            <a:stCxn id="34" idx="4"/>
            <a:endCxn id="58" idx="0"/>
          </p:cNvCxnSpPr>
          <p:nvPr/>
        </p:nvCxnSpPr>
        <p:spPr>
          <a:xfrm>
            <a:off x="505544" y="3697547"/>
            <a:ext cx="0" cy="639580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圆角矩形 21">
            <a:extLst>
              <a:ext uri="{FF2B5EF4-FFF2-40B4-BE49-F238E27FC236}">
                <a16:creationId xmlns:a16="http://schemas.microsoft.com/office/drawing/2014/main" id="{996425C3-79B0-4AD3-855D-AB9F2DD8C2AA}"/>
              </a:ext>
            </a:extLst>
          </p:cNvPr>
          <p:cNvSpPr/>
          <p:nvPr/>
        </p:nvSpPr>
        <p:spPr>
          <a:xfrm>
            <a:off x="784133" y="4220590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离职管理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7FCE85A-168C-4FF6-8E2F-648CC003B6FE}"/>
              </a:ext>
            </a:extLst>
          </p:cNvPr>
          <p:cNvGrpSpPr/>
          <p:nvPr/>
        </p:nvGrpSpPr>
        <p:grpSpPr>
          <a:xfrm>
            <a:off x="415850" y="5975060"/>
            <a:ext cx="179388" cy="179387"/>
            <a:chOff x="535946" y="4731160"/>
            <a:chExt cx="179388" cy="179387"/>
          </a:xfrm>
        </p:grpSpPr>
        <p:sp>
          <p:nvSpPr>
            <p:cNvPr id="42" name="椭圆 39">
              <a:extLst>
                <a:ext uri="{FF2B5EF4-FFF2-40B4-BE49-F238E27FC236}">
                  <a16:creationId xmlns:a16="http://schemas.microsoft.com/office/drawing/2014/main" id="{40853990-B63D-48E6-B99F-32EAE53F8852}"/>
                </a:ext>
              </a:extLst>
            </p:cNvPr>
            <p:cNvSpPr/>
            <p:nvPr/>
          </p:nvSpPr>
          <p:spPr bwMode="auto">
            <a:xfrm>
              <a:off x="583571" y="4784723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3" name="椭圆 43">
              <a:extLst>
                <a:ext uri="{FF2B5EF4-FFF2-40B4-BE49-F238E27FC236}">
                  <a16:creationId xmlns:a16="http://schemas.microsoft.com/office/drawing/2014/main" id="{94F05D6B-A53D-463F-B851-77197F92CF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946" y="4731160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46" name="圆角矩形 21">
            <a:extLst>
              <a:ext uri="{FF2B5EF4-FFF2-40B4-BE49-F238E27FC236}">
                <a16:creationId xmlns:a16="http://schemas.microsoft.com/office/drawing/2014/main" id="{65A6CDFE-E7A3-4CC7-A125-5AD8E78A451B}"/>
              </a:ext>
            </a:extLst>
          </p:cNvPr>
          <p:cNvSpPr/>
          <p:nvPr/>
        </p:nvSpPr>
        <p:spPr>
          <a:xfrm>
            <a:off x="791582" y="5025990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退休管理</a:t>
            </a:r>
          </a:p>
        </p:txBody>
      </p:sp>
      <p:cxnSp>
        <p:nvCxnSpPr>
          <p:cNvPr id="47" name="直线箭头连接符 58">
            <a:extLst>
              <a:ext uri="{FF2B5EF4-FFF2-40B4-BE49-F238E27FC236}">
                <a16:creationId xmlns:a16="http://schemas.microsoft.com/office/drawing/2014/main" id="{C7C7E66F-63AA-4D8F-8375-F6CF6DC6BB59}"/>
              </a:ext>
            </a:extLst>
          </p:cNvPr>
          <p:cNvCxnSpPr>
            <a:cxnSpLocks/>
            <a:stCxn id="37" idx="4"/>
            <a:endCxn id="43" idx="0"/>
          </p:cNvCxnSpPr>
          <p:nvPr/>
        </p:nvCxnSpPr>
        <p:spPr>
          <a:xfrm>
            <a:off x="505544" y="5335481"/>
            <a:ext cx="0" cy="639579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圆角矩形 21">
            <a:extLst>
              <a:ext uri="{FF2B5EF4-FFF2-40B4-BE49-F238E27FC236}">
                <a16:creationId xmlns:a16="http://schemas.microsoft.com/office/drawing/2014/main" id="{813AD122-B42A-491E-99F1-C13F42D91C97}"/>
              </a:ext>
            </a:extLst>
          </p:cNvPr>
          <p:cNvSpPr/>
          <p:nvPr/>
        </p:nvSpPr>
        <p:spPr>
          <a:xfrm>
            <a:off x="788107" y="5831392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兼职管理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7DFD92A-1F04-4716-BB43-87B7E5F68521}"/>
              </a:ext>
            </a:extLst>
          </p:cNvPr>
          <p:cNvGrpSpPr/>
          <p:nvPr/>
        </p:nvGrpSpPr>
        <p:grpSpPr>
          <a:xfrm>
            <a:off x="423223" y="1969419"/>
            <a:ext cx="179388" cy="179387"/>
            <a:chOff x="527504" y="2457234"/>
            <a:chExt cx="179388" cy="179387"/>
          </a:xfrm>
        </p:grpSpPr>
        <p:sp>
          <p:nvSpPr>
            <p:cNvPr id="53" name="椭圆 39">
              <a:extLst>
                <a:ext uri="{FF2B5EF4-FFF2-40B4-BE49-F238E27FC236}">
                  <a16:creationId xmlns:a16="http://schemas.microsoft.com/office/drawing/2014/main" id="{C9A3635D-2457-49B0-A742-694BD5EDA446}"/>
                </a:ext>
              </a:extLst>
            </p:cNvPr>
            <p:cNvSpPr/>
            <p:nvPr/>
          </p:nvSpPr>
          <p:spPr bwMode="auto">
            <a:xfrm>
              <a:off x="581268" y="2505188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4" name="椭圆 43">
              <a:extLst>
                <a:ext uri="{FF2B5EF4-FFF2-40B4-BE49-F238E27FC236}">
                  <a16:creationId xmlns:a16="http://schemas.microsoft.com/office/drawing/2014/main" id="{E0E3497D-9135-45CE-ACD2-5E4345194B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7504" y="2457234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FFD5AF0C-263B-41B5-AF3A-4AC13DC944E8}"/>
              </a:ext>
            </a:extLst>
          </p:cNvPr>
          <p:cNvGrpSpPr/>
          <p:nvPr/>
        </p:nvGrpSpPr>
        <p:grpSpPr>
          <a:xfrm>
            <a:off x="415850" y="4337127"/>
            <a:ext cx="179388" cy="179387"/>
            <a:chOff x="543226" y="3607532"/>
            <a:chExt cx="179388" cy="179387"/>
          </a:xfrm>
        </p:grpSpPr>
        <p:sp>
          <p:nvSpPr>
            <p:cNvPr id="57" name="椭圆 39">
              <a:extLst>
                <a:ext uri="{FF2B5EF4-FFF2-40B4-BE49-F238E27FC236}">
                  <a16:creationId xmlns:a16="http://schemas.microsoft.com/office/drawing/2014/main" id="{F07D8D92-A04B-4719-8856-8D9C1B60EACE}"/>
                </a:ext>
              </a:extLst>
            </p:cNvPr>
            <p:cNvSpPr/>
            <p:nvPr/>
          </p:nvSpPr>
          <p:spPr bwMode="auto">
            <a:xfrm>
              <a:off x="588955" y="3649078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8" name="椭圆 43">
              <a:extLst>
                <a:ext uri="{FF2B5EF4-FFF2-40B4-BE49-F238E27FC236}">
                  <a16:creationId xmlns:a16="http://schemas.microsoft.com/office/drawing/2014/main" id="{86208B79-E0E1-492C-B8EB-F23102EAE7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3226" y="3607532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029BA76F-CC5D-479B-B039-4DABF013B53E}"/>
              </a:ext>
            </a:extLst>
          </p:cNvPr>
          <p:cNvCxnSpPr>
            <a:cxnSpLocks/>
            <a:stCxn id="32" idx="4"/>
            <a:endCxn id="34" idx="0"/>
          </p:cNvCxnSpPr>
          <p:nvPr/>
        </p:nvCxnSpPr>
        <p:spPr>
          <a:xfrm flipH="1">
            <a:off x="505544" y="2916664"/>
            <a:ext cx="8713" cy="601496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线箭头连接符 58">
            <a:extLst>
              <a:ext uri="{FF2B5EF4-FFF2-40B4-BE49-F238E27FC236}">
                <a16:creationId xmlns:a16="http://schemas.microsoft.com/office/drawing/2014/main" id="{716AF9CA-3331-4592-B08D-55E06685D930}"/>
              </a:ext>
            </a:extLst>
          </p:cNvPr>
          <p:cNvCxnSpPr>
            <a:cxnSpLocks/>
            <a:stCxn id="58" idx="4"/>
            <a:endCxn id="37" idx="0"/>
          </p:cNvCxnSpPr>
          <p:nvPr/>
        </p:nvCxnSpPr>
        <p:spPr>
          <a:xfrm>
            <a:off x="505544" y="4516514"/>
            <a:ext cx="0" cy="639580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线形标注 1(带强调线) 9">
            <a:extLst>
              <a:ext uri="{FF2B5EF4-FFF2-40B4-BE49-F238E27FC236}">
                <a16:creationId xmlns:a16="http://schemas.microsoft.com/office/drawing/2014/main" id="{B8879B92-5EE4-4A9A-A4FB-610B559EBECE}"/>
              </a:ext>
            </a:extLst>
          </p:cNvPr>
          <p:cNvSpPr/>
          <p:nvPr/>
        </p:nvSpPr>
        <p:spPr>
          <a:xfrm>
            <a:off x="6899409" y="4850391"/>
            <a:ext cx="2448272" cy="541337"/>
          </a:xfrm>
          <a:prstGeom prst="accentCallout1">
            <a:avLst>
              <a:gd name="adj1" fmla="val -17446"/>
              <a:gd name="adj2" fmla="val 106381"/>
              <a:gd name="adj3" fmla="val -220963"/>
              <a:gd name="adj4" fmla="val 15462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待员工入职时，可以点击入职申请走流程或者直接点入职，以及删除（如果人员未来办理入职）</a:t>
            </a:r>
          </a:p>
        </p:txBody>
      </p:sp>
      <p:sp>
        <p:nvSpPr>
          <p:cNvPr id="44" name="线形标注 1(带强调线) 9">
            <a:extLst>
              <a:ext uri="{FF2B5EF4-FFF2-40B4-BE49-F238E27FC236}">
                <a16:creationId xmlns:a16="http://schemas.microsoft.com/office/drawing/2014/main" id="{A994C5C8-246F-4038-B016-CA6177BA5509}"/>
              </a:ext>
            </a:extLst>
          </p:cNvPr>
          <p:cNvSpPr/>
          <p:nvPr/>
        </p:nvSpPr>
        <p:spPr>
          <a:xfrm>
            <a:off x="8825447" y="4703458"/>
            <a:ext cx="1407329" cy="414177"/>
          </a:xfrm>
          <a:prstGeom prst="accentCallout1">
            <a:avLst>
              <a:gd name="adj1" fmla="val -17446"/>
              <a:gd name="adj2" fmla="val 106381"/>
              <a:gd name="adj3" fmla="val -472703"/>
              <a:gd name="adj4" fmla="val 16702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/>
                <a:ea typeface="微软雅黑"/>
              </a:rPr>
              <a:t>这里也可以发起转正申请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87" y="1982847"/>
            <a:ext cx="9365785" cy="431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985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7F434E19-3262-447C-B3BC-F9129A00A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809" y="1658118"/>
            <a:ext cx="9689863" cy="47591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调动管理</a:t>
            </a:r>
          </a:p>
        </p:txBody>
      </p:sp>
      <p:sp>
        <p:nvSpPr>
          <p:cNvPr id="31" name="文本占位符 46">
            <a:extLst>
              <a:ext uri="{FF2B5EF4-FFF2-40B4-BE49-F238E27FC236}">
                <a16:creationId xmlns:a16="http://schemas.microsoft.com/office/drawing/2014/main" id="{5CEE1E29-7E0A-4A4C-BEED-077627E6115A}"/>
              </a:ext>
            </a:extLst>
          </p:cNvPr>
          <p:cNvSpPr txBox="1">
            <a:spLocks/>
          </p:cNvSpPr>
          <p:nvPr/>
        </p:nvSpPr>
        <p:spPr bwMode="auto">
          <a:xfrm>
            <a:off x="2342809" y="943322"/>
            <a:ext cx="9689863" cy="56815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9pPr>
          </a:lstStyle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路径：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组织员工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-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任职管理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-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调动管理</a:t>
            </a:r>
            <a:endParaRPr lang="en-US" altLang="zh-CN" sz="1600" b="1" dirty="0">
              <a:solidFill>
                <a:srgbClr val="008E9D"/>
              </a:solidFill>
              <a:latin typeface="微软雅黑"/>
              <a:ea typeface="微软雅黑"/>
            </a:endParaRPr>
          </a:p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业务说明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：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员工部门间调动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/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岗位调动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/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晋升降职等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BB735EB7-BF90-49E4-B210-73FE97505353}"/>
              </a:ext>
            </a:extLst>
          </p:cNvPr>
          <p:cNvSpPr/>
          <p:nvPr/>
        </p:nvSpPr>
        <p:spPr bwMode="auto">
          <a:xfrm>
            <a:off x="159328" y="1026608"/>
            <a:ext cx="1245583" cy="4695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异动管理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28" name="直线箭头连接符 58">
            <a:extLst>
              <a:ext uri="{FF2B5EF4-FFF2-40B4-BE49-F238E27FC236}">
                <a16:creationId xmlns:a16="http://schemas.microsoft.com/office/drawing/2014/main" id="{57335904-6E4B-4244-95A5-2DE99ABE5424}"/>
              </a:ext>
            </a:extLst>
          </p:cNvPr>
          <p:cNvCxnSpPr>
            <a:cxnSpLocks/>
            <a:stCxn id="32" idx="4"/>
            <a:endCxn id="58" idx="0"/>
          </p:cNvCxnSpPr>
          <p:nvPr/>
        </p:nvCxnSpPr>
        <p:spPr>
          <a:xfrm flipH="1">
            <a:off x="505544" y="3738245"/>
            <a:ext cx="6139" cy="598882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圆角矩形 21">
            <a:extLst>
              <a:ext uri="{FF2B5EF4-FFF2-40B4-BE49-F238E27FC236}">
                <a16:creationId xmlns:a16="http://schemas.microsoft.com/office/drawing/2014/main" id="{E6A622C5-3CBF-4759-B29D-6250DFC886B8}"/>
              </a:ext>
            </a:extLst>
          </p:cNvPr>
          <p:cNvSpPr/>
          <p:nvPr/>
        </p:nvSpPr>
        <p:spPr>
          <a:xfrm>
            <a:off x="779943" y="1804390"/>
            <a:ext cx="1110922" cy="466725"/>
          </a:xfrm>
          <a:prstGeom prst="roundRect">
            <a:avLst>
              <a:gd name="adj" fmla="val 1224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Offer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管理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入职管理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57A8E76D-B1DF-437F-8783-E6B712AF490B}"/>
              </a:ext>
            </a:extLst>
          </p:cNvPr>
          <p:cNvGrpSpPr/>
          <p:nvPr/>
        </p:nvGrpSpPr>
        <p:grpSpPr>
          <a:xfrm>
            <a:off x="421989" y="3558858"/>
            <a:ext cx="179388" cy="179387"/>
            <a:chOff x="528031" y="1862594"/>
            <a:chExt cx="179388" cy="179387"/>
          </a:xfrm>
        </p:grpSpPr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3470D276-8CE8-4DE3-A82C-61E9299DB782}"/>
                </a:ext>
              </a:extLst>
            </p:cNvPr>
            <p:cNvSpPr/>
            <p:nvPr/>
          </p:nvSpPr>
          <p:spPr bwMode="auto">
            <a:xfrm>
              <a:off x="573346" y="1913703"/>
              <a:ext cx="84138" cy="84137"/>
            </a:xfrm>
            <a:prstGeom prst="ellipse">
              <a:avLst/>
            </a:prstGeom>
            <a:solidFill>
              <a:srgbClr val="8CC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2" name="椭圆 43">
              <a:extLst>
                <a:ext uri="{FF2B5EF4-FFF2-40B4-BE49-F238E27FC236}">
                  <a16:creationId xmlns:a16="http://schemas.microsoft.com/office/drawing/2014/main" id="{ED8D0C40-181E-46AE-BB64-E693A62BC1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8031" y="1862594"/>
              <a:ext cx="179388" cy="179387"/>
            </a:xfrm>
            <a:prstGeom prst="ellipse">
              <a:avLst/>
            </a:prstGeom>
            <a:noFill/>
            <a:ln>
              <a:solidFill>
                <a:srgbClr val="8CC2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9AF295C-0A97-4D82-AAAE-99CFCFFE6D02}"/>
              </a:ext>
            </a:extLst>
          </p:cNvPr>
          <p:cNvGrpSpPr/>
          <p:nvPr/>
        </p:nvGrpSpPr>
        <p:grpSpPr>
          <a:xfrm>
            <a:off x="415850" y="1944326"/>
            <a:ext cx="179388" cy="179387"/>
            <a:chOff x="545122" y="3001519"/>
            <a:chExt cx="179388" cy="179387"/>
          </a:xfrm>
        </p:grpSpPr>
        <p:sp>
          <p:nvSpPr>
            <p:cNvPr id="33" name="椭圆 39">
              <a:extLst>
                <a:ext uri="{FF2B5EF4-FFF2-40B4-BE49-F238E27FC236}">
                  <a16:creationId xmlns:a16="http://schemas.microsoft.com/office/drawing/2014/main" id="{BD4ACD78-5E94-4180-9F0F-D9D57821931B}"/>
                </a:ext>
              </a:extLst>
            </p:cNvPr>
            <p:cNvSpPr/>
            <p:nvPr/>
          </p:nvSpPr>
          <p:spPr bwMode="auto">
            <a:xfrm>
              <a:off x="590851" y="3043065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4" name="椭圆 43">
              <a:extLst>
                <a:ext uri="{FF2B5EF4-FFF2-40B4-BE49-F238E27FC236}">
                  <a16:creationId xmlns:a16="http://schemas.microsoft.com/office/drawing/2014/main" id="{652D25C5-809E-4C67-BC18-4AE6146D3F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5122" y="3001519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35" name="圆角矩形 21">
            <a:extLst>
              <a:ext uri="{FF2B5EF4-FFF2-40B4-BE49-F238E27FC236}">
                <a16:creationId xmlns:a16="http://schemas.microsoft.com/office/drawing/2014/main" id="{8E868E2D-E992-4ED4-A6A2-4B6F0338601C}"/>
              </a:ext>
            </a:extLst>
          </p:cNvPr>
          <p:cNvSpPr/>
          <p:nvPr/>
        </p:nvSpPr>
        <p:spPr>
          <a:xfrm>
            <a:off x="788107" y="2609790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试用管理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7A774BC-4EE7-4A81-8BCE-D3A982BF90EF}"/>
              </a:ext>
            </a:extLst>
          </p:cNvPr>
          <p:cNvGrpSpPr/>
          <p:nvPr/>
        </p:nvGrpSpPr>
        <p:grpSpPr>
          <a:xfrm>
            <a:off x="415850" y="5156094"/>
            <a:ext cx="179388" cy="179387"/>
            <a:chOff x="535770" y="4181044"/>
            <a:chExt cx="179388" cy="179387"/>
          </a:xfrm>
        </p:grpSpPr>
        <p:sp>
          <p:nvSpPr>
            <p:cNvPr id="36" name="椭圆 39">
              <a:extLst>
                <a:ext uri="{FF2B5EF4-FFF2-40B4-BE49-F238E27FC236}">
                  <a16:creationId xmlns:a16="http://schemas.microsoft.com/office/drawing/2014/main" id="{8CA4F496-E9FB-44DD-9942-5AF1F3807130}"/>
                </a:ext>
              </a:extLst>
            </p:cNvPr>
            <p:cNvSpPr/>
            <p:nvPr/>
          </p:nvSpPr>
          <p:spPr bwMode="auto">
            <a:xfrm>
              <a:off x="583395" y="4228669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7" name="椭圆 43">
              <a:extLst>
                <a:ext uri="{FF2B5EF4-FFF2-40B4-BE49-F238E27FC236}">
                  <a16:creationId xmlns:a16="http://schemas.microsoft.com/office/drawing/2014/main" id="{3211937B-4011-4C4C-A1C2-54693CF67C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770" y="4181044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38" name="圆角矩形 21">
            <a:extLst>
              <a:ext uri="{FF2B5EF4-FFF2-40B4-BE49-F238E27FC236}">
                <a16:creationId xmlns:a16="http://schemas.microsoft.com/office/drawing/2014/main" id="{E0895D84-7ED8-43AF-854D-152891A9D003}"/>
              </a:ext>
            </a:extLst>
          </p:cNvPr>
          <p:cNvSpPr/>
          <p:nvPr/>
        </p:nvSpPr>
        <p:spPr>
          <a:xfrm>
            <a:off x="792297" y="3415190"/>
            <a:ext cx="1110922" cy="466725"/>
          </a:xfrm>
          <a:prstGeom prst="roundRect">
            <a:avLst>
              <a:gd name="adj" fmla="val 12244"/>
            </a:avLst>
          </a:prstGeom>
          <a:solidFill>
            <a:srgbClr val="8C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调动管理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39" name="直线箭头连接符 58">
            <a:extLst>
              <a:ext uri="{FF2B5EF4-FFF2-40B4-BE49-F238E27FC236}">
                <a16:creationId xmlns:a16="http://schemas.microsoft.com/office/drawing/2014/main" id="{4BC8D55C-1BD0-4AC1-B9FC-4930277B6EC9}"/>
              </a:ext>
            </a:extLst>
          </p:cNvPr>
          <p:cNvCxnSpPr>
            <a:cxnSpLocks/>
            <a:stCxn id="54" idx="4"/>
            <a:endCxn id="32" idx="0"/>
          </p:cNvCxnSpPr>
          <p:nvPr/>
        </p:nvCxnSpPr>
        <p:spPr>
          <a:xfrm>
            <a:off x="505544" y="2878580"/>
            <a:ext cx="6139" cy="680278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圆角矩形 21">
            <a:extLst>
              <a:ext uri="{FF2B5EF4-FFF2-40B4-BE49-F238E27FC236}">
                <a16:creationId xmlns:a16="http://schemas.microsoft.com/office/drawing/2014/main" id="{996425C3-79B0-4AD3-855D-AB9F2DD8C2AA}"/>
              </a:ext>
            </a:extLst>
          </p:cNvPr>
          <p:cNvSpPr/>
          <p:nvPr/>
        </p:nvSpPr>
        <p:spPr>
          <a:xfrm>
            <a:off x="784133" y="4220590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离职管理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7FCE85A-168C-4FF6-8E2F-648CC003B6FE}"/>
              </a:ext>
            </a:extLst>
          </p:cNvPr>
          <p:cNvGrpSpPr/>
          <p:nvPr/>
        </p:nvGrpSpPr>
        <p:grpSpPr>
          <a:xfrm>
            <a:off x="415850" y="5975060"/>
            <a:ext cx="179388" cy="179387"/>
            <a:chOff x="535946" y="4731160"/>
            <a:chExt cx="179388" cy="179387"/>
          </a:xfrm>
        </p:grpSpPr>
        <p:sp>
          <p:nvSpPr>
            <p:cNvPr id="42" name="椭圆 39">
              <a:extLst>
                <a:ext uri="{FF2B5EF4-FFF2-40B4-BE49-F238E27FC236}">
                  <a16:creationId xmlns:a16="http://schemas.microsoft.com/office/drawing/2014/main" id="{40853990-B63D-48E6-B99F-32EAE53F8852}"/>
                </a:ext>
              </a:extLst>
            </p:cNvPr>
            <p:cNvSpPr/>
            <p:nvPr/>
          </p:nvSpPr>
          <p:spPr bwMode="auto">
            <a:xfrm>
              <a:off x="583571" y="4784723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3" name="椭圆 43">
              <a:extLst>
                <a:ext uri="{FF2B5EF4-FFF2-40B4-BE49-F238E27FC236}">
                  <a16:creationId xmlns:a16="http://schemas.microsoft.com/office/drawing/2014/main" id="{94F05D6B-A53D-463F-B851-77197F92CF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946" y="4731160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46" name="圆角矩形 21">
            <a:extLst>
              <a:ext uri="{FF2B5EF4-FFF2-40B4-BE49-F238E27FC236}">
                <a16:creationId xmlns:a16="http://schemas.microsoft.com/office/drawing/2014/main" id="{65A6CDFE-E7A3-4CC7-A125-5AD8E78A451B}"/>
              </a:ext>
            </a:extLst>
          </p:cNvPr>
          <p:cNvSpPr/>
          <p:nvPr/>
        </p:nvSpPr>
        <p:spPr>
          <a:xfrm>
            <a:off x="791582" y="5025990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退休管理</a:t>
            </a:r>
          </a:p>
        </p:txBody>
      </p:sp>
      <p:cxnSp>
        <p:nvCxnSpPr>
          <p:cNvPr id="47" name="直线箭头连接符 58">
            <a:extLst>
              <a:ext uri="{FF2B5EF4-FFF2-40B4-BE49-F238E27FC236}">
                <a16:creationId xmlns:a16="http://schemas.microsoft.com/office/drawing/2014/main" id="{C7C7E66F-63AA-4D8F-8375-F6CF6DC6BB59}"/>
              </a:ext>
            </a:extLst>
          </p:cNvPr>
          <p:cNvCxnSpPr>
            <a:cxnSpLocks/>
            <a:stCxn id="37" idx="4"/>
            <a:endCxn id="43" idx="0"/>
          </p:cNvCxnSpPr>
          <p:nvPr/>
        </p:nvCxnSpPr>
        <p:spPr>
          <a:xfrm>
            <a:off x="505544" y="5335481"/>
            <a:ext cx="0" cy="639579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圆角矩形 21">
            <a:extLst>
              <a:ext uri="{FF2B5EF4-FFF2-40B4-BE49-F238E27FC236}">
                <a16:creationId xmlns:a16="http://schemas.microsoft.com/office/drawing/2014/main" id="{813AD122-B42A-491E-99F1-C13F42D91C97}"/>
              </a:ext>
            </a:extLst>
          </p:cNvPr>
          <p:cNvSpPr/>
          <p:nvPr/>
        </p:nvSpPr>
        <p:spPr>
          <a:xfrm>
            <a:off x="788107" y="5831392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兼职管理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7DFD92A-1F04-4716-BB43-87B7E5F68521}"/>
              </a:ext>
            </a:extLst>
          </p:cNvPr>
          <p:cNvGrpSpPr/>
          <p:nvPr/>
        </p:nvGrpSpPr>
        <p:grpSpPr>
          <a:xfrm>
            <a:off x="415850" y="2699193"/>
            <a:ext cx="179388" cy="179387"/>
            <a:chOff x="527504" y="2457234"/>
            <a:chExt cx="179388" cy="179387"/>
          </a:xfrm>
        </p:grpSpPr>
        <p:sp>
          <p:nvSpPr>
            <p:cNvPr id="53" name="椭圆 39">
              <a:extLst>
                <a:ext uri="{FF2B5EF4-FFF2-40B4-BE49-F238E27FC236}">
                  <a16:creationId xmlns:a16="http://schemas.microsoft.com/office/drawing/2014/main" id="{C9A3635D-2457-49B0-A742-694BD5EDA446}"/>
                </a:ext>
              </a:extLst>
            </p:cNvPr>
            <p:cNvSpPr/>
            <p:nvPr/>
          </p:nvSpPr>
          <p:spPr bwMode="auto">
            <a:xfrm>
              <a:off x="581268" y="2505188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4" name="椭圆 43">
              <a:extLst>
                <a:ext uri="{FF2B5EF4-FFF2-40B4-BE49-F238E27FC236}">
                  <a16:creationId xmlns:a16="http://schemas.microsoft.com/office/drawing/2014/main" id="{E0E3497D-9135-45CE-ACD2-5E4345194B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7504" y="2457234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FFD5AF0C-263B-41B5-AF3A-4AC13DC944E8}"/>
              </a:ext>
            </a:extLst>
          </p:cNvPr>
          <p:cNvGrpSpPr/>
          <p:nvPr/>
        </p:nvGrpSpPr>
        <p:grpSpPr>
          <a:xfrm>
            <a:off x="415850" y="4337127"/>
            <a:ext cx="179388" cy="179387"/>
            <a:chOff x="543226" y="3607532"/>
            <a:chExt cx="179388" cy="179387"/>
          </a:xfrm>
        </p:grpSpPr>
        <p:sp>
          <p:nvSpPr>
            <p:cNvPr id="57" name="椭圆 39">
              <a:extLst>
                <a:ext uri="{FF2B5EF4-FFF2-40B4-BE49-F238E27FC236}">
                  <a16:creationId xmlns:a16="http://schemas.microsoft.com/office/drawing/2014/main" id="{F07D8D92-A04B-4719-8856-8D9C1B60EACE}"/>
                </a:ext>
              </a:extLst>
            </p:cNvPr>
            <p:cNvSpPr/>
            <p:nvPr/>
          </p:nvSpPr>
          <p:spPr bwMode="auto">
            <a:xfrm>
              <a:off x="588955" y="3649078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8" name="椭圆 43">
              <a:extLst>
                <a:ext uri="{FF2B5EF4-FFF2-40B4-BE49-F238E27FC236}">
                  <a16:creationId xmlns:a16="http://schemas.microsoft.com/office/drawing/2014/main" id="{86208B79-E0E1-492C-B8EB-F23102EAE7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3226" y="3607532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029BA76F-CC5D-479B-B039-4DABF013B53E}"/>
              </a:ext>
            </a:extLst>
          </p:cNvPr>
          <p:cNvCxnSpPr>
            <a:cxnSpLocks/>
            <a:stCxn id="34" idx="4"/>
            <a:endCxn id="54" idx="0"/>
          </p:cNvCxnSpPr>
          <p:nvPr/>
        </p:nvCxnSpPr>
        <p:spPr>
          <a:xfrm>
            <a:off x="505544" y="2123713"/>
            <a:ext cx="0" cy="575480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线箭头连接符 58">
            <a:extLst>
              <a:ext uri="{FF2B5EF4-FFF2-40B4-BE49-F238E27FC236}">
                <a16:creationId xmlns:a16="http://schemas.microsoft.com/office/drawing/2014/main" id="{716AF9CA-3331-4592-B08D-55E06685D930}"/>
              </a:ext>
            </a:extLst>
          </p:cNvPr>
          <p:cNvCxnSpPr>
            <a:cxnSpLocks/>
            <a:stCxn id="58" idx="4"/>
            <a:endCxn id="37" idx="0"/>
          </p:cNvCxnSpPr>
          <p:nvPr/>
        </p:nvCxnSpPr>
        <p:spPr>
          <a:xfrm>
            <a:off x="505544" y="4516514"/>
            <a:ext cx="0" cy="639580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线形标注 1(带强调线) 9">
            <a:extLst>
              <a:ext uri="{FF2B5EF4-FFF2-40B4-BE49-F238E27FC236}">
                <a16:creationId xmlns:a16="http://schemas.microsoft.com/office/drawing/2014/main" id="{B8879B92-5EE4-4A9A-A4FB-610B559EBECE}"/>
              </a:ext>
            </a:extLst>
          </p:cNvPr>
          <p:cNvSpPr/>
          <p:nvPr/>
        </p:nvSpPr>
        <p:spPr>
          <a:xfrm>
            <a:off x="4268176" y="4381720"/>
            <a:ext cx="2448272" cy="541337"/>
          </a:xfrm>
          <a:prstGeom prst="accentCallout1">
            <a:avLst>
              <a:gd name="adj1" fmla="val -17446"/>
              <a:gd name="adj2" fmla="val 106381"/>
              <a:gd name="adj3" fmla="val -374365"/>
              <a:gd name="adj4" fmla="val 193874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涉及“</a:t>
            </a:r>
            <a:r>
              <a:rPr lang="zh-CN" altLang="en-US" sz="1200" dirty="0">
                <a:solidFill>
                  <a:prstClr val="black"/>
                </a:solidFill>
                <a:latin typeface="微软雅黑"/>
                <a:ea typeface="微软雅黑"/>
              </a:rPr>
              <a:t>申请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”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2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字的按钮，一般需求走审批流程</a:t>
            </a:r>
          </a:p>
        </p:txBody>
      </p:sp>
      <p:sp>
        <p:nvSpPr>
          <p:cNvPr id="45" name="线形标注 1(带强调线) 9">
            <a:extLst>
              <a:ext uri="{FF2B5EF4-FFF2-40B4-BE49-F238E27FC236}">
                <a16:creationId xmlns:a16="http://schemas.microsoft.com/office/drawing/2014/main" id="{92D1EEB5-AF3A-4BDC-AF97-50A00FFD4D85}"/>
              </a:ext>
            </a:extLst>
          </p:cNvPr>
          <p:cNvSpPr/>
          <p:nvPr/>
        </p:nvSpPr>
        <p:spPr>
          <a:xfrm>
            <a:off x="7994201" y="4836304"/>
            <a:ext cx="2448272" cy="541337"/>
          </a:xfrm>
          <a:prstGeom prst="accentCallout1">
            <a:avLst>
              <a:gd name="adj1" fmla="val -17446"/>
              <a:gd name="adj2" fmla="val 106381"/>
              <a:gd name="adj3" fmla="val -451928"/>
              <a:gd name="adj4" fmla="val 79541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直接调动后，随即在人员任职信息体现，不走审批流程</a:t>
            </a:r>
          </a:p>
        </p:txBody>
      </p:sp>
    </p:spTree>
    <p:extLst>
      <p:ext uri="{BB962C8B-B14F-4D97-AF65-F5344CB8AC3E}">
        <p14:creationId xmlns:p14="http://schemas.microsoft.com/office/powerpoint/2010/main" val="1530053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09B54134-A9F9-41DA-B503-7A40AD49A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809" y="1587658"/>
            <a:ext cx="9689863" cy="47591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离职管理</a:t>
            </a:r>
          </a:p>
        </p:txBody>
      </p:sp>
      <p:sp>
        <p:nvSpPr>
          <p:cNvPr id="31" name="文本占位符 46">
            <a:extLst>
              <a:ext uri="{FF2B5EF4-FFF2-40B4-BE49-F238E27FC236}">
                <a16:creationId xmlns:a16="http://schemas.microsoft.com/office/drawing/2014/main" id="{5CEE1E29-7E0A-4A4C-BEED-077627E6115A}"/>
              </a:ext>
            </a:extLst>
          </p:cNvPr>
          <p:cNvSpPr txBox="1">
            <a:spLocks/>
          </p:cNvSpPr>
          <p:nvPr/>
        </p:nvSpPr>
        <p:spPr bwMode="auto">
          <a:xfrm>
            <a:off x="2342809" y="943322"/>
            <a:ext cx="9689863" cy="56815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9pPr>
          </a:lstStyle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路径：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组织员工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-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任职管理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-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离职管理</a:t>
            </a:r>
            <a:endParaRPr lang="en-US" altLang="zh-CN" sz="1600" b="1" dirty="0">
              <a:solidFill>
                <a:srgbClr val="008E9D"/>
              </a:solidFill>
              <a:latin typeface="微软雅黑"/>
              <a:ea typeface="微软雅黑"/>
            </a:endParaRPr>
          </a:p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业务说明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：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员工因主动或被动原因，离开公司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BB735EB7-BF90-49E4-B210-73FE97505353}"/>
              </a:ext>
            </a:extLst>
          </p:cNvPr>
          <p:cNvSpPr/>
          <p:nvPr/>
        </p:nvSpPr>
        <p:spPr bwMode="auto">
          <a:xfrm>
            <a:off x="159328" y="1026608"/>
            <a:ext cx="1245583" cy="4695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异动管理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28" name="直线箭头连接符 58">
            <a:extLst>
              <a:ext uri="{FF2B5EF4-FFF2-40B4-BE49-F238E27FC236}">
                <a16:creationId xmlns:a16="http://schemas.microsoft.com/office/drawing/2014/main" id="{57335904-6E4B-4244-95A5-2DE99ABE5424}"/>
              </a:ext>
            </a:extLst>
          </p:cNvPr>
          <p:cNvCxnSpPr>
            <a:cxnSpLocks/>
            <a:stCxn id="32" idx="4"/>
            <a:endCxn id="37" idx="0"/>
          </p:cNvCxnSpPr>
          <p:nvPr/>
        </p:nvCxnSpPr>
        <p:spPr>
          <a:xfrm flipH="1">
            <a:off x="505544" y="4507514"/>
            <a:ext cx="851" cy="648580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圆角矩形 21">
            <a:extLst>
              <a:ext uri="{FF2B5EF4-FFF2-40B4-BE49-F238E27FC236}">
                <a16:creationId xmlns:a16="http://schemas.microsoft.com/office/drawing/2014/main" id="{E6A622C5-3CBF-4759-B29D-6250DFC886B8}"/>
              </a:ext>
            </a:extLst>
          </p:cNvPr>
          <p:cNvSpPr/>
          <p:nvPr/>
        </p:nvSpPr>
        <p:spPr>
          <a:xfrm>
            <a:off x="779943" y="1804390"/>
            <a:ext cx="1110922" cy="466725"/>
          </a:xfrm>
          <a:prstGeom prst="roundRect">
            <a:avLst>
              <a:gd name="adj" fmla="val 1224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Offer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管理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入职管理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57A8E76D-B1DF-437F-8783-E6B712AF490B}"/>
              </a:ext>
            </a:extLst>
          </p:cNvPr>
          <p:cNvGrpSpPr/>
          <p:nvPr/>
        </p:nvGrpSpPr>
        <p:grpSpPr>
          <a:xfrm>
            <a:off x="416701" y="4328127"/>
            <a:ext cx="179388" cy="179387"/>
            <a:chOff x="528031" y="1862594"/>
            <a:chExt cx="179388" cy="179387"/>
          </a:xfrm>
        </p:grpSpPr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3470D276-8CE8-4DE3-A82C-61E9299DB782}"/>
                </a:ext>
              </a:extLst>
            </p:cNvPr>
            <p:cNvSpPr/>
            <p:nvPr/>
          </p:nvSpPr>
          <p:spPr bwMode="auto">
            <a:xfrm>
              <a:off x="573346" y="1913703"/>
              <a:ext cx="84138" cy="84137"/>
            </a:xfrm>
            <a:prstGeom prst="ellipse">
              <a:avLst/>
            </a:prstGeom>
            <a:solidFill>
              <a:srgbClr val="8CC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2" name="椭圆 43">
              <a:extLst>
                <a:ext uri="{FF2B5EF4-FFF2-40B4-BE49-F238E27FC236}">
                  <a16:creationId xmlns:a16="http://schemas.microsoft.com/office/drawing/2014/main" id="{ED8D0C40-181E-46AE-BB64-E693A62BC1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8031" y="1862594"/>
              <a:ext cx="179388" cy="179387"/>
            </a:xfrm>
            <a:prstGeom prst="ellipse">
              <a:avLst/>
            </a:prstGeom>
            <a:noFill/>
            <a:ln>
              <a:solidFill>
                <a:srgbClr val="8CC2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9AF295C-0A97-4D82-AAAE-99CFCFFE6D02}"/>
              </a:ext>
            </a:extLst>
          </p:cNvPr>
          <p:cNvGrpSpPr/>
          <p:nvPr/>
        </p:nvGrpSpPr>
        <p:grpSpPr>
          <a:xfrm>
            <a:off x="415850" y="3518160"/>
            <a:ext cx="179388" cy="179387"/>
            <a:chOff x="545122" y="3001519"/>
            <a:chExt cx="179388" cy="179387"/>
          </a:xfrm>
        </p:grpSpPr>
        <p:sp>
          <p:nvSpPr>
            <p:cNvPr id="33" name="椭圆 39">
              <a:extLst>
                <a:ext uri="{FF2B5EF4-FFF2-40B4-BE49-F238E27FC236}">
                  <a16:creationId xmlns:a16="http://schemas.microsoft.com/office/drawing/2014/main" id="{BD4ACD78-5E94-4180-9F0F-D9D57821931B}"/>
                </a:ext>
              </a:extLst>
            </p:cNvPr>
            <p:cNvSpPr/>
            <p:nvPr/>
          </p:nvSpPr>
          <p:spPr bwMode="auto">
            <a:xfrm>
              <a:off x="590851" y="3043065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4" name="椭圆 43">
              <a:extLst>
                <a:ext uri="{FF2B5EF4-FFF2-40B4-BE49-F238E27FC236}">
                  <a16:creationId xmlns:a16="http://schemas.microsoft.com/office/drawing/2014/main" id="{652D25C5-809E-4C67-BC18-4AE6146D3F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5122" y="3001519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35" name="圆角矩形 21">
            <a:extLst>
              <a:ext uri="{FF2B5EF4-FFF2-40B4-BE49-F238E27FC236}">
                <a16:creationId xmlns:a16="http://schemas.microsoft.com/office/drawing/2014/main" id="{8E868E2D-E992-4ED4-A6A2-4B6F0338601C}"/>
              </a:ext>
            </a:extLst>
          </p:cNvPr>
          <p:cNvSpPr/>
          <p:nvPr/>
        </p:nvSpPr>
        <p:spPr>
          <a:xfrm>
            <a:off x="788107" y="2609790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试用管理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7A774BC-4EE7-4A81-8BCE-D3A982BF90EF}"/>
              </a:ext>
            </a:extLst>
          </p:cNvPr>
          <p:cNvGrpSpPr/>
          <p:nvPr/>
        </p:nvGrpSpPr>
        <p:grpSpPr>
          <a:xfrm>
            <a:off x="415850" y="5156094"/>
            <a:ext cx="179388" cy="179387"/>
            <a:chOff x="535770" y="4181044"/>
            <a:chExt cx="179388" cy="179387"/>
          </a:xfrm>
        </p:grpSpPr>
        <p:sp>
          <p:nvSpPr>
            <p:cNvPr id="36" name="椭圆 39">
              <a:extLst>
                <a:ext uri="{FF2B5EF4-FFF2-40B4-BE49-F238E27FC236}">
                  <a16:creationId xmlns:a16="http://schemas.microsoft.com/office/drawing/2014/main" id="{8CA4F496-E9FB-44DD-9942-5AF1F3807130}"/>
                </a:ext>
              </a:extLst>
            </p:cNvPr>
            <p:cNvSpPr/>
            <p:nvPr/>
          </p:nvSpPr>
          <p:spPr bwMode="auto">
            <a:xfrm>
              <a:off x="583395" y="4228669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7" name="椭圆 43">
              <a:extLst>
                <a:ext uri="{FF2B5EF4-FFF2-40B4-BE49-F238E27FC236}">
                  <a16:creationId xmlns:a16="http://schemas.microsoft.com/office/drawing/2014/main" id="{3211937B-4011-4C4C-A1C2-54693CF67C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770" y="4181044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38" name="圆角矩形 21">
            <a:extLst>
              <a:ext uri="{FF2B5EF4-FFF2-40B4-BE49-F238E27FC236}">
                <a16:creationId xmlns:a16="http://schemas.microsoft.com/office/drawing/2014/main" id="{E0895D84-7ED8-43AF-854D-152891A9D003}"/>
              </a:ext>
            </a:extLst>
          </p:cNvPr>
          <p:cNvSpPr/>
          <p:nvPr/>
        </p:nvSpPr>
        <p:spPr>
          <a:xfrm>
            <a:off x="792297" y="3415190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调动管理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39" name="直线箭头连接符 58">
            <a:extLst>
              <a:ext uri="{FF2B5EF4-FFF2-40B4-BE49-F238E27FC236}">
                <a16:creationId xmlns:a16="http://schemas.microsoft.com/office/drawing/2014/main" id="{4BC8D55C-1BD0-4AC1-B9FC-4930277B6EC9}"/>
              </a:ext>
            </a:extLst>
          </p:cNvPr>
          <p:cNvCxnSpPr>
            <a:cxnSpLocks/>
            <a:stCxn id="34" idx="4"/>
            <a:endCxn id="32" idx="0"/>
          </p:cNvCxnSpPr>
          <p:nvPr/>
        </p:nvCxnSpPr>
        <p:spPr>
          <a:xfrm>
            <a:off x="505544" y="3697547"/>
            <a:ext cx="851" cy="630580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圆角矩形 21">
            <a:extLst>
              <a:ext uri="{FF2B5EF4-FFF2-40B4-BE49-F238E27FC236}">
                <a16:creationId xmlns:a16="http://schemas.microsoft.com/office/drawing/2014/main" id="{996425C3-79B0-4AD3-855D-AB9F2DD8C2AA}"/>
              </a:ext>
            </a:extLst>
          </p:cNvPr>
          <p:cNvSpPr/>
          <p:nvPr/>
        </p:nvSpPr>
        <p:spPr>
          <a:xfrm>
            <a:off x="784133" y="4220590"/>
            <a:ext cx="1110922" cy="466725"/>
          </a:xfrm>
          <a:prstGeom prst="roundRect">
            <a:avLst>
              <a:gd name="adj" fmla="val 12244"/>
            </a:avLst>
          </a:prstGeom>
          <a:solidFill>
            <a:srgbClr val="8C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离职管理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7FCE85A-168C-4FF6-8E2F-648CC003B6FE}"/>
              </a:ext>
            </a:extLst>
          </p:cNvPr>
          <p:cNvGrpSpPr/>
          <p:nvPr/>
        </p:nvGrpSpPr>
        <p:grpSpPr>
          <a:xfrm>
            <a:off x="415850" y="5975060"/>
            <a:ext cx="179388" cy="179387"/>
            <a:chOff x="535946" y="4731160"/>
            <a:chExt cx="179388" cy="179387"/>
          </a:xfrm>
        </p:grpSpPr>
        <p:sp>
          <p:nvSpPr>
            <p:cNvPr id="42" name="椭圆 39">
              <a:extLst>
                <a:ext uri="{FF2B5EF4-FFF2-40B4-BE49-F238E27FC236}">
                  <a16:creationId xmlns:a16="http://schemas.microsoft.com/office/drawing/2014/main" id="{40853990-B63D-48E6-B99F-32EAE53F8852}"/>
                </a:ext>
              </a:extLst>
            </p:cNvPr>
            <p:cNvSpPr/>
            <p:nvPr/>
          </p:nvSpPr>
          <p:spPr bwMode="auto">
            <a:xfrm>
              <a:off x="583571" y="4784723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3" name="椭圆 43">
              <a:extLst>
                <a:ext uri="{FF2B5EF4-FFF2-40B4-BE49-F238E27FC236}">
                  <a16:creationId xmlns:a16="http://schemas.microsoft.com/office/drawing/2014/main" id="{94F05D6B-A53D-463F-B851-77197F92CF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946" y="4731160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46" name="圆角矩形 21">
            <a:extLst>
              <a:ext uri="{FF2B5EF4-FFF2-40B4-BE49-F238E27FC236}">
                <a16:creationId xmlns:a16="http://schemas.microsoft.com/office/drawing/2014/main" id="{65A6CDFE-E7A3-4CC7-A125-5AD8E78A451B}"/>
              </a:ext>
            </a:extLst>
          </p:cNvPr>
          <p:cNvSpPr/>
          <p:nvPr/>
        </p:nvSpPr>
        <p:spPr>
          <a:xfrm>
            <a:off x="791582" y="5025990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退休管理</a:t>
            </a:r>
          </a:p>
        </p:txBody>
      </p:sp>
      <p:cxnSp>
        <p:nvCxnSpPr>
          <p:cNvPr id="47" name="直线箭头连接符 58">
            <a:extLst>
              <a:ext uri="{FF2B5EF4-FFF2-40B4-BE49-F238E27FC236}">
                <a16:creationId xmlns:a16="http://schemas.microsoft.com/office/drawing/2014/main" id="{C7C7E66F-63AA-4D8F-8375-F6CF6DC6BB59}"/>
              </a:ext>
            </a:extLst>
          </p:cNvPr>
          <p:cNvCxnSpPr>
            <a:cxnSpLocks/>
            <a:stCxn id="37" idx="4"/>
            <a:endCxn id="43" idx="0"/>
          </p:cNvCxnSpPr>
          <p:nvPr/>
        </p:nvCxnSpPr>
        <p:spPr>
          <a:xfrm>
            <a:off x="505544" y="5335481"/>
            <a:ext cx="0" cy="639579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圆角矩形 21">
            <a:extLst>
              <a:ext uri="{FF2B5EF4-FFF2-40B4-BE49-F238E27FC236}">
                <a16:creationId xmlns:a16="http://schemas.microsoft.com/office/drawing/2014/main" id="{813AD122-B42A-491E-99F1-C13F42D91C97}"/>
              </a:ext>
            </a:extLst>
          </p:cNvPr>
          <p:cNvSpPr/>
          <p:nvPr/>
        </p:nvSpPr>
        <p:spPr>
          <a:xfrm>
            <a:off x="788107" y="5831392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兼职管理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7DFD92A-1F04-4716-BB43-87B7E5F68521}"/>
              </a:ext>
            </a:extLst>
          </p:cNvPr>
          <p:cNvGrpSpPr/>
          <p:nvPr/>
        </p:nvGrpSpPr>
        <p:grpSpPr>
          <a:xfrm>
            <a:off x="415850" y="2699193"/>
            <a:ext cx="179388" cy="179387"/>
            <a:chOff x="527504" y="2457234"/>
            <a:chExt cx="179388" cy="179387"/>
          </a:xfrm>
        </p:grpSpPr>
        <p:sp>
          <p:nvSpPr>
            <p:cNvPr id="53" name="椭圆 39">
              <a:extLst>
                <a:ext uri="{FF2B5EF4-FFF2-40B4-BE49-F238E27FC236}">
                  <a16:creationId xmlns:a16="http://schemas.microsoft.com/office/drawing/2014/main" id="{C9A3635D-2457-49B0-A742-694BD5EDA446}"/>
                </a:ext>
              </a:extLst>
            </p:cNvPr>
            <p:cNvSpPr/>
            <p:nvPr/>
          </p:nvSpPr>
          <p:spPr bwMode="auto">
            <a:xfrm>
              <a:off x="581268" y="2505188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4" name="椭圆 43">
              <a:extLst>
                <a:ext uri="{FF2B5EF4-FFF2-40B4-BE49-F238E27FC236}">
                  <a16:creationId xmlns:a16="http://schemas.microsoft.com/office/drawing/2014/main" id="{E0E3497D-9135-45CE-ACD2-5E4345194B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7504" y="2457234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FFD5AF0C-263B-41B5-AF3A-4AC13DC944E8}"/>
              </a:ext>
            </a:extLst>
          </p:cNvPr>
          <p:cNvGrpSpPr/>
          <p:nvPr/>
        </p:nvGrpSpPr>
        <p:grpSpPr>
          <a:xfrm>
            <a:off x="415850" y="1928181"/>
            <a:ext cx="179388" cy="179387"/>
            <a:chOff x="543226" y="3607532"/>
            <a:chExt cx="179388" cy="179387"/>
          </a:xfrm>
        </p:grpSpPr>
        <p:sp>
          <p:nvSpPr>
            <p:cNvPr id="57" name="椭圆 39">
              <a:extLst>
                <a:ext uri="{FF2B5EF4-FFF2-40B4-BE49-F238E27FC236}">
                  <a16:creationId xmlns:a16="http://schemas.microsoft.com/office/drawing/2014/main" id="{F07D8D92-A04B-4719-8856-8D9C1B60EACE}"/>
                </a:ext>
              </a:extLst>
            </p:cNvPr>
            <p:cNvSpPr/>
            <p:nvPr/>
          </p:nvSpPr>
          <p:spPr bwMode="auto">
            <a:xfrm>
              <a:off x="588955" y="3649078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8" name="椭圆 43">
              <a:extLst>
                <a:ext uri="{FF2B5EF4-FFF2-40B4-BE49-F238E27FC236}">
                  <a16:creationId xmlns:a16="http://schemas.microsoft.com/office/drawing/2014/main" id="{86208B79-E0E1-492C-B8EB-F23102EAE7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3226" y="3607532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029BA76F-CC5D-479B-B039-4DABF013B53E}"/>
              </a:ext>
            </a:extLst>
          </p:cNvPr>
          <p:cNvCxnSpPr>
            <a:cxnSpLocks/>
            <a:stCxn id="54" idx="4"/>
            <a:endCxn id="34" idx="0"/>
          </p:cNvCxnSpPr>
          <p:nvPr/>
        </p:nvCxnSpPr>
        <p:spPr>
          <a:xfrm>
            <a:off x="505544" y="2878580"/>
            <a:ext cx="0" cy="639580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线箭头连接符 58">
            <a:extLst>
              <a:ext uri="{FF2B5EF4-FFF2-40B4-BE49-F238E27FC236}">
                <a16:creationId xmlns:a16="http://schemas.microsoft.com/office/drawing/2014/main" id="{716AF9CA-3331-4592-B08D-55E06685D930}"/>
              </a:ext>
            </a:extLst>
          </p:cNvPr>
          <p:cNvCxnSpPr>
            <a:cxnSpLocks/>
          </p:cNvCxnSpPr>
          <p:nvPr/>
        </p:nvCxnSpPr>
        <p:spPr>
          <a:xfrm>
            <a:off x="503648" y="2107568"/>
            <a:ext cx="0" cy="591625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线形标注 1(带强调线) 9">
            <a:extLst>
              <a:ext uri="{FF2B5EF4-FFF2-40B4-BE49-F238E27FC236}">
                <a16:creationId xmlns:a16="http://schemas.microsoft.com/office/drawing/2014/main" id="{B8879B92-5EE4-4A9A-A4FB-610B559EBECE}"/>
              </a:ext>
            </a:extLst>
          </p:cNvPr>
          <p:cNvSpPr/>
          <p:nvPr/>
        </p:nvSpPr>
        <p:spPr>
          <a:xfrm>
            <a:off x="5963604" y="4417820"/>
            <a:ext cx="2448272" cy="541337"/>
          </a:xfrm>
          <a:prstGeom prst="accentCallout1">
            <a:avLst>
              <a:gd name="adj1" fmla="val -17446"/>
              <a:gd name="adj2" fmla="val 106381"/>
              <a:gd name="adj3" fmla="val -389877"/>
              <a:gd name="adj4" fmla="val 155382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员工本人、上级经理、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HR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都一发起离职申请</a:t>
            </a:r>
          </a:p>
        </p:txBody>
      </p:sp>
      <p:sp>
        <p:nvSpPr>
          <p:cNvPr id="44" name="线形标注 1(带强调线) 9">
            <a:extLst>
              <a:ext uri="{FF2B5EF4-FFF2-40B4-BE49-F238E27FC236}">
                <a16:creationId xmlns:a16="http://schemas.microsoft.com/office/drawing/2014/main" id="{8FCC3571-1863-4CB5-B7FA-633345A78BA8}"/>
              </a:ext>
            </a:extLst>
          </p:cNvPr>
          <p:cNvSpPr/>
          <p:nvPr/>
        </p:nvSpPr>
        <p:spPr>
          <a:xfrm>
            <a:off x="6955759" y="5533956"/>
            <a:ext cx="2448272" cy="541337"/>
          </a:xfrm>
          <a:prstGeom prst="accentCallout1">
            <a:avLst>
              <a:gd name="adj1" fmla="val -17446"/>
              <a:gd name="adj2" fmla="val 106381"/>
              <a:gd name="adj3" fmla="val -300249"/>
              <a:gd name="adj4" fmla="val 15119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离职员工的文件、工作、设备等需要交接</a:t>
            </a:r>
            <a:r>
              <a:rPr lang="zh-CN" altLang="en-US" sz="1200" dirty="0">
                <a:solidFill>
                  <a:prstClr val="black"/>
                </a:solidFill>
                <a:latin typeface="微软雅黑"/>
                <a:ea typeface="微软雅黑"/>
              </a:rPr>
              <a:t>（需要设置不同类型的代办事项）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3213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8FC74BB5-0105-4BE7-9FAF-BAF998987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823" y="1605772"/>
            <a:ext cx="9801834" cy="48141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退休管理</a:t>
            </a:r>
          </a:p>
        </p:txBody>
      </p:sp>
      <p:sp>
        <p:nvSpPr>
          <p:cNvPr id="31" name="文本占位符 46">
            <a:extLst>
              <a:ext uri="{FF2B5EF4-FFF2-40B4-BE49-F238E27FC236}">
                <a16:creationId xmlns:a16="http://schemas.microsoft.com/office/drawing/2014/main" id="{5CEE1E29-7E0A-4A4C-BEED-077627E6115A}"/>
              </a:ext>
            </a:extLst>
          </p:cNvPr>
          <p:cNvSpPr txBox="1">
            <a:spLocks/>
          </p:cNvSpPr>
          <p:nvPr/>
        </p:nvSpPr>
        <p:spPr bwMode="auto">
          <a:xfrm>
            <a:off x="2342809" y="943322"/>
            <a:ext cx="9689863" cy="56815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9pPr>
          </a:lstStyle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路径：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组织员工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-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任职管理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-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退休管理</a:t>
            </a:r>
            <a:endParaRPr lang="en-US" altLang="zh-CN" sz="1600" b="1" dirty="0">
              <a:solidFill>
                <a:srgbClr val="008E9D"/>
              </a:solidFill>
              <a:latin typeface="微软雅黑"/>
              <a:ea typeface="微软雅黑"/>
            </a:endParaRPr>
          </a:p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业务说明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：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人员到达法定年龄正常退休，或者因为各类特殊情况提前退休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BB735EB7-BF90-49E4-B210-73FE97505353}"/>
              </a:ext>
            </a:extLst>
          </p:cNvPr>
          <p:cNvSpPr/>
          <p:nvPr/>
        </p:nvSpPr>
        <p:spPr bwMode="auto">
          <a:xfrm>
            <a:off x="159328" y="1026608"/>
            <a:ext cx="1245583" cy="4695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异动管理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28" name="直线箭头连接符 58">
            <a:extLst>
              <a:ext uri="{FF2B5EF4-FFF2-40B4-BE49-F238E27FC236}">
                <a16:creationId xmlns:a16="http://schemas.microsoft.com/office/drawing/2014/main" id="{57335904-6E4B-4244-95A5-2DE99ABE5424}"/>
              </a:ext>
            </a:extLst>
          </p:cNvPr>
          <p:cNvCxnSpPr>
            <a:cxnSpLocks/>
            <a:stCxn id="32" idx="4"/>
            <a:endCxn id="43" idx="0"/>
          </p:cNvCxnSpPr>
          <p:nvPr/>
        </p:nvCxnSpPr>
        <p:spPr>
          <a:xfrm flipH="1">
            <a:off x="505544" y="5312641"/>
            <a:ext cx="4542" cy="662419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圆角矩形 21">
            <a:extLst>
              <a:ext uri="{FF2B5EF4-FFF2-40B4-BE49-F238E27FC236}">
                <a16:creationId xmlns:a16="http://schemas.microsoft.com/office/drawing/2014/main" id="{E6A622C5-3CBF-4759-B29D-6250DFC886B8}"/>
              </a:ext>
            </a:extLst>
          </p:cNvPr>
          <p:cNvSpPr/>
          <p:nvPr/>
        </p:nvSpPr>
        <p:spPr>
          <a:xfrm>
            <a:off x="779943" y="1804390"/>
            <a:ext cx="1110922" cy="466725"/>
          </a:xfrm>
          <a:prstGeom prst="roundRect">
            <a:avLst>
              <a:gd name="adj" fmla="val 1224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Offer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管理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入职管理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57A8E76D-B1DF-437F-8783-E6B712AF490B}"/>
              </a:ext>
            </a:extLst>
          </p:cNvPr>
          <p:cNvGrpSpPr/>
          <p:nvPr/>
        </p:nvGrpSpPr>
        <p:grpSpPr>
          <a:xfrm>
            <a:off x="420392" y="5133254"/>
            <a:ext cx="179388" cy="179387"/>
            <a:chOff x="528031" y="1862594"/>
            <a:chExt cx="179388" cy="179387"/>
          </a:xfrm>
        </p:grpSpPr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3470D276-8CE8-4DE3-A82C-61E9299DB782}"/>
                </a:ext>
              </a:extLst>
            </p:cNvPr>
            <p:cNvSpPr/>
            <p:nvPr/>
          </p:nvSpPr>
          <p:spPr bwMode="auto">
            <a:xfrm>
              <a:off x="573346" y="1913703"/>
              <a:ext cx="84138" cy="84137"/>
            </a:xfrm>
            <a:prstGeom prst="ellipse">
              <a:avLst/>
            </a:prstGeom>
            <a:solidFill>
              <a:srgbClr val="8CC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2" name="椭圆 43">
              <a:extLst>
                <a:ext uri="{FF2B5EF4-FFF2-40B4-BE49-F238E27FC236}">
                  <a16:creationId xmlns:a16="http://schemas.microsoft.com/office/drawing/2014/main" id="{ED8D0C40-181E-46AE-BB64-E693A62BC1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8031" y="1862594"/>
              <a:ext cx="179388" cy="179387"/>
            </a:xfrm>
            <a:prstGeom prst="ellipse">
              <a:avLst/>
            </a:prstGeom>
            <a:noFill/>
            <a:ln>
              <a:solidFill>
                <a:srgbClr val="8CC2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9AF295C-0A97-4D82-AAAE-99CFCFFE6D02}"/>
              </a:ext>
            </a:extLst>
          </p:cNvPr>
          <p:cNvGrpSpPr/>
          <p:nvPr/>
        </p:nvGrpSpPr>
        <p:grpSpPr>
          <a:xfrm>
            <a:off x="415850" y="3518160"/>
            <a:ext cx="179388" cy="179387"/>
            <a:chOff x="545122" y="3001519"/>
            <a:chExt cx="179388" cy="179387"/>
          </a:xfrm>
        </p:grpSpPr>
        <p:sp>
          <p:nvSpPr>
            <p:cNvPr id="33" name="椭圆 39">
              <a:extLst>
                <a:ext uri="{FF2B5EF4-FFF2-40B4-BE49-F238E27FC236}">
                  <a16:creationId xmlns:a16="http://schemas.microsoft.com/office/drawing/2014/main" id="{BD4ACD78-5E94-4180-9F0F-D9D57821931B}"/>
                </a:ext>
              </a:extLst>
            </p:cNvPr>
            <p:cNvSpPr/>
            <p:nvPr/>
          </p:nvSpPr>
          <p:spPr bwMode="auto">
            <a:xfrm>
              <a:off x="590851" y="3043065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4" name="椭圆 43">
              <a:extLst>
                <a:ext uri="{FF2B5EF4-FFF2-40B4-BE49-F238E27FC236}">
                  <a16:creationId xmlns:a16="http://schemas.microsoft.com/office/drawing/2014/main" id="{652D25C5-809E-4C67-BC18-4AE6146D3F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5122" y="3001519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35" name="圆角矩形 21">
            <a:extLst>
              <a:ext uri="{FF2B5EF4-FFF2-40B4-BE49-F238E27FC236}">
                <a16:creationId xmlns:a16="http://schemas.microsoft.com/office/drawing/2014/main" id="{8E868E2D-E992-4ED4-A6A2-4B6F0338601C}"/>
              </a:ext>
            </a:extLst>
          </p:cNvPr>
          <p:cNvSpPr/>
          <p:nvPr/>
        </p:nvSpPr>
        <p:spPr>
          <a:xfrm>
            <a:off x="788107" y="2609790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试用管理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7A774BC-4EE7-4A81-8BCE-D3A982BF90EF}"/>
              </a:ext>
            </a:extLst>
          </p:cNvPr>
          <p:cNvGrpSpPr/>
          <p:nvPr/>
        </p:nvGrpSpPr>
        <p:grpSpPr>
          <a:xfrm>
            <a:off x="415850" y="4387836"/>
            <a:ext cx="179388" cy="179387"/>
            <a:chOff x="535770" y="4181044"/>
            <a:chExt cx="179388" cy="179387"/>
          </a:xfrm>
        </p:grpSpPr>
        <p:sp>
          <p:nvSpPr>
            <p:cNvPr id="36" name="椭圆 39">
              <a:extLst>
                <a:ext uri="{FF2B5EF4-FFF2-40B4-BE49-F238E27FC236}">
                  <a16:creationId xmlns:a16="http://schemas.microsoft.com/office/drawing/2014/main" id="{8CA4F496-E9FB-44DD-9942-5AF1F3807130}"/>
                </a:ext>
              </a:extLst>
            </p:cNvPr>
            <p:cNvSpPr/>
            <p:nvPr/>
          </p:nvSpPr>
          <p:spPr bwMode="auto">
            <a:xfrm>
              <a:off x="583395" y="4228669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7" name="椭圆 43">
              <a:extLst>
                <a:ext uri="{FF2B5EF4-FFF2-40B4-BE49-F238E27FC236}">
                  <a16:creationId xmlns:a16="http://schemas.microsoft.com/office/drawing/2014/main" id="{3211937B-4011-4C4C-A1C2-54693CF67C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770" y="4181044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38" name="圆角矩形 21">
            <a:extLst>
              <a:ext uri="{FF2B5EF4-FFF2-40B4-BE49-F238E27FC236}">
                <a16:creationId xmlns:a16="http://schemas.microsoft.com/office/drawing/2014/main" id="{E0895D84-7ED8-43AF-854D-152891A9D003}"/>
              </a:ext>
            </a:extLst>
          </p:cNvPr>
          <p:cNvSpPr/>
          <p:nvPr/>
        </p:nvSpPr>
        <p:spPr>
          <a:xfrm>
            <a:off x="792297" y="3415190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调动管理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39" name="直线箭头连接符 58">
            <a:extLst>
              <a:ext uri="{FF2B5EF4-FFF2-40B4-BE49-F238E27FC236}">
                <a16:creationId xmlns:a16="http://schemas.microsoft.com/office/drawing/2014/main" id="{4BC8D55C-1BD0-4AC1-B9FC-4930277B6EC9}"/>
              </a:ext>
            </a:extLst>
          </p:cNvPr>
          <p:cNvCxnSpPr>
            <a:cxnSpLocks/>
            <a:stCxn id="34" idx="4"/>
            <a:endCxn id="37" idx="0"/>
          </p:cNvCxnSpPr>
          <p:nvPr/>
        </p:nvCxnSpPr>
        <p:spPr>
          <a:xfrm>
            <a:off x="505544" y="3697547"/>
            <a:ext cx="0" cy="690289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圆角矩形 21">
            <a:extLst>
              <a:ext uri="{FF2B5EF4-FFF2-40B4-BE49-F238E27FC236}">
                <a16:creationId xmlns:a16="http://schemas.microsoft.com/office/drawing/2014/main" id="{996425C3-79B0-4AD3-855D-AB9F2DD8C2AA}"/>
              </a:ext>
            </a:extLst>
          </p:cNvPr>
          <p:cNvSpPr/>
          <p:nvPr/>
        </p:nvSpPr>
        <p:spPr>
          <a:xfrm>
            <a:off x="784133" y="4220590"/>
            <a:ext cx="1110922" cy="466725"/>
          </a:xfrm>
          <a:prstGeom prst="roundRect">
            <a:avLst>
              <a:gd name="adj" fmla="val 1224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离职管理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7FCE85A-168C-4FF6-8E2F-648CC003B6FE}"/>
              </a:ext>
            </a:extLst>
          </p:cNvPr>
          <p:cNvGrpSpPr/>
          <p:nvPr/>
        </p:nvGrpSpPr>
        <p:grpSpPr>
          <a:xfrm>
            <a:off x="415850" y="5975060"/>
            <a:ext cx="179388" cy="179387"/>
            <a:chOff x="535946" y="4731160"/>
            <a:chExt cx="179388" cy="179387"/>
          </a:xfrm>
        </p:grpSpPr>
        <p:sp>
          <p:nvSpPr>
            <p:cNvPr id="42" name="椭圆 39">
              <a:extLst>
                <a:ext uri="{FF2B5EF4-FFF2-40B4-BE49-F238E27FC236}">
                  <a16:creationId xmlns:a16="http://schemas.microsoft.com/office/drawing/2014/main" id="{40853990-B63D-48E6-B99F-32EAE53F8852}"/>
                </a:ext>
              </a:extLst>
            </p:cNvPr>
            <p:cNvSpPr/>
            <p:nvPr/>
          </p:nvSpPr>
          <p:spPr bwMode="auto">
            <a:xfrm>
              <a:off x="583571" y="4784723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3" name="椭圆 43">
              <a:extLst>
                <a:ext uri="{FF2B5EF4-FFF2-40B4-BE49-F238E27FC236}">
                  <a16:creationId xmlns:a16="http://schemas.microsoft.com/office/drawing/2014/main" id="{94F05D6B-A53D-463F-B851-77197F92CF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946" y="4731160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46" name="圆角矩形 21">
            <a:extLst>
              <a:ext uri="{FF2B5EF4-FFF2-40B4-BE49-F238E27FC236}">
                <a16:creationId xmlns:a16="http://schemas.microsoft.com/office/drawing/2014/main" id="{65A6CDFE-E7A3-4CC7-A125-5AD8E78A451B}"/>
              </a:ext>
            </a:extLst>
          </p:cNvPr>
          <p:cNvSpPr/>
          <p:nvPr/>
        </p:nvSpPr>
        <p:spPr>
          <a:xfrm>
            <a:off x="791582" y="5025990"/>
            <a:ext cx="1110922" cy="466725"/>
          </a:xfrm>
          <a:prstGeom prst="roundRect">
            <a:avLst>
              <a:gd name="adj" fmla="val 12244"/>
            </a:avLst>
          </a:prstGeom>
          <a:solidFill>
            <a:srgbClr val="8C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退休管理</a:t>
            </a:r>
          </a:p>
        </p:txBody>
      </p:sp>
      <p:cxnSp>
        <p:nvCxnSpPr>
          <p:cNvPr id="47" name="直线箭头连接符 58">
            <a:extLst>
              <a:ext uri="{FF2B5EF4-FFF2-40B4-BE49-F238E27FC236}">
                <a16:creationId xmlns:a16="http://schemas.microsoft.com/office/drawing/2014/main" id="{C7C7E66F-63AA-4D8F-8375-F6CF6DC6BB59}"/>
              </a:ext>
            </a:extLst>
          </p:cNvPr>
          <p:cNvCxnSpPr>
            <a:cxnSpLocks/>
            <a:stCxn id="37" idx="4"/>
            <a:endCxn id="32" idx="0"/>
          </p:cNvCxnSpPr>
          <p:nvPr/>
        </p:nvCxnSpPr>
        <p:spPr>
          <a:xfrm>
            <a:off x="505544" y="4567223"/>
            <a:ext cx="4542" cy="566031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圆角矩形 21">
            <a:extLst>
              <a:ext uri="{FF2B5EF4-FFF2-40B4-BE49-F238E27FC236}">
                <a16:creationId xmlns:a16="http://schemas.microsoft.com/office/drawing/2014/main" id="{813AD122-B42A-491E-99F1-C13F42D91C97}"/>
              </a:ext>
            </a:extLst>
          </p:cNvPr>
          <p:cNvSpPr/>
          <p:nvPr/>
        </p:nvSpPr>
        <p:spPr>
          <a:xfrm>
            <a:off x="788107" y="5831392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兼职管理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7DFD92A-1F04-4716-BB43-87B7E5F68521}"/>
              </a:ext>
            </a:extLst>
          </p:cNvPr>
          <p:cNvGrpSpPr/>
          <p:nvPr/>
        </p:nvGrpSpPr>
        <p:grpSpPr>
          <a:xfrm>
            <a:off x="415850" y="2699193"/>
            <a:ext cx="179388" cy="179387"/>
            <a:chOff x="527504" y="2457234"/>
            <a:chExt cx="179388" cy="179387"/>
          </a:xfrm>
        </p:grpSpPr>
        <p:sp>
          <p:nvSpPr>
            <p:cNvPr id="53" name="椭圆 39">
              <a:extLst>
                <a:ext uri="{FF2B5EF4-FFF2-40B4-BE49-F238E27FC236}">
                  <a16:creationId xmlns:a16="http://schemas.microsoft.com/office/drawing/2014/main" id="{C9A3635D-2457-49B0-A742-694BD5EDA446}"/>
                </a:ext>
              </a:extLst>
            </p:cNvPr>
            <p:cNvSpPr/>
            <p:nvPr/>
          </p:nvSpPr>
          <p:spPr bwMode="auto">
            <a:xfrm>
              <a:off x="581268" y="2505188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4" name="椭圆 43">
              <a:extLst>
                <a:ext uri="{FF2B5EF4-FFF2-40B4-BE49-F238E27FC236}">
                  <a16:creationId xmlns:a16="http://schemas.microsoft.com/office/drawing/2014/main" id="{E0E3497D-9135-45CE-ACD2-5E4345194B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7504" y="2457234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FFD5AF0C-263B-41B5-AF3A-4AC13DC944E8}"/>
              </a:ext>
            </a:extLst>
          </p:cNvPr>
          <p:cNvGrpSpPr/>
          <p:nvPr/>
        </p:nvGrpSpPr>
        <p:grpSpPr>
          <a:xfrm>
            <a:off x="415850" y="1928181"/>
            <a:ext cx="179388" cy="179387"/>
            <a:chOff x="543226" y="3607532"/>
            <a:chExt cx="179388" cy="179387"/>
          </a:xfrm>
        </p:grpSpPr>
        <p:sp>
          <p:nvSpPr>
            <p:cNvPr id="57" name="椭圆 39">
              <a:extLst>
                <a:ext uri="{FF2B5EF4-FFF2-40B4-BE49-F238E27FC236}">
                  <a16:creationId xmlns:a16="http://schemas.microsoft.com/office/drawing/2014/main" id="{F07D8D92-A04B-4719-8856-8D9C1B60EACE}"/>
                </a:ext>
              </a:extLst>
            </p:cNvPr>
            <p:cNvSpPr/>
            <p:nvPr/>
          </p:nvSpPr>
          <p:spPr bwMode="auto">
            <a:xfrm>
              <a:off x="588955" y="3649078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8" name="椭圆 43">
              <a:extLst>
                <a:ext uri="{FF2B5EF4-FFF2-40B4-BE49-F238E27FC236}">
                  <a16:creationId xmlns:a16="http://schemas.microsoft.com/office/drawing/2014/main" id="{86208B79-E0E1-492C-B8EB-F23102EAE7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3226" y="3607532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029BA76F-CC5D-479B-B039-4DABF013B53E}"/>
              </a:ext>
            </a:extLst>
          </p:cNvPr>
          <p:cNvCxnSpPr>
            <a:cxnSpLocks/>
            <a:stCxn id="54" idx="4"/>
            <a:endCxn id="34" idx="0"/>
          </p:cNvCxnSpPr>
          <p:nvPr/>
        </p:nvCxnSpPr>
        <p:spPr>
          <a:xfrm>
            <a:off x="505544" y="2878580"/>
            <a:ext cx="0" cy="639580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线箭头连接符 58">
            <a:extLst>
              <a:ext uri="{FF2B5EF4-FFF2-40B4-BE49-F238E27FC236}">
                <a16:creationId xmlns:a16="http://schemas.microsoft.com/office/drawing/2014/main" id="{716AF9CA-3331-4592-B08D-55E06685D930}"/>
              </a:ext>
            </a:extLst>
          </p:cNvPr>
          <p:cNvCxnSpPr>
            <a:cxnSpLocks/>
          </p:cNvCxnSpPr>
          <p:nvPr/>
        </p:nvCxnSpPr>
        <p:spPr>
          <a:xfrm>
            <a:off x="503648" y="2107568"/>
            <a:ext cx="0" cy="591625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线形标注 1(带强调线) 9">
            <a:extLst>
              <a:ext uri="{FF2B5EF4-FFF2-40B4-BE49-F238E27FC236}">
                <a16:creationId xmlns:a16="http://schemas.microsoft.com/office/drawing/2014/main" id="{8FCC3571-1863-4CB5-B7FA-633345A78BA8}"/>
              </a:ext>
            </a:extLst>
          </p:cNvPr>
          <p:cNvSpPr/>
          <p:nvPr/>
        </p:nvSpPr>
        <p:spPr>
          <a:xfrm>
            <a:off x="7058396" y="4108567"/>
            <a:ext cx="1759033" cy="541337"/>
          </a:xfrm>
          <a:prstGeom prst="accentCallout1">
            <a:avLst>
              <a:gd name="adj1" fmla="val -17446"/>
              <a:gd name="adj2" fmla="val 106381"/>
              <a:gd name="adj3" fmla="val -320933"/>
              <a:gd name="adj4" fmla="val 2212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选择人员，直接退休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5" name="线形标注 1(带强调线) 9">
            <a:extLst>
              <a:ext uri="{FF2B5EF4-FFF2-40B4-BE49-F238E27FC236}">
                <a16:creationId xmlns:a16="http://schemas.microsoft.com/office/drawing/2014/main" id="{68EE8D49-E4EE-4DEB-B272-E520ABB02647}"/>
              </a:ext>
            </a:extLst>
          </p:cNvPr>
          <p:cNvSpPr/>
          <p:nvPr/>
        </p:nvSpPr>
        <p:spPr>
          <a:xfrm>
            <a:off x="3945082" y="5215852"/>
            <a:ext cx="5786747" cy="541337"/>
          </a:xfrm>
          <a:prstGeom prst="accentCallout1">
            <a:avLst>
              <a:gd name="adj1" fmla="val 11855"/>
              <a:gd name="adj2" fmla="val -844"/>
              <a:gd name="adj3" fmla="val -262330"/>
              <a:gd name="adj4" fmla="val -644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/>
                <a:ea typeface="微软雅黑"/>
              </a:rPr>
              <a:t>当人员状态为退休时返聘：在兼职记录中选择退休人员，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选择任职类型为”返聘；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/>
                <a:ea typeface="微软雅黑"/>
              </a:rPr>
              <a:t>当人员状态为离职时返聘：离职人员列表中，对该人员执行”入职申请“操作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8141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FB4E02F4-0E19-43BE-8C79-E9C60399D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171" y="1593220"/>
            <a:ext cx="9579429" cy="47048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兼职管理</a:t>
            </a:r>
          </a:p>
        </p:txBody>
      </p:sp>
      <p:sp>
        <p:nvSpPr>
          <p:cNvPr id="31" name="文本占位符 46">
            <a:extLst>
              <a:ext uri="{FF2B5EF4-FFF2-40B4-BE49-F238E27FC236}">
                <a16:creationId xmlns:a16="http://schemas.microsoft.com/office/drawing/2014/main" id="{5CEE1E29-7E0A-4A4C-BEED-077627E6115A}"/>
              </a:ext>
            </a:extLst>
          </p:cNvPr>
          <p:cNvSpPr txBox="1">
            <a:spLocks/>
          </p:cNvSpPr>
          <p:nvPr/>
        </p:nvSpPr>
        <p:spPr bwMode="auto">
          <a:xfrm>
            <a:off x="2342809" y="943322"/>
            <a:ext cx="9689863" cy="56815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9pPr>
          </a:lstStyle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路径：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组织员工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-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任职管理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-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兼职管理</a:t>
            </a:r>
            <a:endParaRPr lang="en-US" altLang="zh-CN" sz="1600" b="1" dirty="0">
              <a:solidFill>
                <a:srgbClr val="008E9D"/>
              </a:solidFill>
              <a:latin typeface="微软雅黑"/>
              <a:ea typeface="微软雅黑"/>
            </a:endParaRPr>
          </a:p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业务说明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：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员工在企业内部的兼职，可以同时兼任多个职务（职位）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BB735EB7-BF90-49E4-B210-73FE97505353}"/>
              </a:ext>
            </a:extLst>
          </p:cNvPr>
          <p:cNvSpPr/>
          <p:nvPr/>
        </p:nvSpPr>
        <p:spPr bwMode="auto">
          <a:xfrm>
            <a:off x="159328" y="1026608"/>
            <a:ext cx="1245583" cy="4695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异动管理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28" name="直线箭头连接符 58">
            <a:extLst>
              <a:ext uri="{FF2B5EF4-FFF2-40B4-BE49-F238E27FC236}">
                <a16:creationId xmlns:a16="http://schemas.microsoft.com/office/drawing/2014/main" id="{57335904-6E4B-4244-95A5-2DE99ABE5424}"/>
              </a:ext>
            </a:extLst>
          </p:cNvPr>
          <p:cNvCxnSpPr>
            <a:cxnSpLocks/>
            <a:stCxn id="43" idx="4"/>
            <a:endCxn id="32" idx="0"/>
          </p:cNvCxnSpPr>
          <p:nvPr/>
        </p:nvCxnSpPr>
        <p:spPr>
          <a:xfrm flipH="1">
            <a:off x="516269" y="5347422"/>
            <a:ext cx="5715" cy="568548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圆角矩形 21">
            <a:extLst>
              <a:ext uri="{FF2B5EF4-FFF2-40B4-BE49-F238E27FC236}">
                <a16:creationId xmlns:a16="http://schemas.microsoft.com/office/drawing/2014/main" id="{E6A622C5-3CBF-4759-B29D-6250DFC886B8}"/>
              </a:ext>
            </a:extLst>
          </p:cNvPr>
          <p:cNvSpPr/>
          <p:nvPr/>
        </p:nvSpPr>
        <p:spPr>
          <a:xfrm>
            <a:off x="779943" y="1804390"/>
            <a:ext cx="1110922" cy="466725"/>
          </a:xfrm>
          <a:prstGeom prst="roundRect">
            <a:avLst>
              <a:gd name="adj" fmla="val 1224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Offer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管理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入职管理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57A8E76D-B1DF-437F-8783-E6B712AF490B}"/>
              </a:ext>
            </a:extLst>
          </p:cNvPr>
          <p:cNvGrpSpPr/>
          <p:nvPr/>
        </p:nvGrpSpPr>
        <p:grpSpPr>
          <a:xfrm>
            <a:off x="426575" y="5915970"/>
            <a:ext cx="179388" cy="179387"/>
            <a:chOff x="528031" y="1862594"/>
            <a:chExt cx="179388" cy="179387"/>
          </a:xfrm>
        </p:grpSpPr>
        <p:sp>
          <p:nvSpPr>
            <p:cNvPr id="30" name="椭圆 39">
              <a:extLst>
                <a:ext uri="{FF2B5EF4-FFF2-40B4-BE49-F238E27FC236}">
                  <a16:creationId xmlns:a16="http://schemas.microsoft.com/office/drawing/2014/main" id="{3470D276-8CE8-4DE3-A82C-61E9299DB782}"/>
                </a:ext>
              </a:extLst>
            </p:cNvPr>
            <p:cNvSpPr/>
            <p:nvPr/>
          </p:nvSpPr>
          <p:spPr bwMode="auto">
            <a:xfrm>
              <a:off x="573346" y="1913703"/>
              <a:ext cx="84138" cy="84137"/>
            </a:xfrm>
            <a:prstGeom prst="ellipse">
              <a:avLst/>
            </a:prstGeom>
            <a:solidFill>
              <a:srgbClr val="8CC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2" name="椭圆 43">
              <a:extLst>
                <a:ext uri="{FF2B5EF4-FFF2-40B4-BE49-F238E27FC236}">
                  <a16:creationId xmlns:a16="http://schemas.microsoft.com/office/drawing/2014/main" id="{ED8D0C40-181E-46AE-BB64-E693A62BC1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8031" y="1862594"/>
              <a:ext cx="179388" cy="179387"/>
            </a:xfrm>
            <a:prstGeom prst="ellipse">
              <a:avLst/>
            </a:prstGeom>
            <a:noFill/>
            <a:ln>
              <a:solidFill>
                <a:srgbClr val="8CC2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9AF295C-0A97-4D82-AAAE-99CFCFFE6D02}"/>
              </a:ext>
            </a:extLst>
          </p:cNvPr>
          <p:cNvGrpSpPr/>
          <p:nvPr/>
        </p:nvGrpSpPr>
        <p:grpSpPr>
          <a:xfrm>
            <a:off x="415850" y="3518160"/>
            <a:ext cx="179388" cy="179387"/>
            <a:chOff x="545122" y="3001519"/>
            <a:chExt cx="179388" cy="179387"/>
          </a:xfrm>
        </p:grpSpPr>
        <p:sp>
          <p:nvSpPr>
            <p:cNvPr id="33" name="椭圆 39">
              <a:extLst>
                <a:ext uri="{FF2B5EF4-FFF2-40B4-BE49-F238E27FC236}">
                  <a16:creationId xmlns:a16="http://schemas.microsoft.com/office/drawing/2014/main" id="{BD4ACD78-5E94-4180-9F0F-D9D57821931B}"/>
                </a:ext>
              </a:extLst>
            </p:cNvPr>
            <p:cNvSpPr/>
            <p:nvPr/>
          </p:nvSpPr>
          <p:spPr bwMode="auto">
            <a:xfrm>
              <a:off x="590851" y="3043065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4" name="椭圆 43">
              <a:extLst>
                <a:ext uri="{FF2B5EF4-FFF2-40B4-BE49-F238E27FC236}">
                  <a16:creationId xmlns:a16="http://schemas.microsoft.com/office/drawing/2014/main" id="{652D25C5-809E-4C67-BC18-4AE6146D3F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5122" y="3001519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35" name="圆角矩形 21">
            <a:extLst>
              <a:ext uri="{FF2B5EF4-FFF2-40B4-BE49-F238E27FC236}">
                <a16:creationId xmlns:a16="http://schemas.microsoft.com/office/drawing/2014/main" id="{8E868E2D-E992-4ED4-A6A2-4B6F0338601C}"/>
              </a:ext>
            </a:extLst>
          </p:cNvPr>
          <p:cNvSpPr/>
          <p:nvPr/>
        </p:nvSpPr>
        <p:spPr>
          <a:xfrm>
            <a:off x="788107" y="2609790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试用管理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7A774BC-4EE7-4A81-8BCE-D3A982BF90EF}"/>
              </a:ext>
            </a:extLst>
          </p:cNvPr>
          <p:cNvGrpSpPr/>
          <p:nvPr/>
        </p:nvGrpSpPr>
        <p:grpSpPr>
          <a:xfrm>
            <a:off x="415850" y="4387836"/>
            <a:ext cx="179388" cy="179387"/>
            <a:chOff x="535770" y="4181044"/>
            <a:chExt cx="179388" cy="179387"/>
          </a:xfrm>
        </p:grpSpPr>
        <p:sp>
          <p:nvSpPr>
            <p:cNvPr id="36" name="椭圆 39">
              <a:extLst>
                <a:ext uri="{FF2B5EF4-FFF2-40B4-BE49-F238E27FC236}">
                  <a16:creationId xmlns:a16="http://schemas.microsoft.com/office/drawing/2014/main" id="{8CA4F496-E9FB-44DD-9942-5AF1F3807130}"/>
                </a:ext>
              </a:extLst>
            </p:cNvPr>
            <p:cNvSpPr/>
            <p:nvPr/>
          </p:nvSpPr>
          <p:spPr bwMode="auto">
            <a:xfrm>
              <a:off x="583395" y="4228669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7" name="椭圆 43">
              <a:extLst>
                <a:ext uri="{FF2B5EF4-FFF2-40B4-BE49-F238E27FC236}">
                  <a16:creationId xmlns:a16="http://schemas.microsoft.com/office/drawing/2014/main" id="{3211937B-4011-4C4C-A1C2-54693CF67C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770" y="4181044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38" name="圆角矩形 21">
            <a:extLst>
              <a:ext uri="{FF2B5EF4-FFF2-40B4-BE49-F238E27FC236}">
                <a16:creationId xmlns:a16="http://schemas.microsoft.com/office/drawing/2014/main" id="{E0895D84-7ED8-43AF-854D-152891A9D003}"/>
              </a:ext>
            </a:extLst>
          </p:cNvPr>
          <p:cNvSpPr/>
          <p:nvPr/>
        </p:nvSpPr>
        <p:spPr>
          <a:xfrm>
            <a:off x="792297" y="3415190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调动管理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39" name="直线箭头连接符 58">
            <a:extLst>
              <a:ext uri="{FF2B5EF4-FFF2-40B4-BE49-F238E27FC236}">
                <a16:creationId xmlns:a16="http://schemas.microsoft.com/office/drawing/2014/main" id="{4BC8D55C-1BD0-4AC1-B9FC-4930277B6EC9}"/>
              </a:ext>
            </a:extLst>
          </p:cNvPr>
          <p:cNvCxnSpPr>
            <a:cxnSpLocks/>
            <a:stCxn id="34" idx="4"/>
            <a:endCxn id="37" idx="0"/>
          </p:cNvCxnSpPr>
          <p:nvPr/>
        </p:nvCxnSpPr>
        <p:spPr>
          <a:xfrm>
            <a:off x="505544" y="3697547"/>
            <a:ext cx="0" cy="690289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圆角矩形 21">
            <a:extLst>
              <a:ext uri="{FF2B5EF4-FFF2-40B4-BE49-F238E27FC236}">
                <a16:creationId xmlns:a16="http://schemas.microsoft.com/office/drawing/2014/main" id="{996425C3-79B0-4AD3-855D-AB9F2DD8C2AA}"/>
              </a:ext>
            </a:extLst>
          </p:cNvPr>
          <p:cNvSpPr/>
          <p:nvPr/>
        </p:nvSpPr>
        <p:spPr>
          <a:xfrm>
            <a:off x="784133" y="4220590"/>
            <a:ext cx="1110922" cy="466725"/>
          </a:xfrm>
          <a:prstGeom prst="roundRect">
            <a:avLst>
              <a:gd name="adj" fmla="val 1224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离职管理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7FCE85A-168C-4FF6-8E2F-648CC003B6FE}"/>
              </a:ext>
            </a:extLst>
          </p:cNvPr>
          <p:cNvGrpSpPr/>
          <p:nvPr/>
        </p:nvGrpSpPr>
        <p:grpSpPr>
          <a:xfrm>
            <a:off x="432290" y="5168035"/>
            <a:ext cx="179388" cy="179387"/>
            <a:chOff x="535946" y="4731160"/>
            <a:chExt cx="179388" cy="179387"/>
          </a:xfrm>
        </p:grpSpPr>
        <p:sp>
          <p:nvSpPr>
            <p:cNvPr id="42" name="椭圆 39">
              <a:extLst>
                <a:ext uri="{FF2B5EF4-FFF2-40B4-BE49-F238E27FC236}">
                  <a16:creationId xmlns:a16="http://schemas.microsoft.com/office/drawing/2014/main" id="{40853990-B63D-48E6-B99F-32EAE53F8852}"/>
                </a:ext>
              </a:extLst>
            </p:cNvPr>
            <p:cNvSpPr/>
            <p:nvPr/>
          </p:nvSpPr>
          <p:spPr bwMode="auto">
            <a:xfrm>
              <a:off x="583571" y="4784723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3" name="椭圆 43">
              <a:extLst>
                <a:ext uri="{FF2B5EF4-FFF2-40B4-BE49-F238E27FC236}">
                  <a16:creationId xmlns:a16="http://schemas.microsoft.com/office/drawing/2014/main" id="{94F05D6B-A53D-463F-B851-77197F92CF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946" y="4731160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46" name="圆角矩形 21">
            <a:extLst>
              <a:ext uri="{FF2B5EF4-FFF2-40B4-BE49-F238E27FC236}">
                <a16:creationId xmlns:a16="http://schemas.microsoft.com/office/drawing/2014/main" id="{65A6CDFE-E7A3-4CC7-A125-5AD8E78A451B}"/>
              </a:ext>
            </a:extLst>
          </p:cNvPr>
          <p:cNvSpPr/>
          <p:nvPr/>
        </p:nvSpPr>
        <p:spPr>
          <a:xfrm>
            <a:off x="791582" y="5025990"/>
            <a:ext cx="1110922" cy="466725"/>
          </a:xfrm>
          <a:prstGeom prst="roundRect">
            <a:avLst>
              <a:gd name="adj" fmla="val 1224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退休管理</a:t>
            </a:r>
          </a:p>
        </p:txBody>
      </p:sp>
      <p:cxnSp>
        <p:nvCxnSpPr>
          <p:cNvPr id="47" name="直线箭头连接符 58">
            <a:extLst>
              <a:ext uri="{FF2B5EF4-FFF2-40B4-BE49-F238E27FC236}">
                <a16:creationId xmlns:a16="http://schemas.microsoft.com/office/drawing/2014/main" id="{C7C7E66F-63AA-4D8F-8375-F6CF6DC6BB59}"/>
              </a:ext>
            </a:extLst>
          </p:cNvPr>
          <p:cNvCxnSpPr>
            <a:cxnSpLocks/>
            <a:stCxn id="37" idx="4"/>
            <a:endCxn id="43" idx="0"/>
          </p:cNvCxnSpPr>
          <p:nvPr/>
        </p:nvCxnSpPr>
        <p:spPr>
          <a:xfrm>
            <a:off x="505544" y="4567223"/>
            <a:ext cx="16440" cy="600812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圆角矩形 21">
            <a:extLst>
              <a:ext uri="{FF2B5EF4-FFF2-40B4-BE49-F238E27FC236}">
                <a16:creationId xmlns:a16="http://schemas.microsoft.com/office/drawing/2014/main" id="{813AD122-B42A-491E-99F1-C13F42D91C97}"/>
              </a:ext>
            </a:extLst>
          </p:cNvPr>
          <p:cNvSpPr/>
          <p:nvPr/>
        </p:nvSpPr>
        <p:spPr>
          <a:xfrm>
            <a:off x="788107" y="5831392"/>
            <a:ext cx="1110922" cy="466725"/>
          </a:xfrm>
          <a:prstGeom prst="roundRect">
            <a:avLst>
              <a:gd name="adj" fmla="val 12244"/>
            </a:avLst>
          </a:prstGeom>
          <a:solidFill>
            <a:srgbClr val="8C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兼职管理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7DFD92A-1F04-4716-BB43-87B7E5F68521}"/>
              </a:ext>
            </a:extLst>
          </p:cNvPr>
          <p:cNvGrpSpPr/>
          <p:nvPr/>
        </p:nvGrpSpPr>
        <p:grpSpPr>
          <a:xfrm>
            <a:off x="415850" y="2699193"/>
            <a:ext cx="179388" cy="179387"/>
            <a:chOff x="527504" y="2457234"/>
            <a:chExt cx="179388" cy="179387"/>
          </a:xfrm>
        </p:grpSpPr>
        <p:sp>
          <p:nvSpPr>
            <p:cNvPr id="53" name="椭圆 39">
              <a:extLst>
                <a:ext uri="{FF2B5EF4-FFF2-40B4-BE49-F238E27FC236}">
                  <a16:creationId xmlns:a16="http://schemas.microsoft.com/office/drawing/2014/main" id="{C9A3635D-2457-49B0-A742-694BD5EDA446}"/>
                </a:ext>
              </a:extLst>
            </p:cNvPr>
            <p:cNvSpPr/>
            <p:nvPr/>
          </p:nvSpPr>
          <p:spPr bwMode="auto">
            <a:xfrm>
              <a:off x="581268" y="2505188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4" name="椭圆 43">
              <a:extLst>
                <a:ext uri="{FF2B5EF4-FFF2-40B4-BE49-F238E27FC236}">
                  <a16:creationId xmlns:a16="http://schemas.microsoft.com/office/drawing/2014/main" id="{E0E3497D-9135-45CE-ACD2-5E4345194B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7504" y="2457234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FFD5AF0C-263B-41B5-AF3A-4AC13DC944E8}"/>
              </a:ext>
            </a:extLst>
          </p:cNvPr>
          <p:cNvGrpSpPr/>
          <p:nvPr/>
        </p:nvGrpSpPr>
        <p:grpSpPr>
          <a:xfrm>
            <a:off x="415850" y="1928181"/>
            <a:ext cx="179388" cy="179387"/>
            <a:chOff x="543226" y="3607532"/>
            <a:chExt cx="179388" cy="179387"/>
          </a:xfrm>
        </p:grpSpPr>
        <p:sp>
          <p:nvSpPr>
            <p:cNvPr id="57" name="椭圆 39">
              <a:extLst>
                <a:ext uri="{FF2B5EF4-FFF2-40B4-BE49-F238E27FC236}">
                  <a16:creationId xmlns:a16="http://schemas.microsoft.com/office/drawing/2014/main" id="{F07D8D92-A04B-4719-8856-8D9C1B60EACE}"/>
                </a:ext>
              </a:extLst>
            </p:cNvPr>
            <p:cNvSpPr/>
            <p:nvPr/>
          </p:nvSpPr>
          <p:spPr bwMode="auto">
            <a:xfrm>
              <a:off x="588955" y="3649078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8" name="椭圆 43">
              <a:extLst>
                <a:ext uri="{FF2B5EF4-FFF2-40B4-BE49-F238E27FC236}">
                  <a16:creationId xmlns:a16="http://schemas.microsoft.com/office/drawing/2014/main" id="{86208B79-E0E1-492C-B8EB-F23102EAE7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3226" y="3607532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029BA76F-CC5D-479B-B039-4DABF013B53E}"/>
              </a:ext>
            </a:extLst>
          </p:cNvPr>
          <p:cNvCxnSpPr>
            <a:cxnSpLocks/>
            <a:stCxn id="54" idx="4"/>
            <a:endCxn id="34" idx="0"/>
          </p:cNvCxnSpPr>
          <p:nvPr/>
        </p:nvCxnSpPr>
        <p:spPr>
          <a:xfrm>
            <a:off x="505544" y="2878580"/>
            <a:ext cx="0" cy="639580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线箭头连接符 58">
            <a:extLst>
              <a:ext uri="{FF2B5EF4-FFF2-40B4-BE49-F238E27FC236}">
                <a16:creationId xmlns:a16="http://schemas.microsoft.com/office/drawing/2014/main" id="{716AF9CA-3331-4592-B08D-55E06685D930}"/>
              </a:ext>
            </a:extLst>
          </p:cNvPr>
          <p:cNvCxnSpPr>
            <a:cxnSpLocks/>
          </p:cNvCxnSpPr>
          <p:nvPr/>
        </p:nvCxnSpPr>
        <p:spPr>
          <a:xfrm>
            <a:off x="503648" y="2107568"/>
            <a:ext cx="0" cy="591625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576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/>
        </p:nvGrpSpPr>
        <p:grpSpPr>
          <a:xfrm>
            <a:off x="6429078" y="311625"/>
            <a:ext cx="3516087" cy="1492251"/>
            <a:chOff x="4684835" y="16454"/>
            <a:chExt cx="2637065" cy="1119188"/>
          </a:xfrm>
        </p:grpSpPr>
        <p:sp>
          <p:nvSpPr>
            <p:cNvPr id="27" name="MH_Others_1"/>
            <p:cNvSpPr txBox="1"/>
            <p:nvPr>
              <p:custDataLst>
                <p:tags r:id="rId12"/>
              </p:custDataLst>
            </p:nvPr>
          </p:nvSpPr>
          <p:spPr>
            <a:xfrm>
              <a:off x="4684835" y="16454"/>
              <a:ext cx="2637065" cy="111918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>
                <a:defRPr/>
              </a:pPr>
              <a:r>
                <a:rPr lang="en-US" altLang="zh-CN" sz="7200" spc="400" dirty="0">
                  <a:solidFill>
                    <a:schemeClr val="accent1"/>
                  </a:solidFill>
                  <a:latin typeface="+mj-ea"/>
                  <a:ea typeface="+mj-ea"/>
                </a:rPr>
                <a:t>C</a:t>
              </a:r>
              <a:r>
                <a:rPr lang="en-US" altLang="zh-CN" sz="2135" spc="4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j-ea"/>
                  <a:ea typeface="+mj-ea"/>
                </a:rPr>
                <a:t>ONTENTS</a:t>
              </a:r>
              <a:endParaRPr lang="zh-CN" altLang="en-US" sz="4265" spc="4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8" name="MH_Others_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162154" y="198461"/>
              <a:ext cx="1541731" cy="477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>
                  <a:solidFill>
                    <a:schemeClr val="accent1"/>
                  </a:solidFill>
                  <a:latin typeface="+mj-ea"/>
                  <a:ea typeface="+mj-ea"/>
                </a:rPr>
                <a:t>目录</a:t>
              </a:r>
            </a:p>
          </p:txBody>
        </p:sp>
      </p:grpSp>
      <p:grpSp>
        <p:nvGrpSpPr>
          <p:cNvPr id="3" name="组 2"/>
          <p:cNvGrpSpPr/>
          <p:nvPr/>
        </p:nvGrpSpPr>
        <p:grpSpPr>
          <a:xfrm>
            <a:off x="6548568" y="1644346"/>
            <a:ext cx="2839276" cy="465137"/>
            <a:chOff x="4958103" y="1140381"/>
            <a:chExt cx="1795176" cy="348853"/>
          </a:xfrm>
          <a:solidFill>
            <a:schemeClr val="accent1"/>
          </a:solidFill>
        </p:grpSpPr>
        <p:sp>
          <p:nvSpPr>
            <p:cNvPr id="12" name="MH_Entry_1">
              <a:hlinkClick r:id="rId15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211547" y="1140381"/>
              <a:ext cx="1541732" cy="348853"/>
            </a:xfrm>
            <a:custGeom>
              <a:avLst/>
              <a:gdLst>
                <a:gd name="connsiteX0" fmla="*/ 0 w 3954840"/>
                <a:gd name="connsiteY0" fmla="*/ 0 h 557348"/>
                <a:gd name="connsiteX1" fmla="*/ 3835506 w 3954840"/>
                <a:gd name="connsiteY1" fmla="*/ 0 h 557348"/>
                <a:gd name="connsiteX2" fmla="*/ 3954840 w 3954840"/>
                <a:gd name="connsiteY2" fmla="*/ 92893 h 557348"/>
                <a:gd name="connsiteX3" fmla="*/ 3954840 w 3954840"/>
                <a:gd name="connsiteY3" fmla="*/ 464455 h 557348"/>
                <a:gd name="connsiteX4" fmla="*/ 3835506 w 3954840"/>
                <a:gd name="connsiteY4" fmla="*/ 557348 h 557348"/>
                <a:gd name="connsiteX5" fmla="*/ 0 w 3954840"/>
                <a:gd name="connsiteY5" fmla="*/ 557348 h 557348"/>
                <a:gd name="connsiteX6" fmla="*/ 45938 w 3954840"/>
                <a:gd name="connsiteY6" fmla="*/ 532414 h 557348"/>
                <a:gd name="connsiteX7" fmla="*/ 180850 w 3954840"/>
                <a:gd name="connsiteY7" fmla="*/ 278674 h 557348"/>
                <a:gd name="connsiteX8" fmla="*/ 45938 w 3954840"/>
                <a:gd name="connsiteY8" fmla="*/ 24934 h 55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4840" h="557348">
                  <a:moveTo>
                    <a:pt x="0" y="0"/>
                  </a:moveTo>
                  <a:lnTo>
                    <a:pt x="3835506" y="0"/>
                  </a:lnTo>
                  <a:cubicBezTo>
                    <a:pt x="3901412" y="0"/>
                    <a:pt x="3954840" y="41590"/>
                    <a:pt x="3954840" y="92893"/>
                  </a:cubicBezTo>
                  <a:lnTo>
                    <a:pt x="3954840" y="464455"/>
                  </a:lnTo>
                  <a:cubicBezTo>
                    <a:pt x="3954840" y="515758"/>
                    <a:pt x="3901412" y="557348"/>
                    <a:pt x="3835506" y="557348"/>
                  </a:cubicBezTo>
                  <a:lnTo>
                    <a:pt x="0" y="557348"/>
                  </a:lnTo>
                  <a:lnTo>
                    <a:pt x="45938" y="532414"/>
                  </a:lnTo>
                  <a:cubicBezTo>
                    <a:pt x="127334" y="477424"/>
                    <a:pt x="180850" y="384299"/>
                    <a:pt x="180850" y="278674"/>
                  </a:cubicBezTo>
                  <a:cubicBezTo>
                    <a:pt x="180850" y="173050"/>
                    <a:pt x="127334" y="79925"/>
                    <a:pt x="45938" y="24934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180000" tIns="36000" rIns="36000" bIns="36000" anchor="ctr">
              <a:noAutofit/>
            </a:bodyPr>
            <a:lstStyle/>
            <a:p>
              <a:pPr marL="0" lvl="1" defTabSz="1218565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zh-CN" altLang="en-US" sz="2000" dirty="0">
                  <a:solidFill>
                    <a:srgbClr val="FFFFFF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</a:rPr>
                <a:t>    </a:t>
              </a:r>
              <a:r>
                <a:rPr lang="zh-CN" altLang="en-US" sz="2000" dirty="0">
                  <a:solidFill>
                    <a:srgbClr val="FFFFFF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  <a:sym typeface="+mn-ea"/>
                </a:rPr>
                <a:t>系统概述</a:t>
              </a:r>
              <a:endParaRPr lang="zh-CN" altLang="en-US" sz="2000" b="1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704020202090204" pitchFamily="34" charset="0"/>
                <a:sym typeface="+mn-ea"/>
              </a:endParaRPr>
            </a:p>
          </p:txBody>
        </p:sp>
        <p:sp>
          <p:nvSpPr>
            <p:cNvPr id="13" name="MH_Number_1">
              <a:hlinkClick r:id="rId15" action="ppaction://hlinksldjump"/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958103" y="1162246"/>
              <a:ext cx="305123" cy="30512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kern="0" dirty="0">
                  <a:solidFill>
                    <a:srgbClr val="FFFFFF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</a:rPr>
                <a:t>1</a:t>
              </a:r>
              <a:endParaRPr lang="zh-CN" altLang="en-US" sz="2000" kern="0" dirty="0">
                <a:solidFill>
                  <a:srgbClr val="FFFFFF"/>
                </a:solidFill>
                <a:latin typeface="FZLanTingHeiS-DB-GB" panose="02000000000000000000" pitchFamily="2" charset="-122"/>
                <a:ea typeface="FZLanTingHeiS-DB-GB" panose="02000000000000000000" pitchFamily="2" charset="-122"/>
              </a:endParaRPr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6538680" y="2528641"/>
            <a:ext cx="2834990" cy="465137"/>
            <a:chOff x="4960810" y="2413914"/>
            <a:chExt cx="1792467" cy="348853"/>
          </a:xfrm>
          <a:solidFill>
            <a:schemeClr val="accent1"/>
          </a:solidFill>
        </p:grpSpPr>
        <p:sp>
          <p:nvSpPr>
            <p:cNvPr id="16" name="MH_Entry_3">
              <a:hlinkClick r:id="rId15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5211546" y="2413914"/>
              <a:ext cx="1541731" cy="348853"/>
            </a:xfrm>
            <a:custGeom>
              <a:avLst/>
              <a:gdLst>
                <a:gd name="connsiteX0" fmla="*/ 0 w 3954840"/>
                <a:gd name="connsiteY0" fmla="*/ 0 h 557348"/>
                <a:gd name="connsiteX1" fmla="*/ 3835506 w 3954840"/>
                <a:gd name="connsiteY1" fmla="*/ 0 h 557348"/>
                <a:gd name="connsiteX2" fmla="*/ 3954840 w 3954840"/>
                <a:gd name="connsiteY2" fmla="*/ 92893 h 557348"/>
                <a:gd name="connsiteX3" fmla="*/ 3954840 w 3954840"/>
                <a:gd name="connsiteY3" fmla="*/ 464455 h 557348"/>
                <a:gd name="connsiteX4" fmla="*/ 3835506 w 3954840"/>
                <a:gd name="connsiteY4" fmla="*/ 557348 h 557348"/>
                <a:gd name="connsiteX5" fmla="*/ 0 w 3954840"/>
                <a:gd name="connsiteY5" fmla="*/ 557348 h 557348"/>
                <a:gd name="connsiteX6" fmla="*/ 45938 w 3954840"/>
                <a:gd name="connsiteY6" fmla="*/ 532414 h 557348"/>
                <a:gd name="connsiteX7" fmla="*/ 180850 w 3954840"/>
                <a:gd name="connsiteY7" fmla="*/ 278674 h 557348"/>
                <a:gd name="connsiteX8" fmla="*/ 45938 w 3954840"/>
                <a:gd name="connsiteY8" fmla="*/ 24934 h 55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4840" h="557348">
                  <a:moveTo>
                    <a:pt x="0" y="0"/>
                  </a:moveTo>
                  <a:lnTo>
                    <a:pt x="3835506" y="0"/>
                  </a:lnTo>
                  <a:cubicBezTo>
                    <a:pt x="3901412" y="0"/>
                    <a:pt x="3954840" y="41590"/>
                    <a:pt x="3954840" y="92893"/>
                  </a:cubicBezTo>
                  <a:lnTo>
                    <a:pt x="3954840" y="464455"/>
                  </a:lnTo>
                  <a:cubicBezTo>
                    <a:pt x="3954840" y="515758"/>
                    <a:pt x="3901412" y="557348"/>
                    <a:pt x="3835506" y="557348"/>
                  </a:cubicBezTo>
                  <a:lnTo>
                    <a:pt x="0" y="557348"/>
                  </a:lnTo>
                  <a:lnTo>
                    <a:pt x="45938" y="532414"/>
                  </a:lnTo>
                  <a:cubicBezTo>
                    <a:pt x="127334" y="477424"/>
                    <a:pt x="180850" y="384299"/>
                    <a:pt x="180850" y="278674"/>
                  </a:cubicBezTo>
                  <a:cubicBezTo>
                    <a:pt x="180850" y="173050"/>
                    <a:pt x="127334" y="79925"/>
                    <a:pt x="45938" y="24934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180000" tIns="36000" rIns="36000" bIns="36000" anchor="ctr">
              <a:noAutofit/>
            </a:bodyPr>
            <a:lstStyle/>
            <a:p>
              <a:pPr marL="0" lvl="1" defTabSz="1218565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rgbClr val="FFFFFF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</a:rPr>
                <a:t>    </a:t>
              </a:r>
              <a:r>
                <a:rPr lang="zh-CN" altLang="en-US" sz="2000" dirty="0">
                  <a:solidFill>
                    <a:srgbClr val="FFFFFF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  <a:sym typeface="+mn-ea"/>
                </a:rPr>
                <a:t>组织管理</a:t>
              </a:r>
            </a:p>
          </p:txBody>
        </p:sp>
        <p:sp>
          <p:nvSpPr>
            <p:cNvPr id="17" name="MH_Number_3">
              <a:hlinkClick r:id="rId15" action="ppaction://hlinksldjump"/>
            </p:cNvPr>
            <p:cNvSpPr/>
            <p:nvPr>
              <p:custDataLst>
                <p:tags r:id="rId9"/>
              </p:custDataLst>
            </p:nvPr>
          </p:nvSpPr>
          <p:spPr>
            <a:xfrm>
              <a:off x="4960810" y="2438825"/>
              <a:ext cx="305123" cy="30512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180000" tIns="36000" rIns="36000" bIns="36000" anchor="ctr">
              <a:noAutofit/>
            </a:bodyPr>
            <a:lstStyle/>
            <a:p>
              <a:endParaRPr lang="zh-CN" altLang="en-US" dirty="0"/>
            </a:p>
          </p:txBody>
        </p:sp>
      </p:grpSp>
      <p:grpSp>
        <p:nvGrpSpPr>
          <p:cNvPr id="18" name="Group 3"/>
          <p:cNvGrpSpPr/>
          <p:nvPr/>
        </p:nvGrpSpPr>
        <p:grpSpPr>
          <a:xfrm>
            <a:off x="1244784" y="1082106"/>
            <a:ext cx="4266877" cy="4622215"/>
            <a:chOff x="2524195" y="2521528"/>
            <a:chExt cx="8742644" cy="9470716"/>
          </a:xfrm>
        </p:grpSpPr>
        <p:grpSp>
          <p:nvGrpSpPr>
            <p:cNvPr id="19" name="Group 33"/>
            <p:cNvGrpSpPr/>
            <p:nvPr/>
          </p:nvGrpSpPr>
          <p:grpSpPr>
            <a:xfrm>
              <a:off x="3800342" y="10064738"/>
              <a:ext cx="745888" cy="991444"/>
              <a:chOff x="9916767" y="11659096"/>
              <a:chExt cx="1032769" cy="1372771"/>
            </a:xfrm>
          </p:grpSpPr>
          <p:sp>
            <p:nvSpPr>
              <p:cNvPr id="93" name="Freeform 1092"/>
              <p:cNvSpPr>
                <a:spLocks noChangeArrowheads="1"/>
              </p:cNvSpPr>
              <p:nvPr/>
            </p:nvSpPr>
            <p:spPr bwMode="auto">
              <a:xfrm>
                <a:off x="9916767" y="12943702"/>
                <a:ext cx="75568" cy="88165"/>
              </a:xfrm>
              <a:custGeom>
                <a:avLst/>
                <a:gdLst>
                  <a:gd name="T0" fmla="*/ 3 w 26"/>
                  <a:gd name="T1" fmla="*/ 0 h 29"/>
                  <a:gd name="T2" fmla="*/ 3 w 26"/>
                  <a:gd name="T3" fmla="*/ 0 h 29"/>
                  <a:gd name="T4" fmla="*/ 3 w 26"/>
                  <a:gd name="T5" fmla="*/ 25 h 29"/>
                  <a:gd name="T6" fmla="*/ 25 w 26"/>
                  <a:gd name="T7" fmla="*/ 13 h 29"/>
                  <a:gd name="T8" fmla="*/ 3 w 26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9">
                    <a:moveTo>
                      <a:pt x="3" y="0"/>
                    </a:moveTo>
                    <a:lnTo>
                      <a:pt x="3" y="0"/>
                    </a:lnTo>
                    <a:cubicBezTo>
                      <a:pt x="3" y="4"/>
                      <a:pt x="0" y="22"/>
                      <a:pt x="3" y="25"/>
                    </a:cubicBezTo>
                    <a:cubicBezTo>
                      <a:pt x="3" y="28"/>
                      <a:pt x="22" y="13"/>
                      <a:pt x="25" y="13"/>
                    </a:cubicBezTo>
                    <a:cubicBezTo>
                      <a:pt x="22" y="7"/>
                      <a:pt x="13" y="0"/>
                      <a:pt x="3" y="0"/>
                    </a:cubicBez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</p:spPr>
            <p:txBody>
              <a:bodyPr wrap="none" lIns="325027" tIns="162513" rIns="325027" bIns="162513" anchor="ctr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94" name="Freeform 1093"/>
              <p:cNvSpPr>
                <a:spLocks noChangeArrowheads="1"/>
              </p:cNvSpPr>
              <p:nvPr/>
            </p:nvSpPr>
            <p:spPr bwMode="auto">
              <a:xfrm>
                <a:off x="9967144" y="11759852"/>
                <a:ext cx="692717" cy="944566"/>
              </a:xfrm>
              <a:custGeom>
                <a:avLst/>
                <a:gdLst>
                  <a:gd name="T0" fmla="*/ 12 w 243"/>
                  <a:gd name="T1" fmla="*/ 327 h 331"/>
                  <a:gd name="T2" fmla="*/ 12 w 243"/>
                  <a:gd name="T3" fmla="*/ 327 h 331"/>
                  <a:gd name="T4" fmla="*/ 18 w 243"/>
                  <a:gd name="T5" fmla="*/ 330 h 331"/>
                  <a:gd name="T6" fmla="*/ 242 w 243"/>
                  <a:gd name="T7" fmla="*/ 15 h 331"/>
                  <a:gd name="T8" fmla="*/ 224 w 243"/>
                  <a:gd name="T9" fmla="*/ 0 h 331"/>
                  <a:gd name="T10" fmla="*/ 0 w 243"/>
                  <a:gd name="T11" fmla="*/ 315 h 331"/>
                  <a:gd name="T12" fmla="*/ 9 w 243"/>
                  <a:gd name="T13" fmla="*/ 321 h 331"/>
                  <a:gd name="T14" fmla="*/ 12 w 243"/>
                  <a:gd name="T15" fmla="*/ 327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331">
                    <a:moveTo>
                      <a:pt x="12" y="327"/>
                    </a:moveTo>
                    <a:lnTo>
                      <a:pt x="12" y="327"/>
                    </a:lnTo>
                    <a:cubicBezTo>
                      <a:pt x="15" y="327"/>
                      <a:pt x="15" y="330"/>
                      <a:pt x="18" y="330"/>
                    </a:cubicBezTo>
                    <a:cubicBezTo>
                      <a:pt x="242" y="15"/>
                      <a:pt x="242" y="15"/>
                      <a:pt x="242" y="15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0" y="315"/>
                      <a:pt x="0" y="315"/>
                      <a:pt x="0" y="315"/>
                    </a:cubicBezTo>
                    <a:cubicBezTo>
                      <a:pt x="9" y="321"/>
                      <a:pt x="9" y="321"/>
                      <a:pt x="9" y="321"/>
                    </a:cubicBezTo>
                    <a:lnTo>
                      <a:pt x="12" y="327"/>
                    </a:ln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</p:spPr>
            <p:txBody>
              <a:bodyPr wrap="none" lIns="325027" tIns="162513" rIns="325027" bIns="162513" anchor="ctr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95" name="Freeform 1094"/>
              <p:cNvSpPr>
                <a:spLocks noChangeArrowheads="1"/>
              </p:cNvSpPr>
              <p:nvPr/>
            </p:nvSpPr>
            <p:spPr bwMode="auto">
              <a:xfrm>
                <a:off x="10080497" y="11848010"/>
                <a:ext cx="705308" cy="944560"/>
              </a:xfrm>
              <a:custGeom>
                <a:avLst/>
                <a:gdLst>
                  <a:gd name="T0" fmla="*/ 6 w 246"/>
                  <a:gd name="T1" fmla="*/ 318 h 331"/>
                  <a:gd name="T2" fmla="*/ 6 w 246"/>
                  <a:gd name="T3" fmla="*/ 318 h 331"/>
                  <a:gd name="T4" fmla="*/ 18 w 246"/>
                  <a:gd name="T5" fmla="*/ 327 h 331"/>
                  <a:gd name="T6" fmla="*/ 21 w 246"/>
                  <a:gd name="T7" fmla="*/ 330 h 331"/>
                  <a:gd name="T8" fmla="*/ 245 w 246"/>
                  <a:gd name="T9" fmla="*/ 12 h 331"/>
                  <a:gd name="T10" fmla="*/ 224 w 246"/>
                  <a:gd name="T11" fmla="*/ 0 h 331"/>
                  <a:gd name="T12" fmla="*/ 0 w 246"/>
                  <a:gd name="T13" fmla="*/ 315 h 331"/>
                  <a:gd name="T14" fmla="*/ 3 w 246"/>
                  <a:gd name="T15" fmla="*/ 315 h 331"/>
                  <a:gd name="T16" fmla="*/ 6 w 246"/>
                  <a:gd name="T17" fmla="*/ 318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6" h="331">
                    <a:moveTo>
                      <a:pt x="6" y="318"/>
                    </a:moveTo>
                    <a:lnTo>
                      <a:pt x="6" y="318"/>
                    </a:lnTo>
                    <a:cubicBezTo>
                      <a:pt x="18" y="327"/>
                      <a:pt x="18" y="327"/>
                      <a:pt x="18" y="327"/>
                    </a:cubicBezTo>
                    <a:cubicBezTo>
                      <a:pt x="18" y="327"/>
                      <a:pt x="18" y="327"/>
                      <a:pt x="21" y="330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0" y="315"/>
                      <a:pt x="0" y="315"/>
                      <a:pt x="0" y="315"/>
                    </a:cubicBezTo>
                    <a:lnTo>
                      <a:pt x="3" y="315"/>
                    </a:lnTo>
                    <a:lnTo>
                      <a:pt x="6" y="318"/>
                    </a:ln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</p:spPr>
            <p:txBody>
              <a:bodyPr wrap="none" lIns="325027" tIns="162513" rIns="325027" bIns="162513" anchor="ctr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96" name="Freeform 1095"/>
              <p:cNvSpPr>
                <a:spLocks noChangeArrowheads="1"/>
              </p:cNvSpPr>
              <p:nvPr/>
            </p:nvSpPr>
            <p:spPr bwMode="auto">
              <a:xfrm>
                <a:off x="10672451" y="11659096"/>
                <a:ext cx="277085" cy="239294"/>
              </a:xfrm>
              <a:custGeom>
                <a:avLst/>
                <a:gdLst>
                  <a:gd name="T0" fmla="*/ 88 w 95"/>
                  <a:gd name="T1" fmla="*/ 36 h 82"/>
                  <a:gd name="T2" fmla="*/ 88 w 95"/>
                  <a:gd name="T3" fmla="*/ 36 h 82"/>
                  <a:gd name="T4" fmla="*/ 39 w 95"/>
                  <a:gd name="T5" fmla="*/ 2 h 82"/>
                  <a:gd name="T6" fmla="*/ 30 w 95"/>
                  <a:gd name="T7" fmla="*/ 0 h 82"/>
                  <a:gd name="T8" fmla="*/ 21 w 95"/>
                  <a:gd name="T9" fmla="*/ 0 h 82"/>
                  <a:gd name="T10" fmla="*/ 0 w 95"/>
                  <a:gd name="T11" fmla="*/ 27 h 82"/>
                  <a:gd name="T12" fmla="*/ 78 w 95"/>
                  <a:gd name="T13" fmla="*/ 81 h 82"/>
                  <a:gd name="T14" fmla="*/ 94 w 95"/>
                  <a:gd name="T15" fmla="*/ 54 h 82"/>
                  <a:gd name="T16" fmla="*/ 88 w 95"/>
                  <a:gd name="T17" fmla="*/ 3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82">
                    <a:moveTo>
                      <a:pt x="88" y="36"/>
                    </a:moveTo>
                    <a:lnTo>
                      <a:pt x="88" y="36"/>
                    </a:lnTo>
                    <a:cubicBezTo>
                      <a:pt x="39" y="2"/>
                      <a:pt x="39" y="2"/>
                      <a:pt x="39" y="2"/>
                    </a:cubicBezTo>
                    <a:cubicBezTo>
                      <a:pt x="36" y="0"/>
                      <a:pt x="33" y="0"/>
                      <a:pt x="30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78" y="81"/>
                      <a:pt x="78" y="81"/>
                      <a:pt x="78" y="81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94" y="48"/>
                      <a:pt x="94" y="39"/>
                      <a:pt x="88" y="36"/>
                    </a:cubicBez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</p:spPr>
            <p:txBody>
              <a:bodyPr wrap="none" lIns="325027" tIns="162513" rIns="325027" bIns="162513" anchor="ctr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97" name="Freeform 1096"/>
              <p:cNvSpPr>
                <a:spLocks noChangeArrowheads="1"/>
              </p:cNvSpPr>
              <p:nvPr/>
            </p:nvSpPr>
            <p:spPr bwMode="auto">
              <a:xfrm>
                <a:off x="10181258" y="11923578"/>
                <a:ext cx="692708" cy="931969"/>
              </a:xfrm>
              <a:custGeom>
                <a:avLst/>
                <a:gdLst>
                  <a:gd name="T0" fmla="*/ 0 w 243"/>
                  <a:gd name="T1" fmla="*/ 315 h 325"/>
                  <a:gd name="T2" fmla="*/ 0 w 243"/>
                  <a:gd name="T3" fmla="*/ 315 h 325"/>
                  <a:gd name="T4" fmla="*/ 6 w 243"/>
                  <a:gd name="T5" fmla="*/ 318 h 325"/>
                  <a:gd name="T6" fmla="*/ 9 w 243"/>
                  <a:gd name="T7" fmla="*/ 318 h 325"/>
                  <a:gd name="T8" fmla="*/ 18 w 243"/>
                  <a:gd name="T9" fmla="*/ 324 h 325"/>
                  <a:gd name="T10" fmla="*/ 242 w 243"/>
                  <a:gd name="T11" fmla="*/ 12 h 325"/>
                  <a:gd name="T12" fmla="*/ 227 w 243"/>
                  <a:gd name="T13" fmla="*/ 0 h 325"/>
                  <a:gd name="T14" fmla="*/ 0 w 243"/>
                  <a:gd name="T15" fmla="*/ 31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325">
                    <a:moveTo>
                      <a:pt x="0" y="315"/>
                    </a:moveTo>
                    <a:lnTo>
                      <a:pt x="0" y="315"/>
                    </a:lnTo>
                    <a:cubicBezTo>
                      <a:pt x="3" y="315"/>
                      <a:pt x="6" y="315"/>
                      <a:pt x="6" y="318"/>
                    </a:cubicBezTo>
                    <a:cubicBezTo>
                      <a:pt x="9" y="318"/>
                      <a:pt x="9" y="318"/>
                      <a:pt x="9" y="318"/>
                    </a:cubicBezTo>
                    <a:cubicBezTo>
                      <a:pt x="18" y="324"/>
                      <a:pt x="18" y="324"/>
                      <a:pt x="18" y="324"/>
                    </a:cubicBezTo>
                    <a:cubicBezTo>
                      <a:pt x="242" y="12"/>
                      <a:pt x="242" y="12"/>
                      <a:pt x="242" y="12"/>
                    </a:cubicBezTo>
                    <a:cubicBezTo>
                      <a:pt x="227" y="0"/>
                      <a:pt x="227" y="0"/>
                      <a:pt x="227" y="0"/>
                    </a:cubicBezTo>
                    <a:lnTo>
                      <a:pt x="0" y="315"/>
                    </a:ln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</p:spPr>
            <p:txBody>
              <a:bodyPr wrap="none" lIns="325027" tIns="162513" rIns="325027" bIns="162513" anchor="ctr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98" name="Freeform 1097"/>
              <p:cNvSpPr>
                <a:spLocks noChangeArrowheads="1"/>
              </p:cNvSpPr>
              <p:nvPr/>
            </p:nvSpPr>
            <p:spPr bwMode="auto">
              <a:xfrm>
                <a:off x="9941956" y="12729603"/>
                <a:ext cx="239306" cy="239285"/>
              </a:xfrm>
              <a:custGeom>
                <a:avLst/>
                <a:gdLst>
                  <a:gd name="T0" fmla="*/ 78 w 85"/>
                  <a:gd name="T1" fmla="*/ 48 h 83"/>
                  <a:gd name="T2" fmla="*/ 78 w 85"/>
                  <a:gd name="T3" fmla="*/ 48 h 83"/>
                  <a:gd name="T4" fmla="*/ 51 w 85"/>
                  <a:gd name="T5" fmla="*/ 27 h 83"/>
                  <a:gd name="T6" fmla="*/ 42 w 85"/>
                  <a:gd name="T7" fmla="*/ 21 h 83"/>
                  <a:gd name="T8" fmla="*/ 15 w 85"/>
                  <a:gd name="T9" fmla="*/ 3 h 83"/>
                  <a:gd name="T10" fmla="*/ 15 w 85"/>
                  <a:gd name="T11" fmla="*/ 0 h 83"/>
                  <a:gd name="T12" fmla="*/ 12 w 85"/>
                  <a:gd name="T13" fmla="*/ 0 h 83"/>
                  <a:gd name="T14" fmla="*/ 6 w 85"/>
                  <a:gd name="T15" fmla="*/ 15 h 83"/>
                  <a:gd name="T16" fmla="*/ 3 w 85"/>
                  <a:gd name="T17" fmla="*/ 21 h 83"/>
                  <a:gd name="T18" fmla="*/ 0 w 85"/>
                  <a:gd name="T19" fmla="*/ 57 h 83"/>
                  <a:gd name="T20" fmla="*/ 33 w 85"/>
                  <a:gd name="T21" fmla="*/ 82 h 83"/>
                  <a:gd name="T22" fmla="*/ 63 w 85"/>
                  <a:gd name="T23" fmla="*/ 63 h 83"/>
                  <a:gd name="T24" fmla="*/ 69 w 85"/>
                  <a:gd name="T25" fmla="*/ 60 h 83"/>
                  <a:gd name="T26" fmla="*/ 84 w 85"/>
                  <a:gd name="T27" fmla="*/ 51 h 83"/>
                  <a:gd name="T28" fmla="*/ 81 w 85"/>
                  <a:gd name="T29" fmla="*/ 48 h 83"/>
                  <a:gd name="T30" fmla="*/ 78 w 85"/>
                  <a:gd name="T31" fmla="*/ 4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83">
                    <a:moveTo>
                      <a:pt x="78" y="48"/>
                    </a:moveTo>
                    <a:lnTo>
                      <a:pt x="78" y="48"/>
                    </a:lnTo>
                    <a:cubicBezTo>
                      <a:pt x="69" y="45"/>
                      <a:pt x="57" y="36"/>
                      <a:pt x="51" y="27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33" y="18"/>
                      <a:pt x="21" y="9"/>
                      <a:pt x="15" y="3"/>
                    </a:cubicBezTo>
                    <a:lnTo>
                      <a:pt x="15" y="0"/>
                    </a:ln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6"/>
                      <a:pt x="6" y="15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9" y="60"/>
                      <a:pt x="24" y="66"/>
                      <a:pt x="33" y="82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78" y="57"/>
                      <a:pt x="81" y="54"/>
                      <a:pt x="84" y="51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78" y="48"/>
                    </a:cubicBez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</p:spPr>
            <p:txBody>
              <a:bodyPr wrap="none" lIns="325027" tIns="162513" rIns="325027" bIns="162513" anchor="ctr"/>
              <a:lstStyle/>
              <a:p>
                <a:endParaRPr lang="en-US" sz="2400" dirty="0">
                  <a:latin typeface="Calibri Light"/>
                </a:endParaRPr>
              </a:p>
            </p:txBody>
          </p:sp>
        </p:grpSp>
        <p:grpSp>
          <p:nvGrpSpPr>
            <p:cNvPr id="24" name="Group 37"/>
            <p:cNvGrpSpPr/>
            <p:nvPr/>
          </p:nvGrpSpPr>
          <p:grpSpPr>
            <a:xfrm rot="19385170">
              <a:off x="3988335" y="6990732"/>
              <a:ext cx="828523" cy="1189633"/>
              <a:chOff x="18561758" y="2385889"/>
              <a:chExt cx="2160750" cy="3102509"/>
            </a:xfrm>
          </p:grpSpPr>
          <p:sp>
            <p:nvSpPr>
              <p:cNvPr id="69" name="Freeform 277"/>
              <p:cNvSpPr/>
              <p:nvPr/>
            </p:nvSpPr>
            <p:spPr bwMode="auto">
              <a:xfrm>
                <a:off x="18561758" y="2385889"/>
                <a:ext cx="2160750" cy="3102509"/>
              </a:xfrm>
              <a:custGeom>
                <a:avLst/>
                <a:gdLst>
                  <a:gd name="T0" fmla="*/ 0 w 366"/>
                  <a:gd name="T1" fmla="*/ 494 h 527"/>
                  <a:gd name="T2" fmla="*/ 34 w 366"/>
                  <a:gd name="T3" fmla="*/ 527 h 527"/>
                  <a:gd name="T4" fmla="*/ 333 w 366"/>
                  <a:gd name="T5" fmla="*/ 527 h 527"/>
                  <a:gd name="T6" fmla="*/ 366 w 366"/>
                  <a:gd name="T7" fmla="*/ 494 h 527"/>
                  <a:gd name="T8" fmla="*/ 366 w 366"/>
                  <a:gd name="T9" fmla="*/ 34 h 527"/>
                  <a:gd name="T10" fmla="*/ 333 w 366"/>
                  <a:gd name="T11" fmla="*/ 0 h 527"/>
                  <a:gd name="T12" fmla="*/ 34 w 366"/>
                  <a:gd name="T13" fmla="*/ 0 h 527"/>
                  <a:gd name="T14" fmla="*/ 0 w 366"/>
                  <a:gd name="T15" fmla="*/ 34 h 527"/>
                  <a:gd name="T16" fmla="*/ 0 w 366"/>
                  <a:gd name="T17" fmla="*/ 494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" h="527">
                    <a:moveTo>
                      <a:pt x="0" y="494"/>
                    </a:moveTo>
                    <a:cubicBezTo>
                      <a:pt x="0" y="512"/>
                      <a:pt x="15" y="527"/>
                      <a:pt x="34" y="527"/>
                    </a:cubicBezTo>
                    <a:cubicBezTo>
                      <a:pt x="333" y="527"/>
                      <a:pt x="333" y="527"/>
                      <a:pt x="333" y="527"/>
                    </a:cubicBezTo>
                    <a:cubicBezTo>
                      <a:pt x="351" y="527"/>
                      <a:pt x="366" y="512"/>
                      <a:pt x="366" y="494"/>
                    </a:cubicBezTo>
                    <a:cubicBezTo>
                      <a:pt x="366" y="34"/>
                      <a:pt x="366" y="34"/>
                      <a:pt x="366" y="34"/>
                    </a:cubicBezTo>
                    <a:cubicBezTo>
                      <a:pt x="366" y="15"/>
                      <a:pt x="351" y="0"/>
                      <a:pt x="33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lnTo>
                      <a:pt x="0" y="494"/>
                    </a:lnTo>
                    <a:close/>
                  </a:path>
                </a:pathLst>
              </a:custGeom>
              <a:solidFill>
                <a:srgbClr val="2D3539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0" name="Rectangle 278"/>
              <p:cNvSpPr>
                <a:spLocks noChangeArrowheads="1"/>
              </p:cNvSpPr>
              <p:nvPr/>
            </p:nvSpPr>
            <p:spPr bwMode="auto">
              <a:xfrm>
                <a:off x="18721666" y="2532620"/>
                <a:ext cx="1842254" cy="27204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1" name="Freeform 281"/>
              <p:cNvSpPr/>
              <p:nvPr/>
            </p:nvSpPr>
            <p:spPr bwMode="auto">
              <a:xfrm>
                <a:off x="18815497" y="3457953"/>
                <a:ext cx="1671773" cy="1718475"/>
              </a:xfrm>
              <a:custGeom>
                <a:avLst/>
                <a:gdLst>
                  <a:gd name="T0" fmla="*/ 278 w 283"/>
                  <a:gd name="T1" fmla="*/ 292 h 292"/>
                  <a:gd name="T2" fmla="*/ 5 w 283"/>
                  <a:gd name="T3" fmla="*/ 292 h 292"/>
                  <a:gd name="T4" fmla="*/ 0 w 283"/>
                  <a:gd name="T5" fmla="*/ 287 h 292"/>
                  <a:gd name="T6" fmla="*/ 5 w 283"/>
                  <a:gd name="T7" fmla="*/ 283 h 292"/>
                  <a:gd name="T8" fmla="*/ 274 w 283"/>
                  <a:gd name="T9" fmla="*/ 283 h 292"/>
                  <a:gd name="T10" fmla="*/ 274 w 283"/>
                  <a:gd name="T11" fmla="*/ 5 h 292"/>
                  <a:gd name="T12" fmla="*/ 278 w 283"/>
                  <a:gd name="T13" fmla="*/ 0 h 292"/>
                  <a:gd name="T14" fmla="*/ 283 w 283"/>
                  <a:gd name="T15" fmla="*/ 5 h 292"/>
                  <a:gd name="T16" fmla="*/ 283 w 283"/>
                  <a:gd name="T17" fmla="*/ 287 h 292"/>
                  <a:gd name="T18" fmla="*/ 278 w 283"/>
                  <a:gd name="T19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3" h="292">
                    <a:moveTo>
                      <a:pt x="278" y="292"/>
                    </a:moveTo>
                    <a:cubicBezTo>
                      <a:pt x="5" y="292"/>
                      <a:pt x="5" y="292"/>
                      <a:pt x="5" y="292"/>
                    </a:cubicBezTo>
                    <a:cubicBezTo>
                      <a:pt x="2" y="292"/>
                      <a:pt x="0" y="290"/>
                      <a:pt x="0" y="287"/>
                    </a:cubicBezTo>
                    <a:cubicBezTo>
                      <a:pt x="0" y="285"/>
                      <a:pt x="2" y="283"/>
                      <a:pt x="5" y="283"/>
                    </a:cubicBezTo>
                    <a:cubicBezTo>
                      <a:pt x="274" y="283"/>
                      <a:pt x="274" y="283"/>
                      <a:pt x="274" y="283"/>
                    </a:cubicBezTo>
                    <a:cubicBezTo>
                      <a:pt x="274" y="5"/>
                      <a:pt x="274" y="5"/>
                      <a:pt x="274" y="5"/>
                    </a:cubicBezTo>
                    <a:cubicBezTo>
                      <a:pt x="274" y="2"/>
                      <a:pt x="276" y="0"/>
                      <a:pt x="278" y="0"/>
                    </a:cubicBezTo>
                    <a:cubicBezTo>
                      <a:pt x="281" y="0"/>
                      <a:pt x="283" y="2"/>
                      <a:pt x="283" y="5"/>
                    </a:cubicBezTo>
                    <a:cubicBezTo>
                      <a:pt x="283" y="287"/>
                      <a:pt x="283" y="287"/>
                      <a:pt x="283" y="287"/>
                    </a:cubicBezTo>
                    <a:cubicBezTo>
                      <a:pt x="283" y="290"/>
                      <a:pt x="281" y="292"/>
                      <a:pt x="278" y="292"/>
                    </a:cubicBez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2" name="Freeform 282"/>
              <p:cNvSpPr/>
              <p:nvPr/>
            </p:nvSpPr>
            <p:spPr bwMode="auto">
              <a:xfrm>
                <a:off x="18857787" y="2822118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10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3" name="Freeform 283"/>
              <p:cNvSpPr/>
              <p:nvPr/>
            </p:nvSpPr>
            <p:spPr bwMode="auto">
              <a:xfrm>
                <a:off x="18851179" y="2939767"/>
                <a:ext cx="796900" cy="70061"/>
              </a:xfrm>
              <a:custGeom>
                <a:avLst/>
                <a:gdLst>
                  <a:gd name="T0" fmla="*/ 129 w 135"/>
                  <a:gd name="T1" fmla="*/ 0 h 12"/>
                  <a:gd name="T2" fmla="*/ 6 w 135"/>
                  <a:gd name="T3" fmla="*/ 0 h 12"/>
                  <a:gd name="T4" fmla="*/ 0 w 135"/>
                  <a:gd name="T5" fmla="*/ 6 h 12"/>
                  <a:gd name="T6" fmla="*/ 6 w 135"/>
                  <a:gd name="T7" fmla="*/ 12 h 12"/>
                  <a:gd name="T8" fmla="*/ 129 w 135"/>
                  <a:gd name="T9" fmla="*/ 12 h 12"/>
                  <a:gd name="T10" fmla="*/ 135 w 135"/>
                  <a:gd name="T11" fmla="*/ 6 h 12"/>
                  <a:gd name="T12" fmla="*/ 129 w 135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2">
                    <a:moveTo>
                      <a:pt x="12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32" y="12"/>
                      <a:pt x="135" y="9"/>
                      <a:pt x="135" y="6"/>
                    </a:cubicBezTo>
                    <a:cubicBezTo>
                      <a:pt x="135" y="3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4" name="Freeform 284"/>
              <p:cNvSpPr/>
              <p:nvPr/>
            </p:nvSpPr>
            <p:spPr bwMode="auto">
              <a:xfrm>
                <a:off x="19712836" y="2945054"/>
                <a:ext cx="377966" cy="64773"/>
              </a:xfrm>
              <a:custGeom>
                <a:avLst/>
                <a:gdLst>
                  <a:gd name="T0" fmla="*/ 59 w 64"/>
                  <a:gd name="T1" fmla="*/ 0 h 11"/>
                  <a:gd name="T2" fmla="*/ 6 w 64"/>
                  <a:gd name="T3" fmla="*/ 0 h 11"/>
                  <a:gd name="T4" fmla="*/ 0 w 64"/>
                  <a:gd name="T5" fmla="*/ 5 h 11"/>
                  <a:gd name="T6" fmla="*/ 6 w 64"/>
                  <a:gd name="T7" fmla="*/ 11 h 11"/>
                  <a:gd name="T8" fmla="*/ 59 w 64"/>
                  <a:gd name="T9" fmla="*/ 11 h 11"/>
                  <a:gd name="T10" fmla="*/ 64 w 64"/>
                  <a:gd name="T11" fmla="*/ 5 h 11"/>
                  <a:gd name="T12" fmla="*/ 59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1"/>
                      <a:pt x="6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2" y="11"/>
                      <a:pt x="64" y="8"/>
                      <a:pt x="64" y="5"/>
                    </a:cubicBezTo>
                    <a:cubicBezTo>
                      <a:pt x="64" y="2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5" name="Freeform 285"/>
              <p:cNvSpPr/>
              <p:nvPr/>
            </p:nvSpPr>
            <p:spPr bwMode="auto">
              <a:xfrm>
                <a:off x="18857787" y="3057417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10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6" name="Freeform 286"/>
              <p:cNvSpPr/>
              <p:nvPr/>
            </p:nvSpPr>
            <p:spPr bwMode="auto">
              <a:xfrm>
                <a:off x="19282008" y="3192251"/>
                <a:ext cx="377966" cy="59485"/>
              </a:xfrm>
              <a:custGeom>
                <a:avLst/>
                <a:gdLst>
                  <a:gd name="T0" fmla="*/ 64 w 64"/>
                  <a:gd name="T1" fmla="*/ 5 h 10"/>
                  <a:gd name="T2" fmla="*/ 58 w 64"/>
                  <a:gd name="T3" fmla="*/ 10 h 10"/>
                  <a:gd name="T4" fmla="*/ 6 w 64"/>
                  <a:gd name="T5" fmla="*/ 10 h 10"/>
                  <a:gd name="T6" fmla="*/ 0 w 64"/>
                  <a:gd name="T7" fmla="*/ 5 h 10"/>
                  <a:gd name="T8" fmla="*/ 0 w 64"/>
                  <a:gd name="T9" fmla="*/ 5 h 10"/>
                  <a:gd name="T10" fmla="*/ 6 w 64"/>
                  <a:gd name="T11" fmla="*/ 0 h 10"/>
                  <a:gd name="T12" fmla="*/ 58 w 64"/>
                  <a:gd name="T13" fmla="*/ 0 h 10"/>
                  <a:gd name="T14" fmla="*/ 64 w 64"/>
                  <a:gd name="T1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0">
                    <a:moveTo>
                      <a:pt x="64" y="5"/>
                    </a:moveTo>
                    <a:cubicBezTo>
                      <a:pt x="64" y="8"/>
                      <a:pt x="61" y="10"/>
                      <a:pt x="58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3" y="10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4" y="2"/>
                      <a:pt x="64" y="5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7" name="Freeform 287"/>
              <p:cNvSpPr/>
              <p:nvPr/>
            </p:nvSpPr>
            <p:spPr bwMode="auto">
              <a:xfrm>
                <a:off x="18857787" y="3192251"/>
                <a:ext cx="371358" cy="59485"/>
              </a:xfrm>
              <a:custGeom>
                <a:avLst/>
                <a:gdLst>
                  <a:gd name="T0" fmla="*/ 58 w 63"/>
                  <a:gd name="T1" fmla="*/ 0 h 10"/>
                  <a:gd name="T2" fmla="*/ 5 w 63"/>
                  <a:gd name="T3" fmla="*/ 0 h 10"/>
                  <a:gd name="T4" fmla="*/ 0 w 63"/>
                  <a:gd name="T5" fmla="*/ 5 h 10"/>
                  <a:gd name="T6" fmla="*/ 5 w 63"/>
                  <a:gd name="T7" fmla="*/ 10 h 10"/>
                  <a:gd name="T8" fmla="*/ 58 w 63"/>
                  <a:gd name="T9" fmla="*/ 10 h 10"/>
                  <a:gd name="T10" fmla="*/ 63 w 63"/>
                  <a:gd name="T11" fmla="*/ 5 h 10"/>
                  <a:gd name="T12" fmla="*/ 58 w 63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0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61" y="10"/>
                      <a:pt x="63" y="8"/>
                      <a:pt x="63" y="5"/>
                    </a:cubicBezTo>
                    <a:cubicBezTo>
                      <a:pt x="63" y="2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8" name="Freeform 288"/>
              <p:cNvSpPr/>
              <p:nvPr/>
            </p:nvSpPr>
            <p:spPr bwMode="auto">
              <a:xfrm>
                <a:off x="18845893" y="3357488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9" name="Freeform 289"/>
              <p:cNvSpPr/>
              <p:nvPr/>
            </p:nvSpPr>
            <p:spPr bwMode="auto">
              <a:xfrm>
                <a:off x="18839286" y="3475138"/>
                <a:ext cx="796900" cy="64773"/>
              </a:xfrm>
              <a:custGeom>
                <a:avLst/>
                <a:gdLst>
                  <a:gd name="T0" fmla="*/ 130 w 135"/>
                  <a:gd name="T1" fmla="*/ 0 h 11"/>
                  <a:gd name="T2" fmla="*/ 6 w 135"/>
                  <a:gd name="T3" fmla="*/ 0 h 11"/>
                  <a:gd name="T4" fmla="*/ 0 w 135"/>
                  <a:gd name="T5" fmla="*/ 6 h 11"/>
                  <a:gd name="T6" fmla="*/ 6 w 135"/>
                  <a:gd name="T7" fmla="*/ 11 h 11"/>
                  <a:gd name="T8" fmla="*/ 130 w 135"/>
                  <a:gd name="T9" fmla="*/ 11 h 11"/>
                  <a:gd name="T10" fmla="*/ 135 w 135"/>
                  <a:gd name="T11" fmla="*/ 6 h 11"/>
                  <a:gd name="T12" fmla="*/ 130 w 13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1">
                    <a:moveTo>
                      <a:pt x="13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3" y="11"/>
                      <a:pt x="135" y="9"/>
                      <a:pt x="135" y="6"/>
                    </a:cubicBezTo>
                    <a:cubicBezTo>
                      <a:pt x="135" y="2"/>
                      <a:pt x="133" y="0"/>
                      <a:pt x="130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0" name="Freeform 290"/>
              <p:cNvSpPr/>
              <p:nvPr/>
            </p:nvSpPr>
            <p:spPr bwMode="auto">
              <a:xfrm>
                <a:off x="19707550" y="3475138"/>
                <a:ext cx="371358" cy="64773"/>
              </a:xfrm>
              <a:custGeom>
                <a:avLst/>
                <a:gdLst>
                  <a:gd name="T0" fmla="*/ 58 w 63"/>
                  <a:gd name="T1" fmla="*/ 0 h 11"/>
                  <a:gd name="T2" fmla="*/ 5 w 63"/>
                  <a:gd name="T3" fmla="*/ 0 h 11"/>
                  <a:gd name="T4" fmla="*/ 0 w 63"/>
                  <a:gd name="T5" fmla="*/ 6 h 11"/>
                  <a:gd name="T6" fmla="*/ 5 w 63"/>
                  <a:gd name="T7" fmla="*/ 11 h 11"/>
                  <a:gd name="T8" fmla="*/ 58 w 63"/>
                  <a:gd name="T9" fmla="*/ 11 h 11"/>
                  <a:gd name="T10" fmla="*/ 63 w 63"/>
                  <a:gd name="T11" fmla="*/ 6 h 11"/>
                  <a:gd name="T12" fmla="*/ 58 w 63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3" y="9"/>
                      <a:pt x="63" y="6"/>
                    </a:cubicBezTo>
                    <a:cubicBezTo>
                      <a:pt x="63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1" name="Freeform 291"/>
              <p:cNvSpPr/>
              <p:nvPr/>
            </p:nvSpPr>
            <p:spPr bwMode="auto">
              <a:xfrm>
                <a:off x="18851179" y="3592787"/>
                <a:ext cx="1435214" cy="71383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2" name="Freeform 292"/>
              <p:cNvSpPr/>
              <p:nvPr/>
            </p:nvSpPr>
            <p:spPr bwMode="auto">
              <a:xfrm>
                <a:off x="19276721" y="3722334"/>
                <a:ext cx="371358" cy="64773"/>
              </a:xfrm>
              <a:custGeom>
                <a:avLst/>
                <a:gdLst>
                  <a:gd name="T0" fmla="*/ 63 w 63"/>
                  <a:gd name="T1" fmla="*/ 6 h 11"/>
                  <a:gd name="T2" fmla="*/ 58 w 63"/>
                  <a:gd name="T3" fmla="*/ 11 h 11"/>
                  <a:gd name="T4" fmla="*/ 5 w 63"/>
                  <a:gd name="T5" fmla="*/ 11 h 11"/>
                  <a:gd name="T6" fmla="*/ 0 w 63"/>
                  <a:gd name="T7" fmla="*/ 6 h 11"/>
                  <a:gd name="T8" fmla="*/ 0 w 63"/>
                  <a:gd name="T9" fmla="*/ 6 h 11"/>
                  <a:gd name="T10" fmla="*/ 5 w 63"/>
                  <a:gd name="T11" fmla="*/ 0 h 11"/>
                  <a:gd name="T12" fmla="*/ 58 w 63"/>
                  <a:gd name="T13" fmla="*/ 0 h 11"/>
                  <a:gd name="T14" fmla="*/ 63 w 63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11">
                    <a:moveTo>
                      <a:pt x="63" y="6"/>
                    </a:moveTo>
                    <a:cubicBezTo>
                      <a:pt x="63" y="9"/>
                      <a:pt x="61" y="11"/>
                      <a:pt x="58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2" y="11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3" y="3"/>
                      <a:pt x="6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3" name="Freeform 293"/>
              <p:cNvSpPr/>
              <p:nvPr/>
            </p:nvSpPr>
            <p:spPr bwMode="auto">
              <a:xfrm>
                <a:off x="18845893" y="3722334"/>
                <a:ext cx="377966" cy="64773"/>
              </a:xfrm>
              <a:custGeom>
                <a:avLst/>
                <a:gdLst>
                  <a:gd name="T0" fmla="*/ 58 w 64"/>
                  <a:gd name="T1" fmla="*/ 0 h 11"/>
                  <a:gd name="T2" fmla="*/ 5 w 64"/>
                  <a:gd name="T3" fmla="*/ 0 h 11"/>
                  <a:gd name="T4" fmla="*/ 0 w 64"/>
                  <a:gd name="T5" fmla="*/ 6 h 11"/>
                  <a:gd name="T6" fmla="*/ 5 w 64"/>
                  <a:gd name="T7" fmla="*/ 11 h 11"/>
                  <a:gd name="T8" fmla="*/ 58 w 64"/>
                  <a:gd name="T9" fmla="*/ 11 h 11"/>
                  <a:gd name="T10" fmla="*/ 64 w 64"/>
                  <a:gd name="T11" fmla="*/ 6 h 11"/>
                  <a:gd name="T12" fmla="*/ 58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4" y="9"/>
                      <a:pt x="64" y="6"/>
                    </a:cubicBezTo>
                    <a:cubicBezTo>
                      <a:pt x="64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4" name="Freeform 294"/>
              <p:cNvSpPr/>
              <p:nvPr/>
            </p:nvSpPr>
            <p:spPr bwMode="auto">
              <a:xfrm>
                <a:off x="18839286" y="4576284"/>
                <a:ext cx="1435214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2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5" name="Freeform 295"/>
              <p:cNvSpPr/>
              <p:nvPr/>
            </p:nvSpPr>
            <p:spPr bwMode="auto">
              <a:xfrm>
                <a:off x="18833999" y="4693934"/>
                <a:ext cx="796900" cy="64773"/>
              </a:xfrm>
              <a:custGeom>
                <a:avLst/>
                <a:gdLst>
                  <a:gd name="T0" fmla="*/ 129 w 135"/>
                  <a:gd name="T1" fmla="*/ 0 h 11"/>
                  <a:gd name="T2" fmla="*/ 6 w 135"/>
                  <a:gd name="T3" fmla="*/ 0 h 11"/>
                  <a:gd name="T4" fmla="*/ 0 w 135"/>
                  <a:gd name="T5" fmla="*/ 5 h 11"/>
                  <a:gd name="T6" fmla="*/ 6 w 135"/>
                  <a:gd name="T7" fmla="*/ 11 h 11"/>
                  <a:gd name="T8" fmla="*/ 129 w 135"/>
                  <a:gd name="T9" fmla="*/ 11 h 11"/>
                  <a:gd name="T10" fmla="*/ 135 w 135"/>
                  <a:gd name="T11" fmla="*/ 5 h 11"/>
                  <a:gd name="T12" fmla="*/ 129 w 13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1">
                    <a:moveTo>
                      <a:pt x="12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9"/>
                      <a:pt x="2" y="11"/>
                      <a:pt x="6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32" y="11"/>
                      <a:pt x="135" y="9"/>
                      <a:pt x="135" y="5"/>
                    </a:cubicBezTo>
                    <a:cubicBezTo>
                      <a:pt x="135" y="2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6" name="Freeform 296"/>
              <p:cNvSpPr/>
              <p:nvPr/>
            </p:nvSpPr>
            <p:spPr bwMode="auto">
              <a:xfrm>
                <a:off x="19695656" y="4693934"/>
                <a:ext cx="377966" cy="64773"/>
              </a:xfrm>
              <a:custGeom>
                <a:avLst/>
                <a:gdLst>
                  <a:gd name="T0" fmla="*/ 59 w 64"/>
                  <a:gd name="T1" fmla="*/ 0 h 11"/>
                  <a:gd name="T2" fmla="*/ 6 w 64"/>
                  <a:gd name="T3" fmla="*/ 0 h 11"/>
                  <a:gd name="T4" fmla="*/ 0 w 64"/>
                  <a:gd name="T5" fmla="*/ 6 h 11"/>
                  <a:gd name="T6" fmla="*/ 6 w 64"/>
                  <a:gd name="T7" fmla="*/ 11 h 11"/>
                  <a:gd name="T8" fmla="*/ 59 w 64"/>
                  <a:gd name="T9" fmla="*/ 11 h 11"/>
                  <a:gd name="T10" fmla="*/ 64 w 64"/>
                  <a:gd name="T11" fmla="*/ 6 h 11"/>
                  <a:gd name="T12" fmla="*/ 59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2" y="11"/>
                      <a:pt x="64" y="9"/>
                      <a:pt x="64" y="6"/>
                    </a:cubicBezTo>
                    <a:cubicBezTo>
                      <a:pt x="64" y="3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7" name="Freeform 297"/>
              <p:cNvSpPr/>
              <p:nvPr/>
            </p:nvSpPr>
            <p:spPr bwMode="auto">
              <a:xfrm>
                <a:off x="18839286" y="4811583"/>
                <a:ext cx="1435214" cy="71383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2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8" name="Freeform 298"/>
              <p:cNvSpPr/>
              <p:nvPr/>
            </p:nvSpPr>
            <p:spPr bwMode="auto">
              <a:xfrm>
                <a:off x="19264828" y="4941130"/>
                <a:ext cx="377966" cy="64773"/>
              </a:xfrm>
              <a:custGeom>
                <a:avLst/>
                <a:gdLst>
                  <a:gd name="T0" fmla="*/ 64 w 64"/>
                  <a:gd name="T1" fmla="*/ 6 h 11"/>
                  <a:gd name="T2" fmla="*/ 58 w 64"/>
                  <a:gd name="T3" fmla="*/ 11 h 11"/>
                  <a:gd name="T4" fmla="*/ 6 w 64"/>
                  <a:gd name="T5" fmla="*/ 11 h 11"/>
                  <a:gd name="T6" fmla="*/ 0 w 64"/>
                  <a:gd name="T7" fmla="*/ 6 h 11"/>
                  <a:gd name="T8" fmla="*/ 0 w 64"/>
                  <a:gd name="T9" fmla="*/ 6 h 11"/>
                  <a:gd name="T10" fmla="*/ 6 w 64"/>
                  <a:gd name="T11" fmla="*/ 0 h 11"/>
                  <a:gd name="T12" fmla="*/ 58 w 64"/>
                  <a:gd name="T13" fmla="*/ 0 h 11"/>
                  <a:gd name="T14" fmla="*/ 64 w 64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1">
                    <a:moveTo>
                      <a:pt x="64" y="6"/>
                    </a:moveTo>
                    <a:cubicBezTo>
                      <a:pt x="64" y="9"/>
                      <a:pt x="61" y="11"/>
                      <a:pt x="58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3" y="11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4" y="3"/>
                      <a:pt x="64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9" name="Freeform 299"/>
              <p:cNvSpPr/>
              <p:nvPr/>
            </p:nvSpPr>
            <p:spPr bwMode="auto">
              <a:xfrm>
                <a:off x="18839286" y="4941130"/>
                <a:ext cx="372680" cy="64773"/>
              </a:xfrm>
              <a:custGeom>
                <a:avLst/>
                <a:gdLst>
                  <a:gd name="T0" fmla="*/ 58 w 63"/>
                  <a:gd name="T1" fmla="*/ 0 h 11"/>
                  <a:gd name="T2" fmla="*/ 5 w 63"/>
                  <a:gd name="T3" fmla="*/ 0 h 11"/>
                  <a:gd name="T4" fmla="*/ 0 w 63"/>
                  <a:gd name="T5" fmla="*/ 6 h 11"/>
                  <a:gd name="T6" fmla="*/ 5 w 63"/>
                  <a:gd name="T7" fmla="*/ 11 h 11"/>
                  <a:gd name="T8" fmla="*/ 58 w 63"/>
                  <a:gd name="T9" fmla="*/ 11 h 11"/>
                  <a:gd name="T10" fmla="*/ 63 w 63"/>
                  <a:gd name="T11" fmla="*/ 6 h 11"/>
                  <a:gd name="T12" fmla="*/ 58 w 63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3" y="9"/>
                      <a:pt x="63" y="6"/>
                    </a:cubicBezTo>
                    <a:cubicBezTo>
                      <a:pt x="63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90" name="Freeform 300"/>
              <p:cNvSpPr/>
              <p:nvPr/>
            </p:nvSpPr>
            <p:spPr bwMode="auto">
              <a:xfrm>
                <a:off x="18869681" y="3875675"/>
                <a:ext cx="1392924" cy="606754"/>
              </a:xfrm>
              <a:custGeom>
                <a:avLst/>
                <a:gdLst>
                  <a:gd name="T0" fmla="*/ 5 w 236"/>
                  <a:gd name="T1" fmla="*/ 103 h 103"/>
                  <a:gd name="T2" fmla="*/ 2 w 236"/>
                  <a:gd name="T3" fmla="*/ 102 h 103"/>
                  <a:gd name="T4" fmla="*/ 2 w 236"/>
                  <a:gd name="T5" fmla="*/ 95 h 103"/>
                  <a:gd name="T6" fmla="*/ 63 w 236"/>
                  <a:gd name="T7" fmla="*/ 29 h 103"/>
                  <a:gd name="T8" fmla="*/ 69 w 236"/>
                  <a:gd name="T9" fmla="*/ 28 h 103"/>
                  <a:gd name="T10" fmla="*/ 145 w 236"/>
                  <a:gd name="T11" fmla="*/ 80 h 103"/>
                  <a:gd name="T12" fmla="*/ 228 w 236"/>
                  <a:gd name="T13" fmla="*/ 1 h 103"/>
                  <a:gd name="T14" fmla="*/ 235 w 236"/>
                  <a:gd name="T15" fmla="*/ 2 h 103"/>
                  <a:gd name="T16" fmla="*/ 235 w 236"/>
                  <a:gd name="T17" fmla="*/ 8 h 103"/>
                  <a:gd name="T18" fmla="*/ 148 w 236"/>
                  <a:gd name="T19" fmla="*/ 90 h 103"/>
                  <a:gd name="T20" fmla="*/ 143 w 236"/>
                  <a:gd name="T21" fmla="*/ 90 h 103"/>
                  <a:gd name="T22" fmla="*/ 67 w 236"/>
                  <a:gd name="T23" fmla="*/ 38 h 103"/>
                  <a:gd name="T24" fmla="*/ 8 w 236"/>
                  <a:gd name="T25" fmla="*/ 101 h 103"/>
                  <a:gd name="T26" fmla="*/ 5 w 236"/>
                  <a:gd name="T2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103">
                    <a:moveTo>
                      <a:pt x="5" y="103"/>
                    </a:moveTo>
                    <a:cubicBezTo>
                      <a:pt x="4" y="103"/>
                      <a:pt x="3" y="102"/>
                      <a:pt x="2" y="102"/>
                    </a:cubicBezTo>
                    <a:cubicBezTo>
                      <a:pt x="0" y="100"/>
                      <a:pt x="0" y="97"/>
                      <a:pt x="2" y="95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5" y="27"/>
                      <a:pt x="68" y="27"/>
                      <a:pt x="69" y="28"/>
                    </a:cubicBezTo>
                    <a:cubicBezTo>
                      <a:pt x="145" y="80"/>
                      <a:pt x="145" y="80"/>
                      <a:pt x="145" y="80"/>
                    </a:cubicBezTo>
                    <a:cubicBezTo>
                      <a:pt x="228" y="1"/>
                      <a:pt x="228" y="1"/>
                      <a:pt x="228" y="1"/>
                    </a:cubicBezTo>
                    <a:cubicBezTo>
                      <a:pt x="230" y="0"/>
                      <a:pt x="233" y="0"/>
                      <a:pt x="235" y="2"/>
                    </a:cubicBezTo>
                    <a:cubicBezTo>
                      <a:pt x="236" y="3"/>
                      <a:pt x="236" y="6"/>
                      <a:pt x="235" y="8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7" y="91"/>
                      <a:pt x="145" y="91"/>
                      <a:pt x="143" y="90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7" y="102"/>
                      <a:pt x="6" y="103"/>
                      <a:pt x="5" y="103"/>
                    </a:cubicBezTo>
                    <a:close/>
                  </a:path>
                </a:pathLst>
              </a:custGeom>
              <a:solidFill>
                <a:srgbClr val="FF735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91" name="Oval 301"/>
              <p:cNvSpPr>
                <a:spLocks noChangeArrowheads="1"/>
              </p:cNvSpPr>
              <p:nvPr/>
            </p:nvSpPr>
            <p:spPr bwMode="auto">
              <a:xfrm>
                <a:off x="19181569" y="3993325"/>
                <a:ext cx="171803" cy="165238"/>
              </a:xfrm>
              <a:prstGeom prst="ellipse">
                <a:avLst/>
              </a:prstGeom>
              <a:solidFill>
                <a:srgbClr val="FF735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92" name="Oval 302"/>
              <p:cNvSpPr>
                <a:spLocks noChangeArrowheads="1"/>
              </p:cNvSpPr>
              <p:nvPr/>
            </p:nvSpPr>
            <p:spPr bwMode="auto">
              <a:xfrm>
                <a:off x="19659974" y="4276212"/>
                <a:ext cx="171803" cy="163916"/>
              </a:xfrm>
              <a:prstGeom prst="ellipse">
                <a:avLst/>
              </a:prstGeom>
              <a:solidFill>
                <a:srgbClr val="FF735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</p:grpSp>
        <p:grpSp>
          <p:nvGrpSpPr>
            <p:cNvPr id="25" name="Group 38"/>
            <p:cNvGrpSpPr/>
            <p:nvPr/>
          </p:nvGrpSpPr>
          <p:grpSpPr>
            <a:xfrm>
              <a:off x="4445019" y="2521528"/>
              <a:ext cx="1920847" cy="1914930"/>
              <a:chOff x="131763" y="111125"/>
              <a:chExt cx="3802063" cy="3789363"/>
            </a:xfrm>
          </p:grpSpPr>
          <p:sp>
            <p:nvSpPr>
              <p:cNvPr id="61" name="Freeform 5"/>
              <p:cNvSpPr/>
              <p:nvPr/>
            </p:nvSpPr>
            <p:spPr bwMode="auto">
              <a:xfrm>
                <a:off x="1874838" y="1930400"/>
                <a:ext cx="447675" cy="460375"/>
              </a:xfrm>
              <a:custGeom>
                <a:avLst/>
                <a:gdLst>
                  <a:gd name="T0" fmla="*/ 11 w 65"/>
                  <a:gd name="T1" fmla="*/ 0 h 67"/>
                  <a:gd name="T2" fmla="*/ 2 w 65"/>
                  <a:gd name="T3" fmla="*/ 8 h 67"/>
                  <a:gd name="T4" fmla="*/ 2 w 65"/>
                  <a:gd name="T5" fmla="*/ 18 h 67"/>
                  <a:gd name="T6" fmla="*/ 52 w 65"/>
                  <a:gd name="T7" fmla="*/ 67 h 67"/>
                  <a:gd name="T8" fmla="*/ 65 w 65"/>
                  <a:gd name="T9" fmla="*/ 54 h 67"/>
                  <a:gd name="T10" fmla="*/ 11 w 65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7">
                    <a:moveTo>
                      <a:pt x="11" y="0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11"/>
                      <a:pt x="0" y="15"/>
                      <a:pt x="2" y="18"/>
                    </a:cubicBezTo>
                    <a:cubicBezTo>
                      <a:pt x="52" y="67"/>
                      <a:pt x="52" y="67"/>
                      <a:pt x="52" y="67"/>
                    </a:cubicBezTo>
                    <a:cubicBezTo>
                      <a:pt x="65" y="54"/>
                      <a:pt x="65" y="54"/>
                      <a:pt x="65" y="54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735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62" name="Freeform 6"/>
              <p:cNvSpPr/>
              <p:nvPr/>
            </p:nvSpPr>
            <p:spPr bwMode="auto">
              <a:xfrm>
                <a:off x="2116138" y="2301875"/>
                <a:ext cx="1597025" cy="1598613"/>
              </a:xfrm>
              <a:custGeom>
                <a:avLst/>
                <a:gdLst>
                  <a:gd name="T0" fmla="*/ 17 w 232"/>
                  <a:gd name="T1" fmla="*/ 13 h 232"/>
                  <a:gd name="T2" fmla="*/ 2 w 232"/>
                  <a:gd name="T3" fmla="*/ 28 h 232"/>
                  <a:gd name="T4" fmla="*/ 2 w 232"/>
                  <a:gd name="T5" fmla="*/ 37 h 232"/>
                  <a:gd name="T6" fmla="*/ 194 w 232"/>
                  <a:gd name="T7" fmla="*/ 229 h 232"/>
                  <a:gd name="T8" fmla="*/ 204 w 232"/>
                  <a:gd name="T9" fmla="*/ 229 h 232"/>
                  <a:gd name="T10" fmla="*/ 232 w 232"/>
                  <a:gd name="T11" fmla="*/ 201 h 232"/>
                  <a:gd name="T12" fmla="*/ 38 w 232"/>
                  <a:gd name="T13" fmla="*/ 8 h 232"/>
                  <a:gd name="T14" fmla="*/ 30 w 232"/>
                  <a:gd name="T15" fmla="*/ 0 h 232"/>
                  <a:gd name="T16" fmla="*/ 17 w 232"/>
                  <a:gd name="T17" fmla="*/ 1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2" h="232">
                    <a:moveTo>
                      <a:pt x="17" y="13"/>
                    </a:moveTo>
                    <a:cubicBezTo>
                      <a:pt x="2" y="28"/>
                      <a:pt x="2" y="28"/>
                      <a:pt x="2" y="28"/>
                    </a:cubicBezTo>
                    <a:cubicBezTo>
                      <a:pt x="0" y="31"/>
                      <a:pt x="0" y="35"/>
                      <a:pt x="2" y="37"/>
                    </a:cubicBezTo>
                    <a:cubicBezTo>
                      <a:pt x="194" y="229"/>
                      <a:pt x="194" y="229"/>
                      <a:pt x="194" y="229"/>
                    </a:cubicBezTo>
                    <a:cubicBezTo>
                      <a:pt x="197" y="232"/>
                      <a:pt x="201" y="232"/>
                      <a:pt x="204" y="229"/>
                    </a:cubicBezTo>
                    <a:cubicBezTo>
                      <a:pt x="232" y="201"/>
                      <a:pt x="232" y="201"/>
                      <a:pt x="232" y="201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7" y="13"/>
                    </a:lnTo>
                    <a:close/>
                  </a:path>
                </a:pathLst>
              </a:custGeom>
              <a:solidFill>
                <a:srgbClr val="000529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63" name="Freeform 7"/>
              <p:cNvSpPr/>
              <p:nvPr/>
            </p:nvSpPr>
            <p:spPr bwMode="auto">
              <a:xfrm>
                <a:off x="1951038" y="1839913"/>
                <a:ext cx="474663" cy="461963"/>
              </a:xfrm>
              <a:custGeom>
                <a:avLst/>
                <a:gdLst>
                  <a:gd name="T0" fmla="*/ 69 w 69"/>
                  <a:gd name="T1" fmla="*/ 52 h 67"/>
                  <a:gd name="T2" fmla="*/ 20 w 69"/>
                  <a:gd name="T3" fmla="*/ 2 h 67"/>
                  <a:gd name="T4" fmla="*/ 10 w 69"/>
                  <a:gd name="T5" fmla="*/ 2 h 67"/>
                  <a:gd name="T6" fmla="*/ 0 w 69"/>
                  <a:gd name="T7" fmla="*/ 13 h 67"/>
                  <a:gd name="T8" fmla="*/ 54 w 69"/>
                  <a:gd name="T9" fmla="*/ 67 h 67"/>
                  <a:gd name="T10" fmla="*/ 69 w 69"/>
                  <a:gd name="T11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67">
                    <a:moveTo>
                      <a:pt x="69" y="5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17" y="0"/>
                      <a:pt x="13" y="0"/>
                      <a:pt x="10" y="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54" y="67"/>
                      <a:pt x="54" y="67"/>
                      <a:pt x="54" y="67"/>
                    </a:cubicBezTo>
                    <a:lnTo>
                      <a:pt x="69" y="52"/>
                    </a:lnTo>
                    <a:close/>
                  </a:path>
                </a:pathLst>
              </a:custGeom>
              <a:solidFill>
                <a:srgbClr val="FF9973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64" name="Freeform 8"/>
              <p:cNvSpPr/>
              <p:nvPr/>
            </p:nvSpPr>
            <p:spPr bwMode="auto">
              <a:xfrm>
                <a:off x="2322513" y="2074863"/>
                <a:ext cx="1611313" cy="1611313"/>
              </a:xfrm>
              <a:custGeom>
                <a:avLst/>
                <a:gdLst>
                  <a:gd name="T0" fmla="*/ 30 w 234"/>
                  <a:gd name="T1" fmla="*/ 3 h 234"/>
                  <a:gd name="T2" fmla="*/ 15 w 234"/>
                  <a:gd name="T3" fmla="*/ 18 h 234"/>
                  <a:gd name="T4" fmla="*/ 0 w 234"/>
                  <a:gd name="T5" fmla="*/ 33 h 234"/>
                  <a:gd name="T6" fmla="*/ 8 w 234"/>
                  <a:gd name="T7" fmla="*/ 41 h 234"/>
                  <a:gd name="T8" fmla="*/ 202 w 234"/>
                  <a:gd name="T9" fmla="*/ 234 h 234"/>
                  <a:gd name="T10" fmla="*/ 232 w 234"/>
                  <a:gd name="T11" fmla="*/ 204 h 234"/>
                  <a:gd name="T12" fmla="*/ 232 w 234"/>
                  <a:gd name="T13" fmla="*/ 195 h 234"/>
                  <a:gd name="T14" fmla="*/ 40 w 234"/>
                  <a:gd name="T15" fmla="*/ 3 h 234"/>
                  <a:gd name="T16" fmla="*/ 30 w 234"/>
                  <a:gd name="T17" fmla="*/ 3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4" h="234">
                    <a:moveTo>
                      <a:pt x="30" y="3"/>
                    </a:moveTo>
                    <a:cubicBezTo>
                      <a:pt x="15" y="18"/>
                      <a:pt x="15" y="18"/>
                      <a:pt x="15" y="18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202" y="234"/>
                      <a:pt x="202" y="234"/>
                      <a:pt x="202" y="234"/>
                    </a:cubicBezTo>
                    <a:cubicBezTo>
                      <a:pt x="232" y="204"/>
                      <a:pt x="232" y="204"/>
                      <a:pt x="232" y="204"/>
                    </a:cubicBezTo>
                    <a:cubicBezTo>
                      <a:pt x="234" y="202"/>
                      <a:pt x="234" y="197"/>
                      <a:pt x="232" y="195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7" y="0"/>
                      <a:pt x="33" y="0"/>
                      <a:pt x="30" y="3"/>
                    </a:cubicBezTo>
                    <a:close/>
                  </a:path>
                </a:pathLst>
              </a:custGeom>
              <a:solidFill>
                <a:srgbClr val="333754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65" name="Freeform 9"/>
              <p:cNvSpPr/>
              <p:nvPr/>
            </p:nvSpPr>
            <p:spPr bwMode="auto">
              <a:xfrm>
                <a:off x="131763" y="111125"/>
                <a:ext cx="2355850" cy="2355850"/>
              </a:xfrm>
              <a:custGeom>
                <a:avLst/>
                <a:gdLst>
                  <a:gd name="T0" fmla="*/ 281 w 342"/>
                  <a:gd name="T1" fmla="*/ 61 h 342"/>
                  <a:gd name="T2" fmla="*/ 281 w 342"/>
                  <a:gd name="T3" fmla="*/ 282 h 342"/>
                  <a:gd name="T4" fmla="*/ 61 w 342"/>
                  <a:gd name="T5" fmla="*/ 282 h 342"/>
                  <a:gd name="T6" fmla="*/ 61 w 342"/>
                  <a:gd name="T7" fmla="*/ 61 h 342"/>
                  <a:gd name="T8" fmla="*/ 281 w 342"/>
                  <a:gd name="T9" fmla="*/ 61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342">
                    <a:moveTo>
                      <a:pt x="281" y="61"/>
                    </a:moveTo>
                    <a:cubicBezTo>
                      <a:pt x="342" y="122"/>
                      <a:pt x="342" y="221"/>
                      <a:pt x="281" y="282"/>
                    </a:cubicBezTo>
                    <a:cubicBezTo>
                      <a:pt x="220" y="342"/>
                      <a:pt x="122" y="342"/>
                      <a:pt x="61" y="282"/>
                    </a:cubicBezTo>
                    <a:cubicBezTo>
                      <a:pt x="0" y="221"/>
                      <a:pt x="0" y="122"/>
                      <a:pt x="61" y="61"/>
                    </a:cubicBezTo>
                    <a:cubicBezTo>
                      <a:pt x="122" y="0"/>
                      <a:pt x="220" y="0"/>
                      <a:pt x="281" y="61"/>
                    </a:cubicBezTo>
                    <a:close/>
                  </a:path>
                </a:pathLst>
              </a:custGeom>
              <a:solidFill>
                <a:srgbClr val="000529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66" name="Freeform 10"/>
              <p:cNvSpPr/>
              <p:nvPr/>
            </p:nvSpPr>
            <p:spPr bwMode="auto">
              <a:xfrm>
                <a:off x="393700" y="379413"/>
                <a:ext cx="1831975" cy="1825625"/>
              </a:xfrm>
              <a:custGeom>
                <a:avLst/>
                <a:gdLst>
                  <a:gd name="T0" fmla="*/ 218 w 266"/>
                  <a:gd name="T1" fmla="*/ 47 h 265"/>
                  <a:gd name="T2" fmla="*/ 218 w 266"/>
                  <a:gd name="T3" fmla="*/ 218 h 265"/>
                  <a:gd name="T4" fmla="*/ 48 w 266"/>
                  <a:gd name="T5" fmla="*/ 218 h 265"/>
                  <a:gd name="T6" fmla="*/ 48 w 266"/>
                  <a:gd name="T7" fmla="*/ 47 h 265"/>
                  <a:gd name="T8" fmla="*/ 218 w 266"/>
                  <a:gd name="T9" fmla="*/ 4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265">
                    <a:moveTo>
                      <a:pt x="218" y="47"/>
                    </a:moveTo>
                    <a:cubicBezTo>
                      <a:pt x="266" y="94"/>
                      <a:pt x="266" y="171"/>
                      <a:pt x="218" y="218"/>
                    </a:cubicBezTo>
                    <a:cubicBezTo>
                      <a:pt x="171" y="265"/>
                      <a:pt x="95" y="265"/>
                      <a:pt x="48" y="218"/>
                    </a:cubicBezTo>
                    <a:cubicBezTo>
                      <a:pt x="0" y="171"/>
                      <a:pt x="0" y="94"/>
                      <a:pt x="48" y="47"/>
                    </a:cubicBezTo>
                    <a:cubicBezTo>
                      <a:pt x="95" y="0"/>
                      <a:pt x="171" y="0"/>
                      <a:pt x="218" y="47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67" name="Freeform 11"/>
              <p:cNvSpPr/>
              <p:nvPr/>
            </p:nvSpPr>
            <p:spPr bwMode="auto">
              <a:xfrm>
                <a:off x="558800" y="758825"/>
                <a:ext cx="371475" cy="1033463"/>
              </a:xfrm>
              <a:custGeom>
                <a:avLst/>
                <a:gdLst>
                  <a:gd name="T0" fmla="*/ 51 w 54"/>
                  <a:gd name="T1" fmla="*/ 147 h 150"/>
                  <a:gd name="T2" fmla="*/ 40 w 54"/>
                  <a:gd name="T3" fmla="*/ 147 h 150"/>
                  <a:gd name="T4" fmla="*/ 40 w 54"/>
                  <a:gd name="T5" fmla="*/ 3 h 150"/>
                  <a:gd name="T6" fmla="*/ 51 w 54"/>
                  <a:gd name="T7" fmla="*/ 3 h 150"/>
                  <a:gd name="T8" fmla="*/ 51 w 54"/>
                  <a:gd name="T9" fmla="*/ 14 h 150"/>
                  <a:gd name="T10" fmla="*/ 51 w 54"/>
                  <a:gd name="T11" fmla="*/ 136 h 150"/>
                  <a:gd name="T12" fmla="*/ 51 w 54"/>
                  <a:gd name="T13" fmla="*/ 14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50">
                    <a:moveTo>
                      <a:pt x="51" y="147"/>
                    </a:moveTo>
                    <a:cubicBezTo>
                      <a:pt x="48" y="150"/>
                      <a:pt x="43" y="150"/>
                      <a:pt x="40" y="147"/>
                    </a:cubicBezTo>
                    <a:cubicBezTo>
                      <a:pt x="0" y="107"/>
                      <a:pt x="0" y="43"/>
                      <a:pt x="40" y="3"/>
                    </a:cubicBezTo>
                    <a:cubicBezTo>
                      <a:pt x="43" y="0"/>
                      <a:pt x="48" y="0"/>
                      <a:pt x="51" y="3"/>
                    </a:cubicBezTo>
                    <a:cubicBezTo>
                      <a:pt x="54" y="6"/>
                      <a:pt x="54" y="11"/>
                      <a:pt x="51" y="14"/>
                    </a:cubicBezTo>
                    <a:cubicBezTo>
                      <a:pt x="17" y="47"/>
                      <a:pt x="17" y="102"/>
                      <a:pt x="51" y="136"/>
                    </a:cubicBezTo>
                    <a:cubicBezTo>
                      <a:pt x="54" y="139"/>
                      <a:pt x="54" y="144"/>
                      <a:pt x="51" y="1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68" name="Freeform 12"/>
              <p:cNvSpPr/>
              <p:nvPr/>
            </p:nvSpPr>
            <p:spPr bwMode="auto">
              <a:xfrm>
                <a:off x="1041400" y="1819275"/>
                <a:ext cx="412750" cy="165100"/>
              </a:xfrm>
              <a:custGeom>
                <a:avLst/>
                <a:gdLst>
                  <a:gd name="T0" fmla="*/ 58 w 60"/>
                  <a:gd name="T1" fmla="*/ 20 h 24"/>
                  <a:gd name="T2" fmla="*/ 53 w 60"/>
                  <a:gd name="T3" fmla="*/ 22 h 24"/>
                  <a:gd name="T4" fmla="*/ 6 w 60"/>
                  <a:gd name="T5" fmla="*/ 16 h 24"/>
                  <a:gd name="T6" fmla="*/ 2 w 60"/>
                  <a:gd name="T7" fmla="*/ 6 h 24"/>
                  <a:gd name="T8" fmla="*/ 12 w 60"/>
                  <a:gd name="T9" fmla="*/ 1 h 24"/>
                  <a:gd name="T10" fmla="*/ 51 w 60"/>
                  <a:gd name="T11" fmla="*/ 6 h 24"/>
                  <a:gd name="T12" fmla="*/ 60 w 60"/>
                  <a:gd name="T13" fmla="*/ 13 h 24"/>
                  <a:gd name="T14" fmla="*/ 58 w 60"/>
                  <a:gd name="T15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24">
                    <a:moveTo>
                      <a:pt x="58" y="20"/>
                    </a:moveTo>
                    <a:cubicBezTo>
                      <a:pt x="57" y="21"/>
                      <a:pt x="55" y="22"/>
                      <a:pt x="53" y="22"/>
                    </a:cubicBezTo>
                    <a:cubicBezTo>
                      <a:pt x="37" y="24"/>
                      <a:pt x="21" y="22"/>
                      <a:pt x="6" y="16"/>
                    </a:cubicBezTo>
                    <a:cubicBezTo>
                      <a:pt x="2" y="15"/>
                      <a:pt x="0" y="10"/>
                      <a:pt x="2" y="6"/>
                    </a:cubicBezTo>
                    <a:cubicBezTo>
                      <a:pt x="3" y="2"/>
                      <a:pt x="8" y="0"/>
                      <a:pt x="12" y="1"/>
                    </a:cubicBezTo>
                    <a:cubicBezTo>
                      <a:pt x="24" y="6"/>
                      <a:pt x="38" y="8"/>
                      <a:pt x="51" y="6"/>
                    </a:cubicBezTo>
                    <a:cubicBezTo>
                      <a:pt x="56" y="6"/>
                      <a:pt x="60" y="9"/>
                      <a:pt x="60" y="13"/>
                    </a:cubicBezTo>
                    <a:cubicBezTo>
                      <a:pt x="60" y="16"/>
                      <a:pt x="59" y="18"/>
                      <a:pt x="5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</p:grpSp>
        <p:grpSp>
          <p:nvGrpSpPr>
            <p:cNvPr id="26" name="Group 126"/>
            <p:cNvGrpSpPr/>
            <p:nvPr/>
          </p:nvGrpSpPr>
          <p:grpSpPr>
            <a:xfrm>
              <a:off x="2524195" y="3241842"/>
              <a:ext cx="8742644" cy="8750402"/>
              <a:chOff x="2865557" y="4639756"/>
              <a:chExt cx="3987931" cy="3991470"/>
            </a:xfrm>
          </p:grpSpPr>
          <p:grpSp>
            <p:nvGrpSpPr>
              <p:cNvPr id="29" name="Group 127"/>
              <p:cNvGrpSpPr/>
              <p:nvPr/>
            </p:nvGrpSpPr>
            <p:grpSpPr>
              <a:xfrm>
                <a:off x="4008752" y="4901590"/>
                <a:ext cx="2844736" cy="3729636"/>
                <a:chOff x="12795250" y="366713"/>
                <a:chExt cx="2738438" cy="3589337"/>
              </a:xfrm>
            </p:grpSpPr>
            <p:sp>
              <p:nvSpPr>
                <p:cNvPr id="40" name="Freeform 129"/>
                <p:cNvSpPr/>
                <p:nvPr/>
              </p:nvSpPr>
              <p:spPr bwMode="auto">
                <a:xfrm>
                  <a:off x="12795250" y="561975"/>
                  <a:ext cx="2687638" cy="3394075"/>
                </a:xfrm>
                <a:custGeom>
                  <a:avLst/>
                  <a:gdLst>
                    <a:gd name="T0" fmla="*/ 9 w 424"/>
                    <a:gd name="T1" fmla="*/ 0 h 536"/>
                    <a:gd name="T2" fmla="*/ 0 w 424"/>
                    <a:gd name="T3" fmla="*/ 25 h 536"/>
                    <a:gd name="T4" fmla="*/ 0 w 424"/>
                    <a:gd name="T5" fmla="*/ 497 h 536"/>
                    <a:gd name="T6" fmla="*/ 39 w 424"/>
                    <a:gd name="T7" fmla="*/ 536 h 536"/>
                    <a:gd name="T8" fmla="*/ 391 w 424"/>
                    <a:gd name="T9" fmla="*/ 536 h 536"/>
                    <a:gd name="T10" fmla="*/ 424 w 424"/>
                    <a:gd name="T11" fmla="*/ 519 h 536"/>
                    <a:gd name="T12" fmla="*/ 393 w 424"/>
                    <a:gd name="T13" fmla="*/ 534 h 536"/>
                    <a:gd name="T14" fmla="*/ 42 w 424"/>
                    <a:gd name="T15" fmla="*/ 534 h 536"/>
                    <a:gd name="T16" fmla="*/ 2 w 424"/>
                    <a:gd name="T17" fmla="*/ 494 h 536"/>
                    <a:gd name="T18" fmla="*/ 2 w 424"/>
                    <a:gd name="T19" fmla="*/ 22 h 536"/>
                    <a:gd name="T20" fmla="*/ 9 w 424"/>
                    <a:gd name="T21" fmla="*/ 0 h 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4" h="536">
                      <a:moveTo>
                        <a:pt x="9" y="0"/>
                      </a:moveTo>
                      <a:cubicBezTo>
                        <a:pt x="3" y="6"/>
                        <a:pt x="0" y="15"/>
                        <a:pt x="0" y="25"/>
                      </a:cubicBezTo>
                      <a:cubicBezTo>
                        <a:pt x="0" y="497"/>
                        <a:pt x="0" y="497"/>
                        <a:pt x="0" y="497"/>
                      </a:cubicBezTo>
                      <a:cubicBezTo>
                        <a:pt x="0" y="519"/>
                        <a:pt x="18" y="536"/>
                        <a:pt x="39" y="536"/>
                      </a:cubicBezTo>
                      <a:cubicBezTo>
                        <a:pt x="391" y="536"/>
                        <a:pt x="391" y="536"/>
                        <a:pt x="391" y="536"/>
                      </a:cubicBezTo>
                      <a:cubicBezTo>
                        <a:pt x="405" y="536"/>
                        <a:pt x="416" y="530"/>
                        <a:pt x="424" y="519"/>
                      </a:cubicBezTo>
                      <a:cubicBezTo>
                        <a:pt x="416" y="528"/>
                        <a:pt x="405" y="534"/>
                        <a:pt x="393" y="534"/>
                      </a:cubicBezTo>
                      <a:cubicBezTo>
                        <a:pt x="42" y="534"/>
                        <a:pt x="42" y="534"/>
                        <a:pt x="42" y="534"/>
                      </a:cubicBezTo>
                      <a:cubicBezTo>
                        <a:pt x="20" y="534"/>
                        <a:pt x="2" y="516"/>
                        <a:pt x="2" y="494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2" y="14"/>
                        <a:pt x="5" y="6"/>
                        <a:pt x="9" y="0"/>
                      </a:cubicBezTo>
                    </a:path>
                  </a:pathLst>
                </a:custGeom>
                <a:solidFill>
                  <a:srgbClr val="939598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1" name="Freeform 130"/>
                <p:cNvSpPr/>
                <p:nvPr/>
              </p:nvSpPr>
              <p:spPr bwMode="auto">
                <a:xfrm>
                  <a:off x="12807950" y="455613"/>
                  <a:ext cx="2725738" cy="3487737"/>
                </a:xfrm>
                <a:custGeom>
                  <a:avLst/>
                  <a:gdLst>
                    <a:gd name="T0" fmla="*/ 430 w 430"/>
                    <a:gd name="T1" fmla="*/ 511 h 551"/>
                    <a:gd name="T2" fmla="*/ 391 w 430"/>
                    <a:gd name="T3" fmla="*/ 551 h 551"/>
                    <a:gd name="T4" fmla="*/ 40 w 430"/>
                    <a:gd name="T5" fmla="*/ 551 h 551"/>
                    <a:gd name="T6" fmla="*/ 0 w 430"/>
                    <a:gd name="T7" fmla="*/ 511 h 551"/>
                    <a:gd name="T8" fmla="*/ 0 w 430"/>
                    <a:gd name="T9" fmla="*/ 39 h 551"/>
                    <a:gd name="T10" fmla="*/ 40 w 430"/>
                    <a:gd name="T11" fmla="*/ 0 h 551"/>
                    <a:gd name="T12" fmla="*/ 391 w 430"/>
                    <a:gd name="T13" fmla="*/ 0 h 551"/>
                    <a:gd name="T14" fmla="*/ 430 w 430"/>
                    <a:gd name="T15" fmla="*/ 39 h 551"/>
                    <a:gd name="T16" fmla="*/ 430 w 430"/>
                    <a:gd name="T17" fmla="*/ 511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0" h="551">
                      <a:moveTo>
                        <a:pt x="430" y="511"/>
                      </a:moveTo>
                      <a:cubicBezTo>
                        <a:pt x="430" y="533"/>
                        <a:pt x="413" y="551"/>
                        <a:pt x="391" y="551"/>
                      </a:cubicBezTo>
                      <a:cubicBezTo>
                        <a:pt x="40" y="551"/>
                        <a:pt x="40" y="551"/>
                        <a:pt x="40" y="551"/>
                      </a:cubicBezTo>
                      <a:cubicBezTo>
                        <a:pt x="18" y="551"/>
                        <a:pt x="0" y="533"/>
                        <a:pt x="0" y="511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40" y="0"/>
                      </a:cubicBezTo>
                      <a:cubicBezTo>
                        <a:pt x="391" y="0"/>
                        <a:pt x="391" y="0"/>
                        <a:pt x="391" y="0"/>
                      </a:cubicBezTo>
                      <a:cubicBezTo>
                        <a:pt x="413" y="0"/>
                        <a:pt x="430" y="17"/>
                        <a:pt x="430" y="39"/>
                      </a:cubicBezTo>
                      <a:cubicBezTo>
                        <a:pt x="430" y="511"/>
                        <a:pt x="430" y="511"/>
                        <a:pt x="430" y="511"/>
                      </a:cubicBezTo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2" name="Freeform 131"/>
                <p:cNvSpPr/>
                <p:nvPr/>
              </p:nvSpPr>
              <p:spPr bwMode="auto">
                <a:xfrm>
                  <a:off x="12934950" y="657225"/>
                  <a:ext cx="2459038" cy="3133725"/>
                </a:xfrm>
                <a:custGeom>
                  <a:avLst/>
                  <a:gdLst>
                    <a:gd name="T0" fmla="*/ 1549 w 1549"/>
                    <a:gd name="T1" fmla="*/ 0 h 1974"/>
                    <a:gd name="T2" fmla="*/ 1541 w 1549"/>
                    <a:gd name="T3" fmla="*/ 0 h 1974"/>
                    <a:gd name="T4" fmla="*/ 1541 w 1549"/>
                    <a:gd name="T5" fmla="*/ 1962 h 1974"/>
                    <a:gd name="T6" fmla="*/ 355 w 1549"/>
                    <a:gd name="T7" fmla="*/ 1962 h 1974"/>
                    <a:gd name="T8" fmla="*/ 0 w 1549"/>
                    <a:gd name="T9" fmla="*/ 1619 h 1974"/>
                    <a:gd name="T10" fmla="*/ 0 w 1549"/>
                    <a:gd name="T11" fmla="*/ 1619 h 1974"/>
                    <a:gd name="T12" fmla="*/ 363 w 1549"/>
                    <a:gd name="T13" fmla="*/ 1974 h 1974"/>
                    <a:gd name="T14" fmla="*/ 1549 w 1549"/>
                    <a:gd name="T15" fmla="*/ 1974 h 1974"/>
                    <a:gd name="T16" fmla="*/ 1549 w 1549"/>
                    <a:gd name="T17" fmla="*/ 0 h 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9" h="1974">
                      <a:moveTo>
                        <a:pt x="1549" y="0"/>
                      </a:moveTo>
                      <a:lnTo>
                        <a:pt x="1541" y="0"/>
                      </a:lnTo>
                      <a:lnTo>
                        <a:pt x="1541" y="1962"/>
                      </a:lnTo>
                      <a:lnTo>
                        <a:pt x="355" y="1962"/>
                      </a:lnTo>
                      <a:lnTo>
                        <a:pt x="0" y="1619"/>
                      </a:lnTo>
                      <a:lnTo>
                        <a:pt x="0" y="1619"/>
                      </a:lnTo>
                      <a:lnTo>
                        <a:pt x="363" y="1974"/>
                      </a:lnTo>
                      <a:lnTo>
                        <a:pt x="1549" y="1974"/>
                      </a:lnTo>
                      <a:lnTo>
                        <a:pt x="1549" y="0"/>
                      </a:lnTo>
                      <a:close/>
                    </a:path>
                  </a:pathLst>
                </a:custGeom>
                <a:solidFill>
                  <a:srgbClr val="1C1C1D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3" name="Freeform 132"/>
                <p:cNvSpPr/>
                <p:nvPr/>
              </p:nvSpPr>
              <p:spPr bwMode="auto">
                <a:xfrm>
                  <a:off x="12934950" y="657225"/>
                  <a:ext cx="2459038" cy="3133725"/>
                </a:xfrm>
                <a:custGeom>
                  <a:avLst/>
                  <a:gdLst>
                    <a:gd name="T0" fmla="*/ 1549 w 1549"/>
                    <a:gd name="T1" fmla="*/ 0 h 1974"/>
                    <a:gd name="T2" fmla="*/ 1541 w 1549"/>
                    <a:gd name="T3" fmla="*/ 0 h 1974"/>
                    <a:gd name="T4" fmla="*/ 1541 w 1549"/>
                    <a:gd name="T5" fmla="*/ 1962 h 1974"/>
                    <a:gd name="T6" fmla="*/ 355 w 1549"/>
                    <a:gd name="T7" fmla="*/ 1962 h 1974"/>
                    <a:gd name="T8" fmla="*/ 0 w 1549"/>
                    <a:gd name="T9" fmla="*/ 1619 h 1974"/>
                    <a:gd name="T10" fmla="*/ 0 w 1549"/>
                    <a:gd name="T11" fmla="*/ 1619 h 1974"/>
                    <a:gd name="T12" fmla="*/ 363 w 1549"/>
                    <a:gd name="T13" fmla="*/ 1974 h 1974"/>
                    <a:gd name="T14" fmla="*/ 1549 w 1549"/>
                    <a:gd name="T15" fmla="*/ 1974 h 1974"/>
                    <a:gd name="T16" fmla="*/ 1549 w 1549"/>
                    <a:gd name="T17" fmla="*/ 0 h 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9" h="1974">
                      <a:moveTo>
                        <a:pt x="1549" y="0"/>
                      </a:moveTo>
                      <a:lnTo>
                        <a:pt x="1541" y="0"/>
                      </a:lnTo>
                      <a:lnTo>
                        <a:pt x="1541" y="1962"/>
                      </a:lnTo>
                      <a:lnTo>
                        <a:pt x="355" y="1962"/>
                      </a:lnTo>
                      <a:lnTo>
                        <a:pt x="0" y="1619"/>
                      </a:lnTo>
                      <a:lnTo>
                        <a:pt x="0" y="1619"/>
                      </a:lnTo>
                      <a:lnTo>
                        <a:pt x="363" y="1974"/>
                      </a:lnTo>
                      <a:lnTo>
                        <a:pt x="1549" y="1974"/>
                      </a:lnTo>
                      <a:lnTo>
                        <a:pt x="154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4" name="Freeform 133"/>
                <p:cNvSpPr/>
                <p:nvPr/>
              </p:nvSpPr>
              <p:spPr bwMode="auto">
                <a:xfrm>
                  <a:off x="12915900" y="644525"/>
                  <a:ext cx="2465388" cy="3127375"/>
                </a:xfrm>
                <a:custGeom>
                  <a:avLst/>
                  <a:gdLst>
                    <a:gd name="T0" fmla="*/ 367 w 1553"/>
                    <a:gd name="T1" fmla="*/ 1970 h 1970"/>
                    <a:gd name="T2" fmla="*/ 1553 w 1553"/>
                    <a:gd name="T3" fmla="*/ 1970 h 1970"/>
                    <a:gd name="T4" fmla="*/ 1553 w 1553"/>
                    <a:gd name="T5" fmla="*/ 0 h 1970"/>
                    <a:gd name="T6" fmla="*/ 0 w 1553"/>
                    <a:gd name="T7" fmla="*/ 0 h 1970"/>
                    <a:gd name="T8" fmla="*/ 0 w 1553"/>
                    <a:gd name="T9" fmla="*/ 1619 h 1970"/>
                    <a:gd name="T10" fmla="*/ 367 w 1553"/>
                    <a:gd name="T11" fmla="*/ 1970 h 1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53" h="1970">
                      <a:moveTo>
                        <a:pt x="367" y="1970"/>
                      </a:moveTo>
                      <a:lnTo>
                        <a:pt x="1553" y="1970"/>
                      </a:lnTo>
                      <a:lnTo>
                        <a:pt x="1553" y="0"/>
                      </a:lnTo>
                      <a:lnTo>
                        <a:pt x="0" y="0"/>
                      </a:lnTo>
                      <a:lnTo>
                        <a:pt x="0" y="1619"/>
                      </a:lnTo>
                      <a:lnTo>
                        <a:pt x="367" y="1970"/>
                      </a:lnTo>
                      <a:close/>
                    </a:path>
                  </a:pathLst>
                </a:custGeom>
                <a:solidFill>
                  <a:srgbClr val="FFFCF5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5" name="Freeform 134"/>
                <p:cNvSpPr/>
                <p:nvPr/>
              </p:nvSpPr>
              <p:spPr bwMode="auto">
                <a:xfrm>
                  <a:off x="12915900" y="644525"/>
                  <a:ext cx="2465388" cy="3127375"/>
                </a:xfrm>
                <a:custGeom>
                  <a:avLst/>
                  <a:gdLst>
                    <a:gd name="T0" fmla="*/ 367 w 1553"/>
                    <a:gd name="T1" fmla="*/ 1970 h 1970"/>
                    <a:gd name="T2" fmla="*/ 1553 w 1553"/>
                    <a:gd name="T3" fmla="*/ 1970 h 1970"/>
                    <a:gd name="T4" fmla="*/ 1553 w 1553"/>
                    <a:gd name="T5" fmla="*/ 0 h 1970"/>
                    <a:gd name="T6" fmla="*/ 0 w 1553"/>
                    <a:gd name="T7" fmla="*/ 0 h 1970"/>
                    <a:gd name="T8" fmla="*/ 0 w 1553"/>
                    <a:gd name="T9" fmla="*/ 1619 h 1970"/>
                    <a:gd name="T10" fmla="*/ 367 w 1553"/>
                    <a:gd name="T11" fmla="*/ 1970 h 1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53" h="1970">
                      <a:moveTo>
                        <a:pt x="367" y="1970"/>
                      </a:moveTo>
                      <a:lnTo>
                        <a:pt x="1553" y="1970"/>
                      </a:lnTo>
                      <a:lnTo>
                        <a:pt x="1553" y="0"/>
                      </a:lnTo>
                      <a:lnTo>
                        <a:pt x="0" y="0"/>
                      </a:lnTo>
                      <a:lnTo>
                        <a:pt x="0" y="1619"/>
                      </a:lnTo>
                      <a:lnTo>
                        <a:pt x="367" y="197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6" name="Rectangle 135"/>
                <p:cNvSpPr>
                  <a:spLocks noChangeArrowheads="1"/>
                </p:cNvSpPr>
                <p:nvPr/>
              </p:nvSpPr>
              <p:spPr bwMode="auto">
                <a:xfrm>
                  <a:off x="14228763" y="3360738"/>
                  <a:ext cx="868363" cy="107950"/>
                </a:xfrm>
                <a:prstGeom prst="rect">
                  <a:avLst/>
                </a:prstGeom>
                <a:solidFill>
                  <a:srgbClr val="EB5055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7" name="Rectangle 136"/>
                <p:cNvSpPr>
                  <a:spLocks noChangeArrowheads="1"/>
                </p:cNvSpPr>
                <p:nvPr/>
              </p:nvSpPr>
              <p:spPr bwMode="auto">
                <a:xfrm>
                  <a:off x="13214350" y="1423988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8" name="Rectangle 137"/>
                <p:cNvSpPr>
                  <a:spLocks noChangeArrowheads="1"/>
                </p:cNvSpPr>
                <p:nvPr/>
              </p:nvSpPr>
              <p:spPr bwMode="auto">
                <a:xfrm>
                  <a:off x="13214350" y="1619250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9" name="Rectangle 138"/>
                <p:cNvSpPr>
                  <a:spLocks noChangeArrowheads="1"/>
                </p:cNvSpPr>
                <p:nvPr/>
              </p:nvSpPr>
              <p:spPr bwMode="auto">
                <a:xfrm>
                  <a:off x="13214350" y="1822450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0" name="Rectangle 139"/>
                <p:cNvSpPr>
                  <a:spLocks noChangeArrowheads="1"/>
                </p:cNvSpPr>
                <p:nvPr/>
              </p:nvSpPr>
              <p:spPr bwMode="auto">
                <a:xfrm>
                  <a:off x="13214350" y="2019300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1" name="Rectangle 140"/>
                <p:cNvSpPr>
                  <a:spLocks noChangeArrowheads="1"/>
                </p:cNvSpPr>
                <p:nvPr/>
              </p:nvSpPr>
              <p:spPr bwMode="auto">
                <a:xfrm>
                  <a:off x="13214350" y="2220913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2" name="Rectangle 141"/>
                <p:cNvSpPr>
                  <a:spLocks noChangeArrowheads="1"/>
                </p:cNvSpPr>
                <p:nvPr/>
              </p:nvSpPr>
              <p:spPr bwMode="auto">
                <a:xfrm>
                  <a:off x="13214350" y="2424113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3" name="Rectangle 142"/>
                <p:cNvSpPr>
                  <a:spLocks noChangeArrowheads="1"/>
                </p:cNvSpPr>
                <p:nvPr/>
              </p:nvSpPr>
              <p:spPr bwMode="auto">
                <a:xfrm>
                  <a:off x="13214350" y="2619375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4" name="Rectangle 143"/>
                <p:cNvSpPr>
                  <a:spLocks noChangeArrowheads="1"/>
                </p:cNvSpPr>
                <p:nvPr/>
              </p:nvSpPr>
              <p:spPr bwMode="auto">
                <a:xfrm>
                  <a:off x="13214350" y="2822575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5" name="Rectangle 144"/>
                <p:cNvSpPr>
                  <a:spLocks noChangeArrowheads="1"/>
                </p:cNvSpPr>
                <p:nvPr/>
              </p:nvSpPr>
              <p:spPr bwMode="auto">
                <a:xfrm>
                  <a:off x="13214350" y="3025775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6" name="Rectangle 145"/>
                <p:cNvSpPr>
                  <a:spLocks noChangeArrowheads="1"/>
                </p:cNvSpPr>
                <p:nvPr/>
              </p:nvSpPr>
              <p:spPr bwMode="auto">
                <a:xfrm>
                  <a:off x="13511213" y="1006475"/>
                  <a:ext cx="1325563" cy="106362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7" name="Freeform 146"/>
                <p:cNvSpPr/>
                <p:nvPr/>
              </p:nvSpPr>
              <p:spPr bwMode="auto">
                <a:xfrm>
                  <a:off x="12915900" y="3214688"/>
                  <a:ext cx="595313" cy="557212"/>
                </a:xfrm>
                <a:custGeom>
                  <a:avLst/>
                  <a:gdLst>
                    <a:gd name="T0" fmla="*/ 375 w 375"/>
                    <a:gd name="T1" fmla="*/ 0 h 351"/>
                    <a:gd name="T2" fmla="*/ 0 w 375"/>
                    <a:gd name="T3" fmla="*/ 0 h 351"/>
                    <a:gd name="T4" fmla="*/ 367 w 375"/>
                    <a:gd name="T5" fmla="*/ 351 h 351"/>
                    <a:gd name="T6" fmla="*/ 375 w 375"/>
                    <a:gd name="T7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5" h="351">
                      <a:moveTo>
                        <a:pt x="375" y="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75" y="0"/>
                      </a:lnTo>
                      <a:close/>
                    </a:path>
                  </a:pathLst>
                </a:custGeom>
                <a:solidFill>
                  <a:srgbClr val="BCBCB8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8" name="Freeform 147"/>
                <p:cNvSpPr/>
                <p:nvPr/>
              </p:nvSpPr>
              <p:spPr bwMode="auto">
                <a:xfrm>
                  <a:off x="12915900" y="3214688"/>
                  <a:ext cx="595313" cy="557212"/>
                </a:xfrm>
                <a:custGeom>
                  <a:avLst/>
                  <a:gdLst>
                    <a:gd name="T0" fmla="*/ 375 w 375"/>
                    <a:gd name="T1" fmla="*/ 0 h 351"/>
                    <a:gd name="T2" fmla="*/ 0 w 375"/>
                    <a:gd name="T3" fmla="*/ 0 h 351"/>
                    <a:gd name="T4" fmla="*/ 367 w 375"/>
                    <a:gd name="T5" fmla="*/ 351 h 351"/>
                    <a:gd name="T6" fmla="*/ 375 w 375"/>
                    <a:gd name="T7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5" h="351">
                      <a:moveTo>
                        <a:pt x="375" y="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7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9" name="Freeform 148"/>
                <p:cNvSpPr/>
                <p:nvPr/>
              </p:nvSpPr>
              <p:spPr bwMode="auto">
                <a:xfrm>
                  <a:off x="12915900" y="3214688"/>
                  <a:ext cx="582613" cy="557212"/>
                </a:xfrm>
                <a:custGeom>
                  <a:avLst/>
                  <a:gdLst>
                    <a:gd name="T0" fmla="*/ 351 w 367"/>
                    <a:gd name="T1" fmla="*/ 20 h 351"/>
                    <a:gd name="T2" fmla="*/ 0 w 367"/>
                    <a:gd name="T3" fmla="*/ 0 h 351"/>
                    <a:gd name="T4" fmla="*/ 367 w 367"/>
                    <a:gd name="T5" fmla="*/ 351 h 351"/>
                    <a:gd name="T6" fmla="*/ 351 w 367"/>
                    <a:gd name="T7" fmla="*/ 2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7" h="351">
                      <a:moveTo>
                        <a:pt x="351" y="2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51" y="20"/>
                      </a:lnTo>
                      <a:close/>
                    </a:path>
                  </a:pathLst>
                </a:custGeom>
                <a:solidFill>
                  <a:srgbClr val="F2EFE9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60" name="Rectangle 149"/>
                <p:cNvSpPr>
                  <a:spLocks noChangeArrowheads="1"/>
                </p:cNvSpPr>
                <p:nvPr/>
              </p:nvSpPr>
              <p:spPr bwMode="auto">
                <a:xfrm>
                  <a:off x="13682663" y="366713"/>
                  <a:ext cx="944563" cy="290512"/>
                </a:xfrm>
                <a:prstGeom prst="rect">
                  <a:avLst/>
                </a:prstGeom>
                <a:solidFill>
                  <a:srgbClr val="1E1E1F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</p:grpSp>
          <p:grpSp>
            <p:nvGrpSpPr>
              <p:cNvPr id="30" name="Group 128"/>
              <p:cNvGrpSpPr/>
              <p:nvPr/>
            </p:nvGrpSpPr>
            <p:grpSpPr>
              <a:xfrm>
                <a:off x="4915488" y="4639756"/>
                <a:ext cx="998195" cy="540472"/>
                <a:chOff x="17801829" y="5891398"/>
                <a:chExt cx="954592" cy="516864"/>
              </a:xfrm>
            </p:grpSpPr>
            <p:sp>
              <p:nvSpPr>
                <p:cNvPr id="38" name="Freeform 279"/>
                <p:cNvSpPr/>
                <p:nvPr/>
              </p:nvSpPr>
              <p:spPr bwMode="auto">
                <a:xfrm>
                  <a:off x="17801829" y="5891398"/>
                  <a:ext cx="954592" cy="516864"/>
                </a:xfrm>
                <a:custGeom>
                  <a:avLst/>
                  <a:gdLst>
                    <a:gd name="T0" fmla="*/ 115 w 167"/>
                    <a:gd name="T1" fmla="*/ 42 h 88"/>
                    <a:gd name="T2" fmla="*/ 117 w 167"/>
                    <a:gd name="T3" fmla="*/ 33 h 88"/>
                    <a:gd name="T4" fmla="*/ 83 w 167"/>
                    <a:gd name="T5" fmla="*/ 0 h 88"/>
                    <a:gd name="T6" fmla="*/ 50 w 167"/>
                    <a:gd name="T7" fmla="*/ 33 h 88"/>
                    <a:gd name="T8" fmla="*/ 51 w 167"/>
                    <a:gd name="T9" fmla="*/ 42 h 88"/>
                    <a:gd name="T10" fmla="*/ 0 w 167"/>
                    <a:gd name="T11" fmla="*/ 42 h 88"/>
                    <a:gd name="T12" fmla="*/ 0 w 167"/>
                    <a:gd name="T13" fmla="*/ 88 h 88"/>
                    <a:gd name="T14" fmla="*/ 167 w 167"/>
                    <a:gd name="T15" fmla="*/ 88 h 88"/>
                    <a:gd name="T16" fmla="*/ 167 w 167"/>
                    <a:gd name="T17" fmla="*/ 42 h 88"/>
                    <a:gd name="T18" fmla="*/ 115 w 167"/>
                    <a:gd name="T19" fmla="*/ 42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7" h="88">
                      <a:moveTo>
                        <a:pt x="115" y="42"/>
                      </a:moveTo>
                      <a:cubicBezTo>
                        <a:pt x="116" y="39"/>
                        <a:pt x="117" y="36"/>
                        <a:pt x="117" y="33"/>
                      </a:cubicBezTo>
                      <a:cubicBezTo>
                        <a:pt x="117" y="15"/>
                        <a:pt x="102" y="0"/>
                        <a:pt x="83" y="0"/>
                      </a:cubicBezTo>
                      <a:cubicBezTo>
                        <a:pt x="65" y="0"/>
                        <a:pt x="50" y="15"/>
                        <a:pt x="50" y="33"/>
                      </a:cubicBezTo>
                      <a:cubicBezTo>
                        <a:pt x="50" y="36"/>
                        <a:pt x="51" y="39"/>
                        <a:pt x="51" y="42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88"/>
                        <a:pt x="0" y="88"/>
                        <a:pt x="0" y="88"/>
                      </a:cubicBezTo>
                      <a:cubicBezTo>
                        <a:pt x="167" y="88"/>
                        <a:pt x="167" y="88"/>
                        <a:pt x="167" y="88"/>
                      </a:cubicBezTo>
                      <a:cubicBezTo>
                        <a:pt x="167" y="42"/>
                        <a:pt x="167" y="42"/>
                        <a:pt x="167" y="42"/>
                      </a:cubicBezTo>
                      <a:lnTo>
                        <a:pt x="115" y="42"/>
                      </a:lnTo>
                      <a:close/>
                    </a:path>
                  </a:pathLst>
                </a:custGeom>
                <a:solidFill>
                  <a:srgbClr val="FFB033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39" name="Oval 280"/>
                <p:cNvSpPr>
                  <a:spLocks noChangeArrowheads="1"/>
                </p:cNvSpPr>
                <p:nvPr/>
              </p:nvSpPr>
              <p:spPr bwMode="auto">
                <a:xfrm>
                  <a:off x="18167266" y="5973356"/>
                  <a:ext cx="229951" cy="230011"/>
                </a:xfrm>
                <a:prstGeom prst="ellipse">
                  <a:avLst/>
                </a:prstGeom>
                <a:solidFill>
                  <a:srgbClr val="000529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</p:grpSp>
          <p:grpSp>
            <p:nvGrpSpPr>
              <p:cNvPr id="31" name="Group 129"/>
              <p:cNvGrpSpPr/>
              <p:nvPr/>
            </p:nvGrpSpPr>
            <p:grpSpPr>
              <a:xfrm rot="1080935">
                <a:off x="2865557" y="5552197"/>
                <a:ext cx="2681043" cy="955676"/>
                <a:chOff x="485775" y="495300"/>
                <a:chExt cx="5238750" cy="1866901"/>
              </a:xfrm>
            </p:grpSpPr>
            <p:sp>
              <p:nvSpPr>
                <p:cNvPr id="32" name="Freeform 5"/>
                <p:cNvSpPr/>
                <p:nvPr/>
              </p:nvSpPr>
              <p:spPr bwMode="auto">
                <a:xfrm>
                  <a:off x="4603750" y="1674813"/>
                  <a:ext cx="1120775" cy="687388"/>
                </a:xfrm>
                <a:custGeom>
                  <a:avLst/>
                  <a:gdLst>
                    <a:gd name="T0" fmla="*/ 6 w 117"/>
                    <a:gd name="T1" fmla="*/ 29 h 71"/>
                    <a:gd name="T2" fmla="*/ 0 w 117"/>
                    <a:gd name="T3" fmla="*/ 58 h 71"/>
                    <a:gd name="T4" fmla="*/ 63 w 117"/>
                    <a:gd name="T5" fmla="*/ 71 h 71"/>
                    <a:gd name="T6" fmla="*/ 115 w 117"/>
                    <a:gd name="T7" fmla="*/ 55 h 71"/>
                    <a:gd name="T8" fmla="*/ 115 w 117"/>
                    <a:gd name="T9" fmla="*/ 55 h 71"/>
                    <a:gd name="T10" fmla="*/ 115 w 117"/>
                    <a:gd name="T11" fmla="*/ 53 h 71"/>
                    <a:gd name="T12" fmla="*/ 68 w 117"/>
                    <a:gd name="T13" fmla="*/ 43 h 71"/>
                    <a:gd name="T14" fmla="*/ 62 w 117"/>
                    <a:gd name="T15" fmla="*/ 46 h 71"/>
                    <a:gd name="T16" fmla="*/ 57 w 117"/>
                    <a:gd name="T17" fmla="*/ 39 h 71"/>
                    <a:gd name="T18" fmla="*/ 64 w 117"/>
                    <a:gd name="T19" fmla="*/ 35 h 71"/>
                    <a:gd name="T20" fmla="*/ 68 w 117"/>
                    <a:gd name="T21" fmla="*/ 40 h 71"/>
                    <a:gd name="T22" fmla="*/ 116 w 117"/>
                    <a:gd name="T23" fmla="*/ 50 h 71"/>
                    <a:gd name="T24" fmla="*/ 117 w 117"/>
                    <a:gd name="T25" fmla="*/ 48 h 71"/>
                    <a:gd name="T26" fmla="*/ 117 w 117"/>
                    <a:gd name="T27" fmla="*/ 48 h 71"/>
                    <a:gd name="T28" fmla="*/ 75 w 117"/>
                    <a:gd name="T29" fmla="*/ 13 h 71"/>
                    <a:gd name="T30" fmla="*/ 12 w 117"/>
                    <a:gd name="T31" fmla="*/ 0 h 71"/>
                    <a:gd name="T32" fmla="*/ 6 w 117"/>
                    <a:gd name="T33" fmla="*/ 2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7" h="71">
                      <a:moveTo>
                        <a:pt x="6" y="29"/>
                      </a:move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63" y="71"/>
                        <a:pt x="63" y="71"/>
                        <a:pt x="63" y="71"/>
                      </a:cubicBezTo>
                      <a:cubicBezTo>
                        <a:pt x="76" y="58"/>
                        <a:pt x="95" y="51"/>
                        <a:pt x="115" y="55"/>
                      </a:cubicBezTo>
                      <a:cubicBezTo>
                        <a:pt x="115" y="55"/>
                        <a:pt x="115" y="55"/>
                        <a:pt x="115" y="55"/>
                      </a:cubicBezTo>
                      <a:cubicBezTo>
                        <a:pt x="115" y="53"/>
                        <a:pt x="115" y="53"/>
                        <a:pt x="115" y="53"/>
                      </a:cubicBezTo>
                      <a:cubicBezTo>
                        <a:pt x="68" y="43"/>
                        <a:pt x="68" y="43"/>
                        <a:pt x="68" y="43"/>
                      </a:cubicBezTo>
                      <a:cubicBezTo>
                        <a:pt x="67" y="45"/>
                        <a:pt x="64" y="47"/>
                        <a:pt x="62" y="46"/>
                      </a:cubicBezTo>
                      <a:cubicBezTo>
                        <a:pt x="59" y="45"/>
                        <a:pt x="57" y="42"/>
                        <a:pt x="57" y="39"/>
                      </a:cubicBezTo>
                      <a:cubicBezTo>
                        <a:pt x="58" y="36"/>
                        <a:pt x="61" y="34"/>
                        <a:pt x="64" y="35"/>
                      </a:cubicBezTo>
                      <a:cubicBezTo>
                        <a:pt x="67" y="36"/>
                        <a:pt x="68" y="38"/>
                        <a:pt x="68" y="40"/>
                      </a:cubicBezTo>
                      <a:cubicBezTo>
                        <a:pt x="116" y="50"/>
                        <a:pt x="116" y="50"/>
                        <a:pt x="116" y="50"/>
                      </a:cubicBezTo>
                      <a:cubicBezTo>
                        <a:pt x="117" y="48"/>
                        <a:pt x="117" y="48"/>
                        <a:pt x="117" y="48"/>
                      </a:cubicBezTo>
                      <a:cubicBezTo>
                        <a:pt x="117" y="48"/>
                        <a:pt x="117" y="48"/>
                        <a:pt x="117" y="48"/>
                      </a:cubicBezTo>
                      <a:cubicBezTo>
                        <a:pt x="97" y="44"/>
                        <a:pt x="82" y="30"/>
                        <a:pt x="75" y="13"/>
                      </a:cubicBezTo>
                      <a:cubicBezTo>
                        <a:pt x="12" y="0"/>
                        <a:pt x="12" y="0"/>
                        <a:pt x="12" y="0"/>
                      </a:cubicBezTo>
                      <a:lnTo>
                        <a:pt x="6" y="29"/>
                      </a:lnTo>
                      <a:close/>
                    </a:path>
                  </a:pathLst>
                </a:custGeom>
                <a:solidFill>
                  <a:srgbClr val="1D8C96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33" name="Freeform 6"/>
                <p:cNvSpPr/>
                <p:nvPr/>
              </p:nvSpPr>
              <p:spPr bwMode="auto">
                <a:xfrm>
                  <a:off x="1549400" y="989013"/>
                  <a:ext cx="3351213" cy="1335088"/>
                </a:xfrm>
                <a:custGeom>
                  <a:avLst/>
                  <a:gdLst>
                    <a:gd name="T0" fmla="*/ 2111 w 2111"/>
                    <a:gd name="T1" fmla="*/ 420 h 841"/>
                    <a:gd name="T2" fmla="*/ 2027 w 2111"/>
                    <a:gd name="T3" fmla="*/ 841 h 841"/>
                    <a:gd name="T4" fmla="*/ 0 w 2111"/>
                    <a:gd name="T5" fmla="*/ 426 h 841"/>
                    <a:gd name="T6" fmla="*/ 84 w 2111"/>
                    <a:gd name="T7" fmla="*/ 0 h 841"/>
                    <a:gd name="T8" fmla="*/ 2111 w 2111"/>
                    <a:gd name="T9" fmla="*/ 420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11" h="841">
                      <a:moveTo>
                        <a:pt x="2111" y="420"/>
                      </a:moveTo>
                      <a:lnTo>
                        <a:pt x="2027" y="841"/>
                      </a:lnTo>
                      <a:lnTo>
                        <a:pt x="0" y="426"/>
                      </a:lnTo>
                      <a:lnTo>
                        <a:pt x="84" y="0"/>
                      </a:lnTo>
                      <a:lnTo>
                        <a:pt x="2111" y="420"/>
                      </a:lnTo>
                      <a:close/>
                    </a:path>
                  </a:pathLst>
                </a:custGeom>
                <a:solidFill>
                  <a:srgbClr val="0EB3BF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34" name="Freeform 7"/>
                <p:cNvSpPr/>
                <p:nvPr/>
              </p:nvSpPr>
              <p:spPr bwMode="auto">
                <a:xfrm>
                  <a:off x="1414463" y="958850"/>
                  <a:ext cx="3352800" cy="1344613"/>
                </a:xfrm>
                <a:custGeom>
                  <a:avLst/>
                  <a:gdLst>
                    <a:gd name="T0" fmla="*/ 2112 w 2112"/>
                    <a:gd name="T1" fmla="*/ 421 h 847"/>
                    <a:gd name="T2" fmla="*/ 2027 w 2112"/>
                    <a:gd name="T3" fmla="*/ 847 h 847"/>
                    <a:gd name="T4" fmla="*/ 0 w 2112"/>
                    <a:gd name="T5" fmla="*/ 427 h 847"/>
                    <a:gd name="T6" fmla="*/ 85 w 2112"/>
                    <a:gd name="T7" fmla="*/ 0 h 847"/>
                    <a:gd name="T8" fmla="*/ 2112 w 2112"/>
                    <a:gd name="T9" fmla="*/ 421 h 8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12" h="847">
                      <a:moveTo>
                        <a:pt x="2112" y="421"/>
                      </a:moveTo>
                      <a:lnTo>
                        <a:pt x="2027" y="847"/>
                      </a:lnTo>
                      <a:lnTo>
                        <a:pt x="0" y="427"/>
                      </a:lnTo>
                      <a:lnTo>
                        <a:pt x="85" y="0"/>
                      </a:lnTo>
                      <a:lnTo>
                        <a:pt x="2112" y="421"/>
                      </a:lnTo>
                      <a:close/>
                    </a:path>
                  </a:pathLst>
                </a:custGeom>
                <a:solidFill>
                  <a:srgbClr val="FDC000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35" name="Freeform 8"/>
                <p:cNvSpPr/>
                <p:nvPr/>
              </p:nvSpPr>
              <p:spPr bwMode="auto">
                <a:xfrm>
                  <a:off x="485775" y="736600"/>
                  <a:ext cx="536575" cy="862013"/>
                </a:xfrm>
                <a:custGeom>
                  <a:avLst/>
                  <a:gdLst>
                    <a:gd name="T0" fmla="*/ 37 w 56"/>
                    <a:gd name="T1" fmla="*/ 88 h 89"/>
                    <a:gd name="T2" fmla="*/ 39 w 56"/>
                    <a:gd name="T3" fmla="*/ 89 h 89"/>
                    <a:gd name="T4" fmla="*/ 56 w 56"/>
                    <a:gd name="T5" fmla="*/ 5 h 89"/>
                    <a:gd name="T6" fmla="*/ 54 w 56"/>
                    <a:gd name="T7" fmla="*/ 4 h 89"/>
                    <a:gd name="T8" fmla="*/ 5 w 56"/>
                    <a:gd name="T9" fmla="*/ 38 h 89"/>
                    <a:gd name="T10" fmla="*/ 37 w 56"/>
                    <a:gd name="T11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" h="89">
                      <a:moveTo>
                        <a:pt x="37" y="88"/>
                      </a:moveTo>
                      <a:cubicBezTo>
                        <a:pt x="39" y="89"/>
                        <a:pt x="39" y="89"/>
                        <a:pt x="39" y="89"/>
                      </a:cubicBezTo>
                      <a:cubicBezTo>
                        <a:pt x="56" y="5"/>
                        <a:pt x="56" y="5"/>
                        <a:pt x="56" y="5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32" y="0"/>
                        <a:pt x="10" y="15"/>
                        <a:pt x="5" y="38"/>
                      </a:cubicBezTo>
                      <a:cubicBezTo>
                        <a:pt x="0" y="61"/>
                        <a:pt x="15" y="83"/>
                        <a:pt x="37" y="88"/>
                      </a:cubicBezTo>
                      <a:close/>
                    </a:path>
                  </a:pathLst>
                </a:custGeom>
                <a:solidFill>
                  <a:srgbClr val="FDC000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36" name="Freeform 9"/>
                <p:cNvSpPr/>
                <p:nvPr/>
              </p:nvSpPr>
              <p:spPr bwMode="auto">
                <a:xfrm>
                  <a:off x="858838" y="495300"/>
                  <a:ext cx="2087563" cy="1373188"/>
                </a:xfrm>
                <a:custGeom>
                  <a:avLst/>
                  <a:gdLst>
                    <a:gd name="T0" fmla="*/ 17 w 218"/>
                    <a:gd name="T1" fmla="*/ 30 h 142"/>
                    <a:gd name="T2" fmla="*/ 0 w 218"/>
                    <a:gd name="T3" fmla="*/ 114 h 142"/>
                    <a:gd name="T4" fmla="*/ 137 w 218"/>
                    <a:gd name="T5" fmla="*/ 142 h 142"/>
                    <a:gd name="T6" fmla="*/ 145 w 218"/>
                    <a:gd name="T7" fmla="*/ 136 h 142"/>
                    <a:gd name="T8" fmla="*/ 159 w 218"/>
                    <a:gd name="T9" fmla="*/ 65 h 142"/>
                    <a:gd name="T10" fmla="*/ 154 w 218"/>
                    <a:gd name="T11" fmla="*/ 58 h 142"/>
                    <a:gd name="T12" fmla="*/ 31 w 218"/>
                    <a:gd name="T13" fmla="*/ 32 h 142"/>
                    <a:gd name="T14" fmla="*/ 54 w 218"/>
                    <a:gd name="T15" fmla="*/ 18 h 142"/>
                    <a:gd name="T16" fmla="*/ 206 w 218"/>
                    <a:gd name="T17" fmla="*/ 49 h 142"/>
                    <a:gd name="T18" fmla="*/ 206 w 218"/>
                    <a:gd name="T19" fmla="*/ 49 h 142"/>
                    <a:gd name="T20" fmla="*/ 216 w 218"/>
                    <a:gd name="T21" fmla="*/ 44 h 142"/>
                    <a:gd name="T22" fmla="*/ 216 w 218"/>
                    <a:gd name="T23" fmla="*/ 44 h 142"/>
                    <a:gd name="T24" fmla="*/ 218 w 218"/>
                    <a:gd name="T25" fmla="*/ 36 h 142"/>
                    <a:gd name="T26" fmla="*/ 57 w 218"/>
                    <a:gd name="T27" fmla="*/ 3 h 142"/>
                    <a:gd name="T28" fmla="*/ 17 w 218"/>
                    <a:gd name="T29" fmla="*/ 30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18" h="142">
                      <a:moveTo>
                        <a:pt x="17" y="30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137" y="142"/>
                        <a:pt x="137" y="142"/>
                        <a:pt x="137" y="142"/>
                      </a:cubicBezTo>
                      <a:cubicBezTo>
                        <a:pt x="140" y="142"/>
                        <a:pt x="144" y="140"/>
                        <a:pt x="145" y="136"/>
                      </a:cubicBezTo>
                      <a:cubicBezTo>
                        <a:pt x="159" y="65"/>
                        <a:pt x="159" y="65"/>
                        <a:pt x="159" y="65"/>
                      </a:cubicBezTo>
                      <a:cubicBezTo>
                        <a:pt x="160" y="62"/>
                        <a:pt x="158" y="58"/>
                        <a:pt x="154" y="58"/>
                      </a:cubicBezTo>
                      <a:cubicBezTo>
                        <a:pt x="31" y="32"/>
                        <a:pt x="31" y="32"/>
                        <a:pt x="31" y="32"/>
                      </a:cubicBezTo>
                      <a:cubicBezTo>
                        <a:pt x="33" y="22"/>
                        <a:pt x="44" y="15"/>
                        <a:pt x="54" y="18"/>
                      </a:cubicBezTo>
                      <a:cubicBezTo>
                        <a:pt x="206" y="49"/>
                        <a:pt x="206" y="49"/>
                        <a:pt x="206" y="49"/>
                      </a:cubicBezTo>
                      <a:cubicBezTo>
                        <a:pt x="206" y="49"/>
                        <a:pt x="206" y="49"/>
                        <a:pt x="206" y="49"/>
                      </a:cubicBezTo>
                      <a:cubicBezTo>
                        <a:pt x="210" y="49"/>
                        <a:pt x="215" y="47"/>
                        <a:pt x="216" y="44"/>
                      </a:cubicBezTo>
                      <a:cubicBezTo>
                        <a:pt x="216" y="44"/>
                        <a:pt x="216" y="44"/>
                        <a:pt x="216" y="44"/>
                      </a:cubicBezTo>
                      <a:cubicBezTo>
                        <a:pt x="218" y="36"/>
                        <a:pt x="218" y="36"/>
                        <a:pt x="218" y="36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39" y="0"/>
                        <a:pt x="21" y="11"/>
                        <a:pt x="17" y="30"/>
                      </a:cubicBezTo>
                      <a:close/>
                    </a:path>
                  </a:pathLst>
                </a:custGeom>
                <a:solidFill>
                  <a:srgbClr val="1D8C96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37" name="Freeform 10"/>
                <p:cNvSpPr/>
                <p:nvPr/>
              </p:nvSpPr>
              <p:spPr bwMode="auto">
                <a:xfrm>
                  <a:off x="993775" y="804863"/>
                  <a:ext cx="344488" cy="850900"/>
                </a:xfrm>
                <a:custGeom>
                  <a:avLst/>
                  <a:gdLst>
                    <a:gd name="T0" fmla="*/ 114 w 217"/>
                    <a:gd name="T1" fmla="*/ 536 h 536"/>
                    <a:gd name="T2" fmla="*/ 217 w 217"/>
                    <a:gd name="T3" fmla="*/ 24 h 536"/>
                    <a:gd name="T4" fmla="*/ 102 w 217"/>
                    <a:gd name="T5" fmla="*/ 0 h 536"/>
                    <a:gd name="T6" fmla="*/ 0 w 217"/>
                    <a:gd name="T7" fmla="*/ 512 h 536"/>
                    <a:gd name="T8" fmla="*/ 114 w 217"/>
                    <a:gd name="T9" fmla="*/ 536 h 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7" h="536">
                      <a:moveTo>
                        <a:pt x="114" y="536"/>
                      </a:moveTo>
                      <a:lnTo>
                        <a:pt x="217" y="24"/>
                      </a:lnTo>
                      <a:lnTo>
                        <a:pt x="102" y="0"/>
                      </a:lnTo>
                      <a:lnTo>
                        <a:pt x="0" y="512"/>
                      </a:lnTo>
                      <a:lnTo>
                        <a:pt x="114" y="536"/>
                      </a:lnTo>
                      <a:close/>
                    </a:path>
                  </a:pathLst>
                </a:custGeom>
                <a:solidFill>
                  <a:srgbClr val="FDC000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</p:grpSp>
        </p:grpSp>
      </p:grpSp>
      <p:grpSp>
        <p:nvGrpSpPr>
          <p:cNvPr id="99" name="组 5">
            <a:extLst>
              <a:ext uri="{FF2B5EF4-FFF2-40B4-BE49-F238E27FC236}">
                <a16:creationId xmlns:a16="http://schemas.microsoft.com/office/drawing/2014/main" id="{5F63A8F5-CCAD-480C-865A-293BF3519205}"/>
              </a:ext>
            </a:extLst>
          </p:cNvPr>
          <p:cNvGrpSpPr/>
          <p:nvPr/>
        </p:nvGrpSpPr>
        <p:grpSpPr>
          <a:xfrm>
            <a:off x="6562636" y="3344779"/>
            <a:ext cx="2839271" cy="465137"/>
            <a:chOff x="4886191" y="3496431"/>
            <a:chExt cx="1795173" cy="348853"/>
          </a:xfrm>
          <a:solidFill>
            <a:schemeClr val="accent1"/>
          </a:solidFill>
        </p:grpSpPr>
        <p:sp>
          <p:nvSpPr>
            <p:cNvPr id="100" name="MH_Entry_1">
              <a:hlinkClick r:id="rId15" action="ppaction://hlinksldjump"/>
              <a:extLst>
                <a:ext uri="{FF2B5EF4-FFF2-40B4-BE49-F238E27FC236}">
                  <a16:creationId xmlns:a16="http://schemas.microsoft.com/office/drawing/2014/main" id="{54B29B9C-264F-412B-B66F-FCBC321245B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153254" y="3496431"/>
              <a:ext cx="1528110" cy="348853"/>
            </a:xfrm>
            <a:custGeom>
              <a:avLst/>
              <a:gdLst>
                <a:gd name="connsiteX0" fmla="*/ 0 w 3954840"/>
                <a:gd name="connsiteY0" fmla="*/ 0 h 557348"/>
                <a:gd name="connsiteX1" fmla="*/ 3835506 w 3954840"/>
                <a:gd name="connsiteY1" fmla="*/ 0 h 557348"/>
                <a:gd name="connsiteX2" fmla="*/ 3954840 w 3954840"/>
                <a:gd name="connsiteY2" fmla="*/ 92893 h 557348"/>
                <a:gd name="connsiteX3" fmla="*/ 3954840 w 3954840"/>
                <a:gd name="connsiteY3" fmla="*/ 464455 h 557348"/>
                <a:gd name="connsiteX4" fmla="*/ 3835506 w 3954840"/>
                <a:gd name="connsiteY4" fmla="*/ 557348 h 557348"/>
                <a:gd name="connsiteX5" fmla="*/ 0 w 3954840"/>
                <a:gd name="connsiteY5" fmla="*/ 557348 h 557348"/>
                <a:gd name="connsiteX6" fmla="*/ 45938 w 3954840"/>
                <a:gd name="connsiteY6" fmla="*/ 532414 h 557348"/>
                <a:gd name="connsiteX7" fmla="*/ 180850 w 3954840"/>
                <a:gd name="connsiteY7" fmla="*/ 278674 h 557348"/>
                <a:gd name="connsiteX8" fmla="*/ 45938 w 3954840"/>
                <a:gd name="connsiteY8" fmla="*/ 24934 h 55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4840" h="557348">
                  <a:moveTo>
                    <a:pt x="0" y="0"/>
                  </a:moveTo>
                  <a:lnTo>
                    <a:pt x="3835506" y="0"/>
                  </a:lnTo>
                  <a:cubicBezTo>
                    <a:pt x="3901412" y="0"/>
                    <a:pt x="3954840" y="41590"/>
                    <a:pt x="3954840" y="92893"/>
                  </a:cubicBezTo>
                  <a:lnTo>
                    <a:pt x="3954840" y="464455"/>
                  </a:lnTo>
                  <a:cubicBezTo>
                    <a:pt x="3954840" y="515758"/>
                    <a:pt x="3901412" y="557348"/>
                    <a:pt x="3835506" y="557348"/>
                  </a:cubicBezTo>
                  <a:lnTo>
                    <a:pt x="0" y="557348"/>
                  </a:lnTo>
                  <a:lnTo>
                    <a:pt x="45938" y="532414"/>
                  </a:lnTo>
                  <a:cubicBezTo>
                    <a:pt x="127334" y="477424"/>
                    <a:pt x="180850" y="384299"/>
                    <a:pt x="180850" y="278674"/>
                  </a:cubicBezTo>
                  <a:cubicBezTo>
                    <a:pt x="180850" y="173050"/>
                    <a:pt x="127334" y="79925"/>
                    <a:pt x="45938" y="24934"/>
                  </a:cubicBezTo>
                  <a:close/>
                </a:path>
              </a:pathLst>
            </a:custGeom>
            <a:grpFill/>
            <a:ln>
              <a:solidFill>
                <a:srgbClr val="008E9D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180000" tIns="36000" rIns="36000" bIns="36000" anchor="ctr">
              <a:noAutofit/>
            </a:bodyPr>
            <a:lstStyle/>
            <a:p>
              <a:pPr defTabSz="913765" fontAlgn="ctr">
                <a:buClr>
                  <a:srgbClr val="4BACC6"/>
                </a:buClr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  <a:sym typeface="+mn-ea"/>
                </a:rPr>
                <a:t>    员工信息</a:t>
              </a:r>
              <a:endParaRPr lang="zh-CN" altLang="en-US" sz="2000" dirty="0">
                <a:solidFill>
                  <a:schemeClr val="bg1"/>
                </a:solidFill>
                <a:latin typeface="FZLanTingHeiS-DB-GB" panose="02000000000000000000" pitchFamily="2" charset="-122"/>
                <a:ea typeface="FZLanTingHeiS-DB-GB" panose="02000000000000000000" pitchFamily="2" charset="-122"/>
              </a:endParaRPr>
            </a:p>
          </p:txBody>
        </p:sp>
        <p:sp>
          <p:nvSpPr>
            <p:cNvPr id="101" name="MH_Number_1">
              <a:hlinkClick r:id="rId15" action="ppaction://hlinksldjump"/>
              <a:extLst>
                <a:ext uri="{FF2B5EF4-FFF2-40B4-BE49-F238E27FC236}">
                  <a16:creationId xmlns:a16="http://schemas.microsoft.com/office/drawing/2014/main" id="{96195E11-6D82-4540-A057-36FA3BAF46D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886191" y="3518296"/>
              <a:ext cx="305123" cy="305122"/>
            </a:xfrm>
            <a:prstGeom prst="ellipse">
              <a:avLst/>
            </a:prstGeom>
            <a:grpFill/>
            <a:ln>
              <a:solidFill>
                <a:srgbClr val="008E9D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kern="0" dirty="0">
                  <a:solidFill>
                    <a:srgbClr val="FFFFFF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</a:rPr>
                <a:t>3</a:t>
              </a:r>
              <a:endParaRPr lang="zh-CN" altLang="en-US" sz="2000" kern="0" dirty="0">
                <a:solidFill>
                  <a:srgbClr val="FFFFFF"/>
                </a:solidFill>
                <a:latin typeface="FZLanTingHeiS-DB-GB" panose="02000000000000000000" pitchFamily="2" charset="-122"/>
                <a:ea typeface="FZLanTingHeiS-DB-GB" panose="02000000000000000000" pitchFamily="2" charset="-122"/>
              </a:endParaRPr>
            </a:p>
          </p:txBody>
        </p:sp>
      </p:grpSp>
      <p:grpSp>
        <p:nvGrpSpPr>
          <p:cNvPr id="102" name="组 5">
            <a:extLst>
              <a:ext uri="{FF2B5EF4-FFF2-40B4-BE49-F238E27FC236}">
                <a16:creationId xmlns:a16="http://schemas.microsoft.com/office/drawing/2014/main" id="{127CDCEC-DB5A-4D9E-A69E-4E68460B21B2}"/>
              </a:ext>
            </a:extLst>
          </p:cNvPr>
          <p:cNvGrpSpPr/>
          <p:nvPr/>
        </p:nvGrpSpPr>
        <p:grpSpPr>
          <a:xfrm>
            <a:off x="6562636" y="4257916"/>
            <a:ext cx="2839272" cy="465137"/>
            <a:chOff x="4886191" y="3496431"/>
            <a:chExt cx="1795174" cy="348853"/>
          </a:xfrm>
          <a:solidFill>
            <a:schemeClr val="accent1"/>
          </a:solidFill>
        </p:grpSpPr>
        <p:sp>
          <p:nvSpPr>
            <p:cNvPr id="103" name="MH_Entry_1">
              <a:hlinkClick r:id="rId15" action="ppaction://hlinksldjump"/>
              <a:extLst>
                <a:ext uri="{FF2B5EF4-FFF2-40B4-BE49-F238E27FC236}">
                  <a16:creationId xmlns:a16="http://schemas.microsoft.com/office/drawing/2014/main" id="{75277C64-6038-46F8-A3A2-121B2DDC355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153255" y="3496431"/>
              <a:ext cx="1528110" cy="348853"/>
            </a:xfrm>
            <a:custGeom>
              <a:avLst/>
              <a:gdLst>
                <a:gd name="connsiteX0" fmla="*/ 0 w 3954840"/>
                <a:gd name="connsiteY0" fmla="*/ 0 h 557348"/>
                <a:gd name="connsiteX1" fmla="*/ 3835506 w 3954840"/>
                <a:gd name="connsiteY1" fmla="*/ 0 h 557348"/>
                <a:gd name="connsiteX2" fmla="*/ 3954840 w 3954840"/>
                <a:gd name="connsiteY2" fmla="*/ 92893 h 557348"/>
                <a:gd name="connsiteX3" fmla="*/ 3954840 w 3954840"/>
                <a:gd name="connsiteY3" fmla="*/ 464455 h 557348"/>
                <a:gd name="connsiteX4" fmla="*/ 3835506 w 3954840"/>
                <a:gd name="connsiteY4" fmla="*/ 557348 h 557348"/>
                <a:gd name="connsiteX5" fmla="*/ 0 w 3954840"/>
                <a:gd name="connsiteY5" fmla="*/ 557348 h 557348"/>
                <a:gd name="connsiteX6" fmla="*/ 45938 w 3954840"/>
                <a:gd name="connsiteY6" fmla="*/ 532414 h 557348"/>
                <a:gd name="connsiteX7" fmla="*/ 180850 w 3954840"/>
                <a:gd name="connsiteY7" fmla="*/ 278674 h 557348"/>
                <a:gd name="connsiteX8" fmla="*/ 45938 w 3954840"/>
                <a:gd name="connsiteY8" fmla="*/ 24934 h 55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4840" h="557348">
                  <a:moveTo>
                    <a:pt x="0" y="0"/>
                  </a:moveTo>
                  <a:lnTo>
                    <a:pt x="3835506" y="0"/>
                  </a:lnTo>
                  <a:cubicBezTo>
                    <a:pt x="3901412" y="0"/>
                    <a:pt x="3954840" y="41590"/>
                    <a:pt x="3954840" y="92893"/>
                  </a:cubicBezTo>
                  <a:lnTo>
                    <a:pt x="3954840" y="464455"/>
                  </a:lnTo>
                  <a:cubicBezTo>
                    <a:pt x="3954840" y="515758"/>
                    <a:pt x="3901412" y="557348"/>
                    <a:pt x="3835506" y="557348"/>
                  </a:cubicBezTo>
                  <a:lnTo>
                    <a:pt x="0" y="557348"/>
                  </a:lnTo>
                  <a:lnTo>
                    <a:pt x="45938" y="532414"/>
                  </a:lnTo>
                  <a:cubicBezTo>
                    <a:pt x="127334" y="477424"/>
                    <a:pt x="180850" y="384299"/>
                    <a:pt x="180850" y="278674"/>
                  </a:cubicBezTo>
                  <a:cubicBezTo>
                    <a:pt x="180850" y="173050"/>
                    <a:pt x="127334" y="79925"/>
                    <a:pt x="45938" y="24934"/>
                  </a:cubicBezTo>
                  <a:close/>
                </a:path>
              </a:pathLst>
            </a:custGeom>
            <a:grpFill/>
            <a:ln>
              <a:solidFill>
                <a:srgbClr val="008E9D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180000" tIns="36000" rIns="36000" bIns="36000" anchor="ctr">
              <a:noAutofit/>
            </a:bodyPr>
            <a:lstStyle/>
            <a:p>
              <a:pPr defTabSz="913765" fontAlgn="ctr">
                <a:buClr>
                  <a:srgbClr val="4BACC6"/>
                </a:buClr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  <a:sym typeface="+mn-ea"/>
                </a:rPr>
                <a:t>    异动管理</a:t>
              </a:r>
              <a:endParaRPr lang="zh-CN" altLang="en-US" sz="2000" dirty="0">
                <a:solidFill>
                  <a:schemeClr val="bg1"/>
                </a:solidFill>
                <a:latin typeface="FZLanTingHeiS-DB-GB" panose="02000000000000000000" pitchFamily="2" charset="-122"/>
                <a:ea typeface="FZLanTingHeiS-DB-GB" panose="02000000000000000000" pitchFamily="2" charset="-122"/>
              </a:endParaRPr>
            </a:p>
          </p:txBody>
        </p:sp>
        <p:sp>
          <p:nvSpPr>
            <p:cNvPr id="104" name="MH_Number_1">
              <a:hlinkClick r:id="rId15" action="ppaction://hlinksldjump"/>
              <a:extLst>
                <a:ext uri="{FF2B5EF4-FFF2-40B4-BE49-F238E27FC236}">
                  <a16:creationId xmlns:a16="http://schemas.microsoft.com/office/drawing/2014/main" id="{B586AD71-0B02-4300-A6C4-E572DD64F1F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886191" y="3518296"/>
              <a:ext cx="305123" cy="305122"/>
            </a:xfrm>
            <a:prstGeom prst="ellipse">
              <a:avLst/>
            </a:prstGeom>
            <a:grpFill/>
            <a:ln>
              <a:solidFill>
                <a:srgbClr val="008E9D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kern="0" dirty="0">
                  <a:solidFill>
                    <a:srgbClr val="FFFFFF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</a:rPr>
                <a:t>4</a:t>
              </a:r>
              <a:endParaRPr lang="zh-CN" altLang="en-US" sz="2000" kern="0" dirty="0">
                <a:solidFill>
                  <a:srgbClr val="FFFFFF"/>
                </a:solidFill>
                <a:latin typeface="FZLanTingHeiS-DB-GB" panose="02000000000000000000" pitchFamily="2" charset="-122"/>
                <a:ea typeface="FZLanTingHeiS-DB-GB" panose="02000000000000000000" pitchFamily="2" charset="-122"/>
              </a:endParaRPr>
            </a:p>
          </p:txBody>
        </p:sp>
      </p:grpSp>
      <p:grpSp>
        <p:nvGrpSpPr>
          <p:cNvPr id="105" name="组 5">
            <a:extLst>
              <a:ext uri="{FF2B5EF4-FFF2-40B4-BE49-F238E27FC236}">
                <a16:creationId xmlns:a16="http://schemas.microsoft.com/office/drawing/2014/main" id="{8E249475-DC27-4B12-A5BE-018E46B3799F}"/>
              </a:ext>
            </a:extLst>
          </p:cNvPr>
          <p:cNvGrpSpPr/>
          <p:nvPr/>
        </p:nvGrpSpPr>
        <p:grpSpPr>
          <a:xfrm>
            <a:off x="6562637" y="5234441"/>
            <a:ext cx="2839271" cy="465137"/>
            <a:chOff x="4886191" y="3496431"/>
            <a:chExt cx="1795173" cy="348853"/>
          </a:xfrm>
          <a:solidFill>
            <a:schemeClr val="accent2"/>
          </a:solidFill>
        </p:grpSpPr>
        <p:sp>
          <p:nvSpPr>
            <p:cNvPr id="106" name="MH_Entry_1">
              <a:hlinkClick r:id="rId15" action="ppaction://hlinksldjump"/>
              <a:extLst>
                <a:ext uri="{FF2B5EF4-FFF2-40B4-BE49-F238E27FC236}">
                  <a16:creationId xmlns:a16="http://schemas.microsoft.com/office/drawing/2014/main" id="{F410AE8E-F757-45F9-B8BC-89750988D081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153253" y="3496431"/>
              <a:ext cx="1528111" cy="348853"/>
            </a:xfrm>
            <a:custGeom>
              <a:avLst/>
              <a:gdLst>
                <a:gd name="connsiteX0" fmla="*/ 0 w 3954840"/>
                <a:gd name="connsiteY0" fmla="*/ 0 h 557348"/>
                <a:gd name="connsiteX1" fmla="*/ 3835506 w 3954840"/>
                <a:gd name="connsiteY1" fmla="*/ 0 h 557348"/>
                <a:gd name="connsiteX2" fmla="*/ 3954840 w 3954840"/>
                <a:gd name="connsiteY2" fmla="*/ 92893 h 557348"/>
                <a:gd name="connsiteX3" fmla="*/ 3954840 w 3954840"/>
                <a:gd name="connsiteY3" fmla="*/ 464455 h 557348"/>
                <a:gd name="connsiteX4" fmla="*/ 3835506 w 3954840"/>
                <a:gd name="connsiteY4" fmla="*/ 557348 h 557348"/>
                <a:gd name="connsiteX5" fmla="*/ 0 w 3954840"/>
                <a:gd name="connsiteY5" fmla="*/ 557348 h 557348"/>
                <a:gd name="connsiteX6" fmla="*/ 45938 w 3954840"/>
                <a:gd name="connsiteY6" fmla="*/ 532414 h 557348"/>
                <a:gd name="connsiteX7" fmla="*/ 180850 w 3954840"/>
                <a:gd name="connsiteY7" fmla="*/ 278674 h 557348"/>
                <a:gd name="connsiteX8" fmla="*/ 45938 w 3954840"/>
                <a:gd name="connsiteY8" fmla="*/ 24934 h 55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4840" h="557348">
                  <a:moveTo>
                    <a:pt x="0" y="0"/>
                  </a:moveTo>
                  <a:lnTo>
                    <a:pt x="3835506" y="0"/>
                  </a:lnTo>
                  <a:cubicBezTo>
                    <a:pt x="3901412" y="0"/>
                    <a:pt x="3954840" y="41590"/>
                    <a:pt x="3954840" y="92893"/>
                  </a:cubicBezTo>
                  <a:lnTo>
                    <a:pt x="3954840" y="464455"/>
                  </a:lnTo>
                  <a:cubicBezTo>
                    <a:pt x="3954840" y="515758"/>
                    <a:pt x="3901412" y="557348"/>
                    <a:pt x="3835506" y="557348"/>
                  </a:cubicBezTo>
                  <a:lnTo>
                    <a:pt x="0" y="557348"/>
                  </a:lnTo>
                  <a:lnTo>
                    <a:pt x="45938" y="532414"/>
                  </a:lnTo>
                  <a:cubicBezTo>
                    <a:pt x="127334" y="477424"/>
                    <a:pt x="180850" y="384299"/>
                    <a:pt x="180850" y="278674"/>
                  </a:cubicBezTo>
                  <a:cubicBezTo>
                    <a:pt x="180850" y="173050"/>
                    <a:pt x="127334" y="79925"/>
                    <a:pt x="45938" y="24934"/>
                  </a:cubicBezTo>
                  <a:close/>
                </a:path>
              </a:pathLst>
            </a:custGeom>
            <a:grpFill/>
            <a:ln>
              <a:solidFill>
                <a:srgbClr val="008E9D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180000" tIns="36000" rIns="36000" bIns="36000" anchor="ctr">
              <a:noAutofit/>
            </a:bodyPr>
            <a:lstStyle/>
            <a:p>
              <a:pPr defTabSz="913765" fontAlgn="ctr">
                <a:buClr>
                  <a:srgbClr val="4BACC6"/>
                </a:buClr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  <a:sym typeface="+mn-ea"/>
                </a:rPr>
                <a:t>    员工自助</a:t>
              </a:r>
              <a:endParaRPr lang="zh-CN" altLang="en-US" sz="2000" dirty="0">
                <a:solidFill>
                  <a:schemeClr val="bg1"/>
                </a:solidFill>
                <a:latin typeface="FZLanTingHeiS-DB-GB" panose="02000000000000000000" pitchFamily="2" charset="-122"/>
                <a:ea typeface="FZLanTingHeiS-DB-GB" panose="02000000000000000000" pitchFamily="2" charset="-122"/>
              </a:endParaRPr>
            </a:p>
          </p:txBody>
        </p:sp>
        <p:sp>
          <p:nvSpPr>
            <p:cNvPr id="107" name="MH_Number_1">
              <a:hlinkClick r:id="rId15" action="ppaction://hlinksldjump"/>
              <a:extLst>
                <a:ext uri="{FF2B5EF4-FFF2-40B4-BE49-F238E27FC236}">
                  <a16:creationId xmlns:a16="http://schemas.microsoft.com/office/drawing/2014/main" id="{067D8297-758F-4610-8936-E78205125A16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886191" y="3518296"/>
              <a:ext cx="305123" cy="305122"/>
            </a:xfrm>
            <a:prstGeom prst="ellipse">
              <a:avLst/>
            </a:prstGeom>
            <a:grpFill/>
            <a:ln>
              <a:solidFill>
                <a:srgbClr val="008E9D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kern="0" dirty="0">
                  <a:solidFill>
                    <a:srgbClr val="FFFFFF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</a:rPr>
                <a:t>5</a:t>
              </a:r>
              <a:endParaRPr lang="zh-CN" altLang="en-US" sz="2000" kern="0" dirty="0">
                <a:solidFill>
                  <a:srgbClr val="FFFFFF"/>
                </a:solidFill>
                <a:latin typeface="FZLanTingHeiS-DB-GB" panose="02000000000000000000" pitchFamily="2" charset="-122"/>
                <a:ea typeface="FZLanTingHeiS-DB-GB" panose="02000000000000000000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644270" y="2584009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2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21704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89B6847-ABDB-4ED1-9EF8-1CC2C2F39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141" y="1573091"/>
            <a:ext cx="9379617" cy="46067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/>
              <a:t>个人首页</a:t>
            </a:r>
          </a:p>
        </p:txBody>
      </p:sp>
      <p:sp>
        <p:nvSpPr>
          <p:cNvPr id="31" name="文本占位符 46">
            <a:extLst>
              <a:ext uri="{FF2B5EF4-FFF2-40B4-BE49-F238E27FC236}">
                <a16:creationId xmlns:a16="http://schemas.microsoft.com/office/drawing/2014/main" id="{5CEE1E29-7E0A-4A4C-BEED-077627E6115A}"/>
              </a:ext>
            </a:extLst>
          </p:cNvPr>
          <p:cNvSpPr txBox="1">
            <a:spLocks/>
          </p:cNvSpPr>
          <p:nvPr/>
        </p:nvSpPr>
        <p:spPr bwMode="auto">
          <a:xfrm>
            <a:off x="2342810" y="905436"/>
            <a:ext cx="8747438" cy="56815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9pPr>
          </a:lstStyle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</a:t>
            </a:r>
            <a:r>
              <a:rPr lang="en-US" altLang="zh-CN" sz="1600" b="1" dirty="0" err="1">
                <a:solidFill>
                  <a:srgbClr val="008E9D"/>
                </a:solidFill>
                <a:latin typeface="微软雅黑"/>
                <a:ea typeface="微软雅黑"/>
              </a:rPr>
              <a:t>iTalent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首页：中间部分，产品模块快速进入图标。左侧蓝色区域，产品导航，右上角，工具栏。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BB735EB7-BF90-49E4-B210-73FE97505353}"/>
              </a:ext>
            </a:extLst>
          </p:cNvPr>
          <p:cNvSpPr/>
          <p:nvPr/>
        </p:nvSpPr>
        <p:spPr bwMode="auto">
          <a:xfrm>
            <a:off x="214309" y="1146864"/>
            <a:ext cx="1245583" cy="4695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员工自助</a:t>
            </a:r>
          </a:p>
        </p:txBody>
      </p:sp>
      <p:sp>
        <p:nvSpPr>
          <p:cNvPr id="20" name="线形标注 1(带边框和强调线) 13">
            <a:extLst>
              <a:ext uri="{FF2B5EF4-FFF2-40B4-BE49-F238E27FC236}">
                <a16:creationId xmlns:a16="http://schemas.microsoft.com/office/drawing/2014/main" id="{3AB6B7B1-7601-4BEB-B59C-DD23A36CD07B}"/>
              </a:ext>
            </a:extLst>
          </p:cNvPr>
          <p:cNvSpPr/>
          <p:nvPr/>
        </p:nvSpPr>
        <p:spPr>
          <a:xfrm>
            <a:off x="5450938" y="2052517"/>
            <a:ext cx="1052499" cy="433637"/>
          </a:xfrm>
          <a:prstGeom prst="accentBorderCallout1">
            <a:avLst>
              <a:gd name="adj1" fmla="val 15780"/>
              <a:gd name="adj2" fmla="val -9122"/>
              <a:gd name="adj3" fmla="val -55271"/>
              <a:gd name="adj4" fmla="val -79881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/>
                <a:ea typeface="微软雅黑"/>
              </a:rPr>
              <a:t>切换至自助应用主页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23" name="直线箭头连接符 58">
            <a:extLst>
              <a:ext uri="{FF2B5EF4-FFF2-40B4-BE49-F238E27FC236}">
                <a16:creationId xmlns:a16="http://schemas.microsoft.com/office/drawing/2014/main" id="{EE034AFC-A6E2-431F-8A8A-7CEA5A13343E}"/>
              </a:ext>
            </a:extLst>
          </p:cNvPr>
          <p:cNvCxnSpPr>
            <a:cxnSpLocks/>
            <a:stCxn id="28" idx="4"/>
            <a:endCxn id="30" idx="0"/>
          </p:cNvCxnSpPr>
          <p:nvPr/>
        </p:nvCxnSpPr>
        <p:spPr>
          <a:xfrm flipH="1">
            <a:off x="644337" y="2139321"/>
            <a:ext cx="1" cy="776594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21">
            <a:extLst>
              <a:ext uri="{FF2B5EF4-FFF2-40B4-BE49-F238E27FC236}">
                <a16:creationId xmlns:a16="http://schemas.microsoft.com/office/drawing/2014/main" id="{AE90232A-3469-41DC-8C9C-B0FD02AEC338}"/>
              </a:ext>
            </a:extLst>
          </p:cNvPr>
          <p:cNvSpPr/>
          <p:nvPr/>
        </p:nvSpPr>
        <p:spPr>
          <a:xfrm>
            <a:off x="904431" y="1816265"/>
            <a:ext cx="1110922" cy="466725"/>
          </a:xfrm>
          <a:prstGeom prst="roundRect">
            <a:avLst>
              <a:gd name="adj" fmla="val 12244"/>
            </a:avLst>
          </a:prstGeom>
          <a:solidFill>
            <a:srgbClr val="8C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个人首页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EB5AA78C-1A6D-49BE-8953-592A0422E897}"/>
              </a:ext>
            </a:extLst>
          </p:cNvPr>
          <p:cNvGrpSpPr/>
          <p:nvPr/>
        </p:nvGrpSpPr>
        <p:grpSpPr>
          <a:xfrm>
            <a:off x="554644" y="1959934"/>
            <a:ext cx="179388" cy="179387"/>
            <a:chOff x="554644" y="1959934"/>
            <a:chExt cx="179388" cy="179387"/>
          </a:xfrm>
        </p:grpSpPr>
        <p:sp>
          <p:nvSpPr>
            <p:cNvPr id="25" name="椭圆 39">
              <a:extLst>
                <a:ext uri="{FF2B5EF4-FFF2-40B4-BE49-F238E27FC236}">
                  <a16:creationId xmlns:a16="http://schemas.microsoft.com/office/drawing/2014/main" id="{0C85B726-A6DC-412E-AE03-0A0478120F23}"/>
                </a:ext>
              </a:extLst>
            </p:cNvPr>
            <p:cNvSpPr/>
            <p:nvPr/>
          </p:nvSpPr>
          <p:spPr bwMode="auto">
            <a:xfrm>
              <a:off x="602269" y="2007559"/>
              <a:ext cx="84138" cy="84137"/>
            </a:xfrm>
            <a:prstGeom prst="ellipse">
              <a:avLst/>
            </a:prstGeom>
            <a:solidFill>
              <a:srgbClr val="8CC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  <p:sp>
          <p:nvSpPr>
            <p:cNvPr id="28" name="椭圆 43">
              <a:extLst>
                <a:ext uri="{FF2B5EF4-FFF2-40B4-BE49-F238E27FC236}">
                  <a16:creationId xmlns:a16="http://schemas.microsoft.com/office/drawing/2014/main" id="{D1E66CB3-E8B3-490B-8C97-5F4D6E4CFF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4644" y="1959934"/>
              <a:ext cx="179388" cy="179387"/>
            </a:xfrm>
            <a:prstGeom prst="ellipse">
              <a:avLst/>
            </a:prstGeom>
            <a:noFill/>
            <a:ln>
              <a:solidFill>
                <a:srgbClr val="8CC2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7F6ABA7-C1AC-4F61-A59A-72AC5DF923E7}"/>
              </a:ext>
            </a:extLst>
          </p:cNvPr>
          <p:cNvGrpSpPr/>
          <p:nvPr/>
        </p:nvGrpSpPr>
        <p:grpSpPr>
          <a:xfrm>
            <a:off x="554643" y="2915915"/>
            <a:ext cx="179388" cy="179387"/>
            <a:chOff x="554643" y="2631156"/>
            <a:chExt cx="179388" cy="179387"/>
          </a:xfrm>
        </p:grpSpPr>
        <p:sp>
          <p:nvSpPr>
            <p:cNvPr id="29" name="椭圆 39">
              <a:extLst>
                <a:ext uri="{FF2B5EF4-FFF2-40B4-BE49-F238E27FC236}">
                  <a16:creationId xmlns:a16="http://schemas.microsoft.com/office/drawing/2014/main" id="{49E1E7CC-0215-4B4A-8434-C434B5E3638D}"/>
                </a:ext>
              </a:extLst>
            </p:cNvPr>
            <p:cNvSpPr/>
            <p:nvPr/>
          </p:nvSpPr>
          <p:spPr bwMode="auto">
            <a:xfrm>
              <a:off x="602268" y="2678781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  <p:sp>
          <p:nvSpPr>
            <p:cNvPr id="30" name="椭圆 43">
              <a:extLst>
                <a:ext uri="{FF2B5EF4-FFF2-40B4-BE49-F238E27FC236}">
                  <a16:creationId xmlns:a16="http://schemas.microsoft.com/office/drawing/2014/main" id="{F9139148-7D86-4558-965F-BDBEBCD0A51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4643" y="2631156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</p:grpSp>
      <p:sp>
        <p:nvSpPr>
          <p:cNvPr id="32" name="圆角矩形 21">
            <a:extLst>
              <a:ext uri="{FF2B5EF4-FFF2-40B4-BE49-F238E27FC236}">
                <a16:creationId xmlns:a16="http://schemas.microsoft.com/office/drawing/2014/main" id="{D56D92C4-824F-4EC5-9D20-236E205946C9}"/>
              </a:ext>
            </a:extLst>
          </p:cNvPr>
          <p:cNvSpPr/>
          <p:nvPr/>
        </p:nvSpPr>
        <p:spPr>
          <a:xfrm>
            <a:off x="904431" y="2772246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个人信息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22D4D43-BAC4-4B1B-83FB-C0AD0F6AABB2}"/>
              </a:ext>
            </a:extLst>
          </p:cNvPr>
          <p:cNvGrpSpPr/>
          <p:nvPr/>
        </p:nvGrpSpPr>
        <p:grpSpPr>
          <a:xfrm>
            <a:off x="561859" y="3871896"/>
            <a:ext cx="179388" cy="179387"/>
            <a:chOff x="561859" y="3308545"/>
            <a:chExt cx="179388" cy="179387"/>
          </a:xfrm>
        </p:grpSpPr>
        <p:sp>
          <p:nvSpPr>
            <p:cNvPr id="33" name="椭圆 39">
              <a:extLst>
                <a:ext uri="{FF2B5EF4-FFF2-40B4-BE49-F238E27FC236}">
                  <a16:creationId xmlns:a16="http://schemas.microsoft.com/office/drawing/2014/main" id="{43ED1932-3FE4-4903-84F7-CC9823196FE2}"/>
                </a:ext>
              </a:extLst>
            </p:cNvPr>
            <p:cNvSpPr/>
            <p:nvPr/>
          </p:nvSpPr>
          <p:spPr bwMode="auto">
            <a:xfrm>
              <a:off x="609485" y="3356170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  <p:sp>
          <p:nvSpPr>
            <p:cNvPr id="34" name="椭圆 43">
              <a:extLst>
                <a:ext uri="{FF2B5EF4-FFF2-40B4-BE49-F238E27FC236}">
                  <a16:creationId xmlns:a16="http://schemas.microsoft.com/office/drawing/2014/main" id="{E7B6CAC9-D513-47E7-80B6-4EE2D854CB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1859" y="3308545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</p:grpSp>
      <p:sp>
        <p:nvSpPr>
          <p:cNvPr id="35" name="圆角矩形 21">
            <a:extLst>
              <a:ext uri="{FF2B5EF4-FFF2-40B4-BE49-F238E27FC236}">
                <a16:creationId xmlns:a16="http://schemas.microsoft.com/office/drawing/2014/main" id="{F7113469-9B41-4E33-ADB3-81FC0C166942}"/>
              </a:ext>
            </a:extLst>
          </p:cNvPr>
          <p:cNvSpPr/>
          <p:nvPr/>
        </p:nvSpPr>
        <p:spPr>
          <a:xfrm>
            <a:off x="904431" y="3728227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动态、日程</a:t>
            </a:r>
          </a:p>
        </p:txBody>
      </p:sp>
      <p:cxnSp>
        <p:nvCxnSpPr>
          <p:cNvPr id="36" name="直线箭头连接符 58">
            <a:extLst>
              <a:ext uri="{FF2B5EF4-FFF2-40B4-BE49-F238E27FC236}">
                <a16:creationId xmlns:a16="http://schemas.microsoft.com/office/drawing/2014/main" id="{9273A6F6-021F-4F18-B30B-6958AE27BF17}"/>
              </a:ext>
            </a:extLst>
          </p:cNvPr>
          <p:cNvCxnSpPr>
            <a:cxnSpLocks/>
            <a:stCxn id="30" idx="4"/>
            <a:endCxn id="34" idx="0"/>
          </p:cNvCxnSpPr>
          <p:nvPr/>
        </p:nvCxnSpPr>
        <p:spPr>
          <a:xfrm>
            <a:off x="644337" y="3095302"/>
            <a:ext cx="7216" cy="776594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线箭头连接符 58">
            <a:extLst>
              <a:ext uri="{FF2B5EF4-FFF2-40B4-BE49-F238E27FC236}">
                <a16:creationId xmlns:a16="http://schemas.microsoft.com/office/drawing/2014/main" id="{54DE7885-1C53-48BC-B2DA-82842D2E0DB8}"/>
              </a:ext>
            </a:extLst>
          </p:cNvPr>
          <p:cNvCxnSpPr>
            <a:cxnSpLocks/>
            <a:stCxn id="45" idx="4"/>
            <a:endCxn id="50" idx="0"/>
          </p:cNvCxnSpPr>
          <p:nvPr/>
        </p:nvCxnSpPr>
        <p:spPr>
          <a:xfrm>
            <a:off x="644337" y="5007264"/>
            <a:ext cx="0" cy="776593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圆角矩形 21">
            <a:extLst>
              <a:ext uri="{FF2B5EF4-FFF2-40B4-BE49-F238E27FC236}">
                <a16:creationId xmlns:a16="http://schemas.microsoft.com/office/drawing/2014/main" id="{5837B523-AC29-4F19-9DD6-7CFCCBB1CBD0}"/>
              </a:ext>
            </a:extLst>
          </p:cNvPr>
          <p:cNvSpPr/>
          <p:nvPr/>
        </p:nvSpPr>
        <p:spPr>
          <a:xfrm>
            <a:off x="904431" y="4684208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个人业务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C3FF593-BA7C-4424-B4E8-C6FBA9AEAE27}"/>
              </a:ext>
            </a:extLst>
          </p:cNvPr>
          <p:cNvGrpSpPr/>
          <p:nvPr/>
        </p:nvGrpSpPr>
        <p:grpSpPr>
          <a:xfrm>
            <a:off x="554643" y="4827877"/>
            <a:ext cx="179388" cy="179387"/>
            <a:chOff x="554643" y="3980199"/>
            <a:chExt cx="179388" cy="179387"/>
          </a:xfrm>
        </p:grpSpPr>
        <p:sp>
          <p:nvSpPr>
            <p:cNvPr id="39" name="椭圆 39">
              <a:extLst>
                <a:ext uri="{FF2B5EF4-FFF2-40B4-BE49-F238E27FC236}">
                  <a16:creationId xmlns:a16="http://schemas.microsoft.com/office/drawing/2014/main" id="{3FE410DA-F089-4299-8836-0A3693001E0D}"/>
                </a:ext>
              </a:extLst>
            </p:cNvPr>
            <p:cNvSpPr/>
            <p:nvPr/>
          </p:nvSpPr>
          <p:spPr bwMode="auto">
            <a:xfrm>
              <a:off x="602268" y="4027824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  <p:sp>
          <p:nvSpPr>
            <p:cNvPr id="45" name="椭圆 43">
              <a:extLst>
                <a:ext uri="{FF2B5EF4-FFF2-40B4-BE49-F238E27FC236}">
                  <a16:creationId xmlns:a16="http://schemas.microsoft.com/office/drawing/2014/main" id="{52EB1230-E088-43FF-8D50-3F708D6EC8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4643" y="3980199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47307568-2B0C-4052-8222-6F1BB57A578E}"/>
              </a:ext>
            </a:extLst>
          </p:cNvPr>
          <p:cNvGrpSpPr/>
          <p:nvPr/>
        </p:nvGrpSpPr>
        <p:grpSpPr>
          <a:xfrm>
            <a:off x="554643" y="5783857"/>
            <a:ext cx="179388" cy="179387"/>
            <a:chOff x="554644" y="4657588"/>
            <a:chExt cx="179388" cy="179387"/>
          </a:xfrm>
        </p:grpSpPr>
        <p:sp>
          <p:nvSpPr>
            <p:cNvPr id="49" name="椭圆 39">
              <a:extLst>
                <a:ext uri="{FF2B5EF4-FFF2-40B4-BE49-F238E27FC236}">
                  <a16:creationId xmlns:a16="http://schemas.microsoft.com/office/drawing/2014/main" id="{EB59973E-6819-49B5-A6A6-EF66F9EF267C}"/>
                </a:ext>
              </a:extLst>
            </p:cNvPr>
            <p:cNvSpPr/>
            <p:nvPr/>
          </p:nvSpPr>
          <p:spPr bwMode="auto">
            <a:xfrm>
              <a:off x="602269" y="4705213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  <p:sp>
          <p:nvSpPr>
            <p:cNvPr id="50" name="椭圆 43">
              <a:extLst>
                <a:ext uri="{FF2B5EF4-FFF2-40B4-BE49-F238E27FC236}">
                  <a16:creationId xmlns:a16="http://schemas.microsoft.com/office/drawing/2014/main" id="{94CAFED6-2915-492B-8EE0-ED93E00E4AA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4644" y="4657588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</p:grpSp>
      <p:sp>
        <p:nvSpPr>
          <p:cNvPr id="51" name="圆角矩形 21">
            <a:extLst>
              <a:ext uri="{FF2B5EF4-FFF2-40B4-BE49-F238E27FC236}">
                <a16:creationId xmlns:a16="http://schemas.microsoft.com/office/drawing/2014/main" id="{4560E845-1A0B-4525-A93D-0EE28F10D93C}"/>
              </a:ext>
            </a:extLst>
          </p:cNvPr>
          <p:cNvSpPr/>
          <p:nvPr/>
        </p:nvSpPr>
        <p:spPr>
          <a:xfrm>
            <a:off x="904431" y="5640189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我的团队</a:t>
            </a:r>
          </a:p>
        </p:txBody>
      </p:sp>
      <p:cxnSp>
        <p:nvCxnSpPr>
          <p:cNvPr id="53" name="直线箭头连接符 58">
            <a:extLst>
              <a:ext uri="{FF2B5EF4-FFF2-40B4-BE49-F238E27FC236}">
                <a16:creationId xmlns:a16="http://schemas.microsoft.com/office/drawing/2014/main" id="{2F21360B-36EA-4FA8-908C-2202C87241C6}"/>
              </a:ext>
            </a:extLst>
          </p:cNvPr>
          <p:cNvCxnSpPr>
            <a:cxnSpLocks/>
            <a:stCxn id="34" idx="4"/>
            <a:endCxn id="45" idx="0"/>
          </p:cNvCxnSpPr>
          <p:nvPr/>
        </p:nvCxnSpPr>
        <p:spPr>
          <a:xfrm flipH="1">
            <a:off x="644337" y="4051283"/>
            <a:ext cx="7216" cy="776594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线形标注 1(带边框和强调线) 13">
            <a:extLst>
              <a:ext uri="{FF2B5EF4-FFF2-40B4-BE49-F238E27FC236}">
                <a16:creationId xmlns:a16="http://schemas.microsoft.com/office/drawing/2014/main" id="{D161E7C3-4943-4D03-9952-76F1BBA91ACC}"/>
              </a:ext>
            </a:extLst>
          </p:cNvPr>
          <p:cNvSpPr/>
          <p:nvPr/>
        </p:nvSpPr>
        <p:spPr>
          <a:xfrm>
            <a:off x="8755835" y="2036237"/>
            <a:ext cx="1052499" cy="433637"/>
          </a:xfrm>
          <a:prstGeom prst="accentBorderCallout1">
            <a:avLst>
              <a:gd name="adj1" fmla="val 26539"/>
              <a:gd name="adj2" fmla="val -10008"/>
              <a:gd name="adj3" fmla="val 4977"/>
              <a:gd name="adj4" fmla="val -76335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/>
                <a:ea typeface="微软雅黑"/>
              </a:rPr>
              <a:t>可以切换主页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6590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/>
              <a:t>个人信息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BB735EB7-BF90-49E4-B210-73FE97505353}"/>
              </a:ext>
            </a:extLst>
          </p:cNvPr>
          <p:cNvSpPr/>
          <p:nvPr/>
        </p:nvSpPr>
        <p:spPr bwMode="auto">
          <a:xfrm>
            <a:off x="214309" y="1146864"/>
            <a:ext cx="1245583" cy="4695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员工自助</a:t>
            </a:r>
          </a:p>
        </p:txBody>
      </p:sp>
      <p:sp>
        <p:nvSpPr>
          <p:cNvPr id="20" name="线形标注 1(带边框和强调线) 13">
            <a:extLst>
              <a:ext uri="{FF2B5EF4-FFF2-40B4-BE49-F238E27FC236}">
                <a16:creationId xmlns:a16="http://schemas.microsoft.com/office/drawing/2014/main" id="{3AB6B7B1-7601-4BEB-B59C-DD23A36CD07B}"/>
              </a:ext>
            </a:extLst>
          </p:cNvPr>
          <p:cNvSpPr/>
          <p:nvPr/>
        </p:nvSpPr>
        <p:spPr>
          <a:xfrm>
            <a:off x="5450938" y="2052517"/>
            <a:ext cx="1052499" cy="433637"/>
          </a:xfrm>
          <a:prstGeom prst="accentBorderCallout1">
            <a:avLst>
              <a:gd name="adj1" fmla="val 15780"/>
              <a:gd name="adj2" fmla="val -9122"/>
              <a:gd name="adj3" fmla="val -55271"/>
              <a:gd name="adj4" fmla="val -79881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/>
                <a:ea typeface="微软雅黑"/>
              </a:rPr>
              <a:t>切换至自助应用主页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23" name="直线箭头连接符 58">
            <a:extLst>
              <a:ext uri="{FF2B5EF4-FFF2-40B4-BE49-F238E27FC236}">
                <a16:creationId xmlns:a16="http://schemas.microsoft.com/office/drawing/2014/main" id="{EE034AFC-A6E2-431F-8A8A-7CEA5A13343E}"/>
              </a:ext>
            </a:extLst>
          </p:cNvPr>
          <p:cNvCxnSpPr>
            <a:cxnSpLocks/>
            <a:stCxn id="28" idx="4"/>
            <a:endCxn id="34" idx="0"/>
          </p:cNvCxnSpPr>
          <p:nvPr/>
        </p:nvCxnSpPr>
        <p:spPr>
          <a:xfrm>
            <a:off x="651553" y="3116130"/>
            <a:ext cx="0" cy="755766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21">
            <a:extLst>
              <a:ext uri="{FF2B5EF4-FFF2-40B4-BE49-F238E27FC236}">
                <a16:creationId xmlns:a16="http://schemas.microsoft.com/office/drawing/2014/main" id="{AE90232A-3469-41DC-8C9C-B0FD02AEC338}"/>
              </a:ext>
            </a:extLst>
          </p:cNvPr>
          <p:cNvSpPr/>
          <p:nvPr/>
        </p:nvSpPr>
        <p:spPr>
          <a:xfrm>
            <a:off x="904431" y="1816265"/>
            <a:ext cx="1110922" cy="466725"/>
          </a:xfrm>
          <a:prstGeom prst="roundRect">
            <a:avLst>
              <a:gd name="adj" fmla="val 1224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个人首页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EB5AA78C-1A6D-49BE-8953-592A0422E897}"/>
              </a:ext>
            </a:extLst>
          </p:cNvPr>
          <p:cNvGrpSpPr/>
          <p:nvPr/>
        </p:nvGrpSpPr>
        <p:grpSpPr>
          <a:xfrm>
            <a:off x="561859" y="2936743"/>
            <a:ext cx="179388" cy="179387"/>
            <a:chOff x="554644" y="1959934"/>
            <a:chExt cx="179388" cy="179387"/>
          </a:xfrm>
        </p:grpSpPr>
        <p:sp>
          <p:nvSpPr>
            <p:cNvPr id="25" name="椭圆 39">
              <a:extLst>
                <a:ext uri="{FF2B5EF4-FFF2-40B4-BE49-F238E27FC236}">
                  <a16:creationId xmlns:a16="http://schemas.microsoft.com/office/drawing/2014/main" id="{0C85B726-A6DC-412E-AE03-0A0478120F23}"/>
                </a:ext>
              </a:extLst>
            </p:cNvPr>
            <p:cNvSpPr/>
            <p:nvPr/>
          </p:nvSpPr>
          <p:spPr bwMode="auto">
            <a:xfrm>
              <a:off x="602269" y="2007559"/>
              <a:ext cx="84138" cy="84137"/>
            </a:xfrm>
            <a:prstGeom prst="ellipse">
              <a:avLst/>
            </a:prstGeom>
            <a:solidFill>
              <a:srgbClr val="8CC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  <p:sp>
          <p:nvSpPr>
            <p:cNvPr id="28" name="椭圆 43">
              <a:extLst>
                <a:ext uri="{FF2B5EF4-FFF2-40B4-BE49-F238E27FC236}">
                  <a16:creationId xmlns:a16="http://schemas.microsoft.com/office/drawing/2014/main" id="{D1E66CB3-E8B3-490B-8C97-5F4D6E4CFF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4644" y="1959934"/>
              <a:ext cx="179388" cy="179387"/>
            </a:xfrm>
            <a:prstGeom prst="ellipse">
              <a:avLst/>
            </a:prstGeom>
            <a:noFill/>
            <a:ln>
              <a:solidFill>
                <a:srgbClr val="8CC2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7F6ABA7-C1AC-4F61-A59A-72AC5DF923E7}"/>
              </a:ext>
            </a:extLst>
          </p:cNvPr>
          <p:cNvGrpSpPr/>
          <p:nvPr/>
        </p:nvGrpSpPr>
        <p:grpSpPr>
          <a:xfrm>
            <a:off x="568719" y="1948054"/>
            <a:ext cx="179388" cy="179387"/>
            <a:chOff x="554643" y="2631156"/>
            <a:chExt cx="179388" cy="179387"/>
          </a:xfrm>
        </p:grpSpPr>
        <p:sp>
          <p:nvSpPr>
            <p:cNvPr id="29" name="椭圆 39">
              <a:extLst>
                <a:ext uri="{FF2B5EF4-FFF2-40B4-BE49-F238E27FC236}">
                  <a16:creationId xmlns:a16="http://schemas.microsoft.com/office/drawing/2014/main" id="{49E1E7CC-0215-4B4A-8434-C434B5E3638D}"/>
                </a:ext>
              </a:extLst>
            </p:cNvPr>
            <p:cNvSpPr/>
            <p:nvPr/>
          </p:nvSpPr>
          <p:spPr bwMode="auto">
            <a:xfrm>
              <a:off x="602268" y="2678781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  <p:sp>
          <p:nvSpPr>
            <p:cNvPr id="30" name="椭圆 43">
              <a:extLst>
                <a:ext uri="{FF2B5EF4-FFF2-40B4-BE49-F238E27FC236}">
                  <a16:creationId xmlns:a16="http://schemas.microsoft.com/office/drawing/2014/main" id="{F9139148-7D86-4558-965F-BDBEBCD0A51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4643" y="2631156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</p:grpSp>
      <p:sp>
        <p:nvSpPr>
          <p:cNvPr id="32" name="圆角矩形 21">
            <a:extLst>
              <a:ext uri="{FF2B5EF4-FFF2-40B4-BE49-F238E27FC236}">
                <a16:creationId xmlns:a16="http://schemas.microsoft.com/office/drawing/2014/main" id="{D56D92C4-824F-4EC5-9D20-236E205946C9}"/>
              </a:ext>
            </a:extLst>
          </p:cNvPr>
          <p:cNvSpPr/>
          <p:nvPr/>
        </p:nvSpPr>
        <p:spPr>
          <a:xfrm>
            <a:off x="904431" y="2772246"/>
            <a:ext cx="1110922" cy="466725"/>
          </a:xfrm>
          <a:prstGeom prst="roundRect">
            <a:avLst>
              <a:gd name="adj" fmla="val 12244"/>
            </a:avLst>
          </a:prstGeom>
          <a:solidFill>
            <a:srgbClr val="8C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个人信息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22D4D43-BAC4-4B1B-83FB-C0AD0F6AABB2}"/>
              </a:ext>
            </a:extLst>
          </p:cNvPr>
          <p:cNvGrpSpPr/>
          <p:nvPr/>
        </p:nvGrpSpPr>
        <p:grpSpPr>
          <a:xfrm>
            <a:off x="561859" y="3871896"/>
            <a:ext cx="179388" cy="179387"/>
            <a:chOff x="561859" y="3308545"/>
            <a:chExt cx="179388" cy="179387"/>
          </a:xfrm>
        </p:grpSpPr>
        <p:sp>
          <p:nvSpPr>
            <p:cNvPr id="33" name="椭圆 39">
              <a:extLst>
                <a:ext uri="{FF2B5EF4-FFF2-40B4-BE49-F238E27FC236}">
                  <a16:creationId xmlns:a16="http://schemas.microsoft.com/office/drawing/2014/main" id="{43ED1932-3FE4-4903-84F7-CC9823196FE2}"/>
                </a:ext>
              </a:extLst>
            </p:cNvPr>
            <p:cNvSpPr/>
            <p:nvPr/>
          </p:nvSpPr>
          <p:spPr bwMode="auto">
            <a:xfrm>
              <a:off x="609485" y="3356170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  <p:sp>
          <p:nvSpPr>
            <p:cNvPr id="34" name="椭圆 43">
              <a:extLst>
                <a:ext uri="{FF2B5EF4-FFF2-40B4-BE49-F238E27FC236}">
                  <a16:creationId xmlns:a16="http://schemas.microsoft.com/office/drawing/2014/main" id="{E7B6CAC9-D513-47E7-80B6-4EE2D854CB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1859" y="3308545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</p:grpSp>
      <p:sp>
        <p:nvSpPr>
          <p:cNvPr id="35" name="圆角矩形 21">
            <a:extLst>
              <a:ext uri="{FF2B5EF4-FFF2-40B4-BE49-F238E27FC236}">
                <a16:creationId xmlns:a16="http://schemas.microsoft.com/office/drawing/2014/main" id="{F7113469-9B41-4E33-ADB3-81FC0C166942}"/>
              </a:ext>
            </a:extLst>
          </p:cNvPr>
          <p:cNvSpPr/>
          <p:nvPr/>
        </p:nvSpPr>
        <p:spPr>
          <a:xfrm>
            <a:off x="904431" y="3728227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动态、日程</a:t>
            </a:r>
          </a:p>
        </p:txBody>
      </p:sp>
      <p:cxnSp>
        <p:nvCxnSpPr>
          <p:cNvPr id="36" name="直线箭头连接符 58">
            <a:extLst>
              <a:ext uri="{FF2B5EF4-FFF2-40B4-BE49-F238E27FC236}">
                <a16:creationId xmlns:a16="http://schemas.microsoft.com/office/drawing/2014/main" id="{9273A6F6-021F-4F18-B30B-6958AE27BF17}"/>
              </a:ext>
            </a:extLst>
          </p:cNvPr>
          <p:cNvCxnSpPr>
            <a:cxnSpLocks/>
            <a:stCxn id="30" idx="4"/>
            <a:endCxn id="28" idx="0"/>
          </p:cNvCxnSpPr>
          <p:nvPr/>
        </p:nvCxnSpPr>
        <p:spPr>
          <a:xfrm flipH="1">
            <a:off x="651553" y="2127441"/>
            <a:ext cx="6860" cy="809302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线箭头连接符 58">
            <a:extLst>
              <a:ext uri="{FF2B5EF4-FFF2-40B4-BE49-F238E27FC236}">
                <a16:creationId xmlns:a16="http://schemas.microsoft.com/office/drawing/2014/main" id="{54DE7885-1C53-48BC-B2DA-82842D2E0DB8}"/>
              </a:ext>
            </a:extLst>
          </p:cNvPr>
          <p:cNvCxnSpPr>
            <a:cxnSpLocks/>
            <a:stCxn id="45" idx="4"/>
            <a:endCxn id="50" idx="0"/>
          </p:cNvCxnSpPr>
          <p:nvPr/>
        </p:nvCxnSpPr>
        <p:spPr>
          <a:xfrm>
            <a:off x="644337" y="5007264"/>
            <a:ext cx="0" cy="776593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圆角矩形 21">
            <a:extLst>
              <a:ext uri="{FF2B5EF4-FFF2-40B4-BE49-F238E27FC236}">
                <a16:creationId xmlns:a16="http://schemas.microsoft.com/office/drawing/2014/main" id="{5837B523-AC29-4F19-9DD6-7CFCCBB1CBD0}"/>
              </a:ext>
            </a:extLst>
          </p:cNvPr>
          <p:cNvSpPr/>
          <p:nvPr/>
        </p:nvSpPr>
        <p:spPr>
          <a:xfrm>
            <a:off x="904431" y="4684208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个人业务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C3FF593-BA7C-4424-B4E8-C6FBA9AEAE27}"/>
              </a:ext>
            </a:extLst>
          </p:cNvPr>
          <p:cNvGrpSpPr/>
          <p:nvPr/>
        </p:nvGrpSpPr>
        <p:grpSpPr>
          <a:xfrm>
            <a:off x="554643" y="4827877"/>
            <a:ext cx="179388" cy="179387"/>
            <a:chOff x="554643" y="3980199"/>
            <a:chExt cx="179388" cy="179387"/>
          </a:xfrm>
        </p:grpSpPr>
        <p:sp>
          <p:nvSpPr>
            <p:cNvPr id="39" name="椭圆 39">
              <a:extLst>
                <a:ext uri="{FF2B5EF4-FFF2-40B4-BE49-F238E27FC236}">
                  <a16:creationId xmlns:a16="http://schemas.microsoft.com/office/drawing/2014/main" id="{3FE410DA-F089-4299-8836-0A3693001E0D}"/>
                </a:ext>
              </a:extLst>
            </p:cNvPr>
            <p:cNvSpPr/>
            <p:nvPr/>
          </p:nvSpPr>
          <p:spPr bwMode="auto">
            <a:xfrm>
              <a:off x="602268" y="4027824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  <p:sp>
          <p:nvSpPr>
            <p:cNvPr id="45" name="椭圆 43">
              <a:extLst>
                <a:ext uri="{FF2B5EF4-FFF2-40B4-BE49-F238E27FC236}">
                  <a16:creationId xmlns:a16="http://schemas.microsoft.com/office/drawing/2014/main" id="{52EB1230-E088-43FF-8D50-3F708D6EC8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4643" y="3980199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47307568-2B0C-4052-8222-6F1BB57A578E}"/>
              </a:ext>
            </a:extLst>
          </p:cNvPr>
          <p:cNvGrpSpPr/>
          <p:nvPr/>
        </p:nvGrpSpPr>
        <p:grpSpPr>
          <a:xfrm>
            <a:off x="554643" y="5783857"/>
            <a:ext cx="179388" cy="179387"/>
            <a:chOff x="554644" y="4657588"/>
            <a:chExt cx="179388" cy="179387"/>
          </a:xfrm>
        </p:grpSpPr>
        <p:sp>
          <p:nvSpPr>
            <p:cNvPr id="49" name="椭圆 39">
              <a:extLst>
                <a:ext uri="{FF2B5EF4-FFF2-40B4-BE49-F238E27FC236}">
                  <a16:creationId xmlns:a16="http://schemas.microsoft.com/office/drawing/2014/main" id="{EB59973E-6819-49B5-A6A6-EF66F9EF267C}"/>
                </a:ext>
              </a:extLst>
            </p:cNvPr>
            <p:cNvSpPr/>
            <p:nvPr/>
          </p:nvSpPr>
          <p:spPr bwMode="auto">
            <a:xfrm>
              <a:off x="602269" y="4705213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  <p:sp>
          <p:nvSpPr>
            <p:cNvPr id="50" name="椭圆 43">
              <a:extLst>
                <a:ext uri="{FF2B5EF4-FFF2-40B4-BE49-F238E27FC236}">
                  <a16:creationId xmlns:a16="http://schemas.microsoft.com/office/drawing/2014/main" id="{94CAFED6-2915-492B-8EE0-ED93E00E4AA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4644" y="4657588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</p:grpSp>
      <p:sp>
        <p:nvSpPr>
          <p:cNvPr id="51" name="圆角矩形 21">
            <a:extLst>
              <a:ext uri="{FF2B5EF4-FFF2-40B4-BE49-F238E27FC236}">
                <a16:creationId xmlns:a16="http://schemas.microsoft.com/office/drawing/2014/main" id="{4560E845-1A0B-4525-A93D-0EE28F10D93C}"/>
              </a:ext>
            </a:extLst>
          </p:cNvPr>
          <p:cNvSpPr/>
          <p:nvPr/>
        </p:nvSpPr>
        <p:spPr>
          <a:xfrm>
            <a:off x="904431" y="5640189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我的团队</a:t>
            </a:r>
          </a:p>
        </p:txBody>
      </p:sp>
      <p:cxnSp>
        <p:nvCxnSpPr>
          <p:cNvPr id="53" name="直线箭头连接符 58">
            <a:extLst>
              <a:ext uri="{FF2B5EF4-FFF2-40B4-BE49-F238E27FC236}">
                <a16:creationId xmlns:a16="http://schemas.microsoft.com/office/drawing/2014/main" id="{2F21360B-36EA-4FA8-908C-2202C87241C6}"/>
              </a:ext>
            </a:extLst>
          </p:cNvPr>
          <p:cNvCxnSpPr>
            <a:cxnSpLocks/>
            <a:stCxn id="34" idx="4"/>
            <a:endCxn id="45" idx="0"/>
          </p:cNvCxnSpPr>
          <p:nvPr/>
        </p:nvCxnSpPr>
        <p:spPr>
          <a:xfrm flipH="1">
            <a:off x="644337" y="4051283"/>
            <a:ext cx="7216" cy="776594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线形标注 1(带边框和强调线) 13">
            <a:extLst>
              <a:ext uri="{FF2B5EF4-FFF2-40B4-BE49-F238E27FC236}">
                <a16:creationId xmlns:a16="http://schemas.microsoft.com/office/drawing/2014/main" id="{D161E7C3-4943-4D03-9952-76F1BBA91ACC}"/>
              </a:ext>
            </a:extLst>
          </p:cNvPr>
          <p:cNvSpPr/>
          <p:nvPr/>
        </p:nvSpPr>
        <p:spPr>
          <a:xfrm>
            <a:off x="8755835" y="2036237"/>
            <a:ext cx="1052499" cy="433637"/>
          </a:xfrm>
          <a:prstGeom prst="accentBorderCallout1">
            <a:avLst>
              <a:gd name="adj1" fmla="val 26539"/>
              <a:gd name="adj2" fmla="val -10008"/>
              <a:gd name="adj3" fmla="val 4977"/>
              <a:gd name="adj4" fmla="val -76335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/>
                <a:ea typeface="微软雅黑"/>
              </a:rPr>
              <a:t>可以切换主页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DEF567E7-27A0-46A4-A16B-EC8056733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802" y="1616458"/>
            <a:ext cx="9379617" cy="46067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1" name="文本占位符 46">
            <a:extLst>
              <a:ext uri="{FF2B5EF4-FFF2-40B4-BE49-F238E27FC236}">
                <a16:creationId xmlns:a16="http://schemas.microsoft.com/office/drawing/2014/main" id="{F4CF9A88-BAE8-4D24-99D5-64A742F88153}"/>
              </a:ext>
            </a:extLst>
          </p:cNvPr>
          <p:cNvSpPr txBox="1">
            <a:spLocks/>
          </p:cNvSpPr>
          <p:nvPr/>
        </p:nvSpPr>
        <p:spPr bwMode="auto">
          <a:xfrm>
            <a:off x="2342810" y="896105"/>
            <a:ext cx="7506380" cy="56815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9pPr>
          </a:lstStyle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路径：我的信息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-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我的档案</a:t>
            </a:r>
          </a:p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业务说明：员工查询个人简档、个人信息变更申请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2" name="线形标注 1(带边框和强调线) 13">
            <a:extLst>
              <a:ext uri="{FF2B5EF4-FFF2-40B4-BE49-F238E27FC236}">
                <a16:creationId xmlns:a16="http://schemas.microsoft.com/office/drawing/2014/main" id="{D9FBB058-AA60-41CF-933B-6B23F719C2B8}"/>
              </a:ext>
            </a:extLst>
          </p:cNvPr>
          <p:cNvSpPr/>
          <p:nvPr/>
        </p:nvSpPr>
        <p:spPr>
          <a:xfrm>
            <a:off x="9134669" y="2912184"/>
            <a:ext cx="1541412" cy="611121"/>
          </a:xfrm>
          <a:prstGeom prst="accentBorderCallout1">
            <a:avLst>
              <a:gd name="adj1" fmla="val 24387"/>
              <a:gd name="adj2" fmla="val 107899"/>
              <a:gd name="adj3" fmla="val -63878"/>
              <a:gd name="adj4" fmla="val 13731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/>
                <a:ea typeface="微软雅黑"/>
              </a:rPr>
              <a:t>点击可发起修改个人信息申请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3257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/>
              <a:t>动态、日程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BB735EB7-BF90-49E4-B210-73FE97505353}"/>
              </a:ext>
            </a:extLst>
          </p:cNvPr>
          <p:cNvSpPr/>
          <p:nvPr/>
        </p:nvSpPr>
        <p:spPr bwMode="auto">
          <a:xfrm>
            <a:off x="214309" y="1146864"/>
            <a:ext cx="1245583" cy="4695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员工自助</a:t>
            </a:r>
          </a:p>
        </p:txBody>
      </p:sp>
      <p:sp>
        <p:nvSpPr>
          <p:cNvPr id="20" name="线形标注 1(带边框和强调线) 13">
            <a:extLst>
              <a:ext uri="{FF2B5EF4-FFF2-40B4-BE49-F238E27FC236}">
                <a16:creationId xmlns:a16="http://schemas.microsoft.com/office/drawing/2014/main" id="{3AB6B7B1-7601-4BEB-B59C-DD23A36CD07B}"/>
              </a:ext>
            </a:extLst>
          </p:cNvPr>
          <p:cNvSpPr/>
          <p:nvPr/>
        </p:nvSpPr>
        <p:spPr>
          <a:xfrm>
            <a:off x="5450938" y="2052517"/>
            <a:ext cx="1052499" cy="433637"/>
          </a:xfrm>
          <a:prstGeom prst="accentBorderCallout1">
            <a:avLst>
              <a:gd name="adj1" fmla="val 15780"/>
              <a:gd name="adj2" fmla="val -9122"/>
              <a:gd name="adj3" fmla="val -55271"/>
              <a:gd name="adj4" fmla="val -79881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/>
                <a:ea typeface="微软雅黑"/>
              </a:rPr>
              <a:t>切换至自助应用主页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23" name="直线箭头连接符 58">
            <a:extLst>
              <a:ext uri="{FF2B5EF4-FFF2-40B4-BE49-F238E27FC236}">
                <a16:creationId xmlns:a16="http://schemas.microsoft.com/office/drawing/2014/main" id="{EE034AFC-A6E2-431F-8A8A-7CEA5A13343E}"/>
              </a:ext>
            </a:extLst>
          </p:cNvPr>
          <p:cNvCxnSpPr>
            <a:cxnSpLocks/>
            <a:stCxn id="28" idx="4"/>
            <a:endCxn id="45" idx="0"/>
          </p:cNvCxnSpPr>
          <p:nvPr/>
        </p:nvCxnSpPr>
        <p:spPr>
          <a:xfrm>
            <a:off x="636814" y="4052750"/>
            <a:ext cx="7523" cy="775127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21">
            <a:extLst>
              <a:ext uri="{FF2B5EF4-FFF2-40B4-BE49-F238E27FC236}">
                <a16:creationId xmlns:a16="http://schemas.microsoft.com/office/drawing/2014/main" id="{AE90232A-3469-41DC-8C9C-B0FD02AEC338}"/>
              </a:ext>
            </a:extLst>
          </p:cNvPr>
          <p:cNvSpPr/>
          <p:nvPr/>
        </p:nvSpPr>
        <p:spPr>
          <a:xfrm>
            <a:off x="904431" y="1816265"/>
            <a:ext cx="1110922" cy="466725"/>
          </a:xfrm>
          <a:prstGeom prst="roundRect">
            <a:avLst>
              <a:gd name="adj" fmla="val 1224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个人首页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EB5AA78C-1A6D-49BE-8953-592A0422E897}"/>
              </a:ext>
            </a:extLst>
          </p:cNvPr>
          <p:cNvGrpSpPr/>
          <p:nvPr/>
        </p:nvGrpSpPr>
        <p:grpSpPr>
          <a:xfrm>
            <a:off x="547120" y="3873363"/>
            <a:ext cx="179388" cy="179387"/>
            <a:chOff x="554644" y="1959934"/>
            <a:chExt cx="179388" cy="179387"/>
          </a:xfrm>
        </p:grpSpPr>
        <p:sp>
          <p:nvSpPr>
            <p:cNvPr id="25" name="椭圆 39">
              <a:extLst>
                <a:ext uri="{FF2B5EF4-FFF2-40B4-BE49-F238E27FC236}">
                  <a16:creationId xmlns:a16="http://schemas.microsoft.com/office/drawing/2014/main" id="{0C85B726-A6DC-412E-AE03-0A0478120F23}"/>
                </a:ext>
              </a:extLst>
            </p:cNvPr>
            <p:cNvSpPr/>
            <p:nvPr/>
          </p:nvSpPr>
          <p:spPr bwMode="auto">
            <a:xfrm>
              <a:off x="602269" y="2007559"/>
              <a:ext cx="84138" cy="84137"/>
            </a:xfrm>
            <a:prstGeom prst="ellipse">
              <a:avLst/>
            </a:prstGeom>
            <a:solidFill>
              <a:srgbClr val="8CC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  <p:sp>
          <p:nvSpPr>
            <p:cNvPr id="28" name="椭圆 43">
              <a:extLst>
                <a:ext uri="{FF2B5EF4-FFF2-40B4-BE49-F238E27FC236}">
                  <a16:creationId xmlns:a16="http://schemas.microsoft.com/office/drawing/2014/main" id="{D1E66CB3-E8B3-490B-8C97-5F4D6E4CFF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4644" y="1959934"/>
              <a:ext cx="179388" cy="179387"/>
            </a:xfrm>
            <a:prstGeom prst="ellipse">
              <a:avLst/>
            </a:prstGeom>
            <a:noFill/>
            <a:ln>
              <a:solidFill>
                <a:srgbClr val="8CC2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7F6ABA7-C1AC-4F61-A59A-72AC5DF923E7}"/>
              </a:ext>
            </a:extLst>
          </p:cNvPr>
          <p:cNvGrpSpPr/>
          <p:nvPr/>
        </p:nvGrpSpPr>
        <p:grpSpPr>
          <a:xfrm>
            <a:off x="554643" y="2915915"/>
            <a:ext cx="179388" cy="179387"/>
            <a:chOff x="554643" y="2631156"/>
            <a:chExt cx="179388" cy="179387"/>
          </a:xfrm>
        </p:grpSpPr>
        <p:sp>
          <p:nvSpPr>
            <p:cNvPr id="29" name="椭圆 39">
              <a:extLst>
                <a:ext uri="{FF2B5EF4-FFF2-40B4-BE49-F238E27FC236}">
                  <a16:creationId xmlns:a16="http://schemas.microsoft.com/office/drawing/2014/main" id="{49E1E7CC-0215-4B4A-8434-C434B5E3638D}"/>
                </a:ext>
              </a:extLst>
            </p:cNvPr>
            <p:cNvSpPr/>
            <p:nvPr/>
          </p:nvSpPr>
          <p:spPr bwMode="auto">
            <a:xfrm>
              <a:off x="602268" y="2678781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  <p:sp>
          <p:nvSpPr>
            <p:cNvPr id="30" name="椭圆 43">
              <a:extLst>
                <a:ext uri="{FF2B5EF4-FFF2-40B4-BE49-F238E27FC236}">
                  <a16:creationId xmlns:a16="http://schemas.microsoft.com/office/drawing/2014/main" id="{F9139148-7D86-4558-965F-BDBEBCD0A51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4643" y="2631156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</p:grpSp>
      <p:sp>
        <p:nvSpPr>
          <p:cNvPr id="32" name="圆角矩形 21">
            <a:extLst>
              <a:ext uri="{FF2B5EF4-FFF2-40B4-BE49-F238E27FC236}">
                <a16:creationId xmlns:a16="http://schemas.microsoft.com/office/drawing/2014/main" id="{D56D92C4-824F-4EC5-9D20-236E205946C9}"/>
              </a:ext>
            </a:extLst>
          </p:cNvPr>
          <p:cNvSpPr/>
          <p:nvPr/>
        </p:nvSpPr>
        <p:spPr>
          <a:xfrm>
            <a:off x="904431" y="2772246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个人信息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22D4D43-BAC4-4B1B-83FB-C0AD0F6AABB2}"/>
              </a:ext>
            </a:extLst>
          </p:cNvPr>
          <p:cNvGrpSpPr/>
          <p:nvPr/>
        </p:nvGrpSpPr>
        <p:grpSpPr>
          <a:xfrm>
            <a:off x="554643" y="1946543"/>
            <a:ext cx="179388" cy="179387"/>
            <a:chOff x="561859" y="3308545"/>
            <a:chExt cx="179388" cy="179387"/>
          </a:xfrm>
        </p:grpSpPr>
        <p:sp>
          <p:nvSpPr>
            <p:cNvPr id="33" name="椭圆 39">
              <a:extLst>
                <a:ext uri="{FF2B5EF4-FFF2-40B4-BE49-F238E27FC236}">
                  <a16:creationId xmlns:a16="http://schemas.microsoft.com/office/drawing/2014/main" id="{43ED1932-3FE4-4903-84F7-CC9823196FE2}"/>
                </a:ext>
              </a:extLst>
            </p:cNvPr>
            <p:cNvSpPr/>
            <p:nvPr/>
          </p:nvSpPr>
          <p:spPr bwMode="auto">
            <a:xfrm>
              <a:off x="609485" y="3356170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  <p:sp>
          <p:nvSpPr>
            <p:cNvPr id="34" name="椭圆 43">
              <a:extLst>
                <a:ext uri="{FF2B5EF4-FFF2-40B4-BE49-F238E27FC236}">
                  <a16:creationId xmlns:a16="http://schemas.microsoft.com/office/drawing/2014/main" id="{E7B6CAC9-D513-47E7-80B6-4EE2D854CB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1859" y="3308545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</p:grpSp>
      <p:sp>
        <p:nvSpPr>
          <p:cNvPr id="35" name="圆角矩形 21">
            <a:extLst>
              <a:ext uri="{FF2B5EF4-FFF2-40B4-BE49-F238E27FC236}">
                <a16:creationId xmlns:a16="http://schemas.microsoft.com/office/drawing/2014/main" id="{F7113469-9B41-4E33-ADB3-81FC0C166942}"/>
              </a:ext>
            </a:extLst>
          </p:cNvPr>
          <p:cNvSpPr/>
          <p:nvPr/>
        </p:nvSpPr>
        <p:spPr>
          <a:xfrm>
            <a:off x="904431" y="3728227"/>
            <a:ext cx="1110922" cy="466725"/>
          </a:xfrm>
          <a:prstGeom prst="roundRect">
            <a:avLst>
              <a:gd name="adj" fmla="val 12244"/>
            </a:avLst>
          </a:prstGeom>
          <a:solidFill>
            <a:srgbClr val="8C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动态、日程</a:t>
            </a:r>
          </a:p>
        </p:txBody>
      </p:sp>
      <p:cxnSp>
        <p:nvCxnSpPr>
          <p:cNvPr id="36" name="直线箭头连接符 58">
            <a:extLst>
              <a:ext uri="{FF2B5EF4-FFF2-40B4-BE49-F238E27FC236}">
                <a16:creationId xmlns:a16="http://schemas.microsoft.com/office/drawing/2014/main" id="{9273A6F6-021F-4F18-B30B-6958AE27BF17}"/>
              </a:ext>
            </a:extLst>
          </p:cNvPr>
          <p:cNvCxnSpPr>
            <a:cxnSpLocks/>
            <a:stCxn id="30" idx="4"/>
            <a:endCxn id="28" idx="0"/>
          </p:cNvCxnSpPr>
          <p:nvPr/>
        </p:nvCxnSpPr>
        <p:spPr>
          <a:xfrm flipH="1">
            <a:off x="636814" y="3095302"/>
            <a:ext cx="7523" cy="778061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线箭头连接符 58">
            <a:extLst>
              <a:ext uri="{FF2B5EF4-FFF2-40B4-BE49-F238E27FC236}">
                <a16:creationId xmlns:a16="http://schemas.microsoft.com/office/drawing/2014/main" id="{54DE7885-1C53-48BC-B2DA-82842D2E0DB8}"/>
              </a:ext>
            </a:extLst>
          </p:cNvPr>
          <p:cNvCxnSpPr>
            <a:cxnSpLocks/>
            <a:stCxn id="45" idx="4"/>
            <a:endCxn id="50" idx="0"/>
          </p:cNvCxnSpPr>
          <p:nvPr/>
        </p:nvCxnSpPr>
        <p:spPr>
          <a:xfrm>
            <a:off x="644337" y="5007264"/>
            <a:ext cx="0" cy="776593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圆角矩形 21">
            <a:extLst>
              <a:ext uri="{FF2B5EF4-FFF2-40B4-BE49-F238E27FC236}">
                <a16:creationId xmlns:a16="http://schemas.microsoft.com/office/drawing/2014/main" id="{5837B523-AC29-4F19-9DD6-7CFCCBB1CBD0}"/>
              </a:ext>
            </a:extLst>
          </p:cNvPr>
          <p:cNvSpPr/>
          <p:nvPr/>
        </p:nvSpPr>
        <p:spPr>
          <a:xfrm>
            <a:off x="904431" y="4684208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个人业务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C3FF593-BA7C-4424-B4E8-C6FBA9AEAE27}"/>
              </a:ext>
            </a:extLst>
          </p:cNvPr>
          <p:cNvGrpSpPr/>
          <p:nvPr/>
        </p:nvGrpSpPr>
        <p:grpSpPr>
          <a:xfrm>
            <a:off x="554643" y="4827877"/>
            <a:ext cx="179388" cy="179387"/>
            <a:chOff x="554643" y="3980199"/>
            <a:chExt cx="179388" cy="179387"/>
          </a:xfrm>
        </p:grpSpPr>
        <p:sp>
          <p:nvSpPr>
            <p:cNvPr id="39" name="椭圆 39">
              <a:extLst>
                <a:ext uri="{FF2B5EF4-FFF2-40B4-BE49-F238E27FC236}">
                  <a16:creationId xmlns:a16="http://schemas.microsoft.com/office/drawing/2014/main" id="{3FE410DA-F089-4299-8836-0A3693001E0D}"/>
                </a:ext>
              </a:extLst>
            </p:cNvPr>
            <p:cNvSpPr/>
            <p:nvPr/>
          </p:nvSpPr>
          <p:spPr bwMode="auto">
            <a:xfrm>
              <a:off x="602268" y="4027824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  <p:sp>
          <p:nvSpPr>
            <p:cNvPr id="45" name="椭圆 43">
              <a:extLst>
                <a:ext uri="{FF2B5EF4-FFF2-40B4-BE49-F238E27FC236}">
                  <a16:creationId xmlns:a16="http://schemas.microsoft.com/office/drawing/2014/main" id="{52EB1230-E088-43FF-8D50-3F708D6EC8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4643" y="3980199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47307568-2B0C-4052-8222-6F1BB57A578E}"/>
              </a:ext>
            </a:extLst>
          </p:cNvPr>
          <p:cNvGrpSpPr/>
          <p:nvPr/>
        </p:nvGrpSpPr>
        <p:grpSpPr>
          <a:xfrm>
            <a:off x="554643" y="5783857"/>
            <a:ext cx="179388" cy="179387"/>
            <a:chOff x="554644" y="4657588"/>
            <a:chExt cx="179388" cy="179387"/>
          </a:xfrm>
        </p:grpSpPr>
        <p:sp>
          <p:nvSpPr>
            <p:cNvPr id="49" name="椭圆 39">
              <a:extLst>
                <a:ext uri="{FF2B5EF4-FFF2-40B4-BE49-F238E27FC236}">
                  <a16:creationId xmlns:a16="http://schemas.microsoft.com/office/drawing/2014/main" id="{EB59973E-6819-49B5-A6A6-EF66F9EF267C}"/>
                </a:ext>
              </a:extLst>
            </p:cNvPr>
            <p:cNvSpPr/>
            <p:nvPr/>
          </p:nvSpPr>
          <p:spPr bwMode="auto">
            <a:xfrm>
              <a:off x="602269" y="4705213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  <p:sp>
          <p:nvSpPr>
            <p:cNvPr id="50" name="椭圆 43">
              <a:extLst>
                <a:ext uri="{FF2B5EF4-FFF2-40B4-BE49-F238E27FC236}">
                  <a16:creationId xmlns:a16="http://schemas.microsoft.com/office/drawing/2014/main" id="{94CAFED6-2915-492B-8EE0-ED93E00E4AA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4644" y="4657588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</p:grpSp>
      <p:sp>
        <p:nvSpPr>
          <p:cNvPr id="51" name="圆角矩形 21">
            <a:extLst>
              <a:ext uri="{FF2B5EF4-FFF2-40B4-BE49-F238E27FC236}">
                <a16:creationId xmlns:a16="http://schemas.microsoft.com/office/drawing/2014/main" id="{4560E845-1A0B-4525-A93D-0EE28F10D93C}"/>
              </a:ext>
            </a:extLst>
          </p:cNvPr>
          <p:cNvSpPr/>
          <p:nvPr/>
        </p:nvSpPr>
        <p:spPr>
          <a:xfrm>
            <a:off x="904431" y="5640189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我的团队</a:t>
            </a:r>
          </a:p>
        </p:txBody>
      </p:sp>
      <p:cxnSp>
        <p:nvCxnSpPr>
          <p:cNvPr id="53" name="直线箭头连接符 58">
            <a:extLst>
              <a:ext uri="{FF2B5EF4-FFF2-40B4-BE49-F238E27FC236}">
                <a16:creationId xmlns:a16="http://schemas.microsoft.com/office/drawing/2014/main" id="{2F21360B-36EA-4FA8-908C-2202C87241C6}"/>
              </a:ext>
            </a:extLst>
          </p:cNvPr>
          <p:cNvCxnSpPr>
            <a:cxnSpLocks/>
            <a:stCxn id="34" idx="4"/>
            <a:endCxn id="30" idx="0"/>
          </p:cNvCxnSpPr>
          <p:nvPr/>
        </p:nvCxnSpPr>
        <p:spPr>
          <a:xfrm>
            <a:off x="644337" y="2125930"/>
            <a:ext cx="0" cy="789985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线形标注 1(带边框和强调线) 13">
            <a:extLst>
              <a:ext uri="{FF2B5EF4-FFF2-40B4-BE49-F238E27FC236}">
                <a16:creationId xmlns:a16="http://schemas.microsoft.com/office/drawing/2014/main" id="{D161E7C3-4943-4D03-9952-76F1BBA91ACC}"/>
              </a:ext>
            </a:extLst>
          </p:cNvPr>
          <p:cNvSpPr/>
          <p:nvPr/>
        </p:nvSpPr>
        <p:spPr>
          <a:xfrm>
            <a:off x="8755835" y="2036237"/>
            <a:ext cx="1052499" cy="433637"/>
          </a:xfrm>
          <a:prstGeom prst="accentBorderCallout1">
            <a:avLst>
              <a:gd name="adj1" fmla="val 26539"/>
              <a:gd name="adj2" fmla="val -10008"/>
              <a:gd name="adj3" fmla="val 4977"/>
              <a:gd name="adj4" fmla="val -76335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/>
                <a:ea typeface="微软雅黑"/>
              </a:rPr>
              <a:t>可以切换主页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26876A6-33F0-4CA4-81EE-B78E43D1E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471" y="1617608"/>
            <a:ext cx="9379617" cy="46067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0" name="文本占位符 46">
            <a:extLst>
              <a:ext uri="{FF2B5EF4-FFF2-40B4-BE49-F238E27FC236}">
                <a16:creationId xmlns:a16="http://schemas.microsoft.com/office/drawing/2014/main" id="{B5B93841-9FA6-484D-9279-23561092862D}"/>
              </a:ext>
            </a:extLst>
          </p:cNvPr>
          <p:cNvSpPr txBox="1">
            <a:spLocks/>
          </p:cNvSpPr>
          <p:nvPr/>
        </p:nvSpPr>
        <p:spPr bwMode="auto">
          <a:xfrm>
            <a:off x="2342810" y="896105"/>
            <a:ext cx="7506380" cy="56815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9pPr>
          </a:lstStyle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路径：员工自助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-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动态、日程</a:t>
            </a:r>
          </a:p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业务说明：员工查询个人简档、个人信息变更申请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1" name="线形标注 1(带边框和强调线) 13">
            <a:extLst>
              <a:ext uri="{FF2B5EF4-FFF2-40B4-BE49-F238E27FC236}">
                <a16:creationId xmlns:a16="http://schemas.microsoft.com/office/drawing/2014/main" id="{FF8A015D-BB1A-4210-8CF8-8966ABC97B29}"/>
              </a:ext>
            </a:extLst>
          </p:cNvPr>
          <p:cNvSpPr/>
          <p:nvPr/>
        </p:nvSpPr>
        <p:spPr>
          <a:xfrm>
            <a:off x="6010875" y="2032649"/>
            <a:ext cx="5536788" cy="611121"/>
          </a:xfrm>
          <a:prstGeom prst="accentBorderCallout1">
            <a:avLst>
              <a:gd name="adj1" fmla="val 42709"/>
              <a:gd name="adj2" fmla="val -2313"/>
              <a:gd name="adj3" fmla="val 27730"/>
              <a:gd name="adj4" fmla="val -39462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prstClr val="black"/>
                </a:solidFill>
                <a:latin typeface="微软雅黑"/>
                <a:ea typeface="微软雅黑"/>
              </a:rPr>
              <a:t>1</a:t>
            </a:r>
            <a:r>
              <a:rPr lang="zh-CN" altLang="en-US" sz="1200" dirty="0">
                <a:solidFill>
                  <a:prstClr val="black"/>
                </a:solidFill>
                <a:latin typeface="微软雅黑"/>
                <a:ea typeface="微软雅黑"/>
              </a:rPr>
              <a:t>、可以发布自己的动态、分享；也可以查看其它同时公开的分享内容</a:t>
            </a:r>
            <a:endParaRPr lang="en-US" altLang="zh-CN" sz="1200" dirty="0">
              <a:solidFill>
                <a:prstClr val="black"/>
              </a:solidFill>
              <a:latin typeface="微软雅黑"/>
              <a:ea typeface="微软雅黑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prstClr val="black"/>
                </a:solidFill>
                <a:latin typeface="微软雅黑"/>
                <a:ea typeface="微软雅黑"/>
              </a:rPr>
              <a:t>2</a:t>
            </a:r>
            <a:r>
              <a:rPr lang="zh-CN" altLang="en-US" sz="1200" dirty="0">
                <a:solidFill>
                  <a:prstClr val="black"/>
                </a:solidFill>
                <a:latin typeface="微软雅黑"/>
                <a:ea typeface="微软雅黑"/>
              </a:rPr>
              <a:t>、可以查看到和个人相关的业务变更信息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943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220128D-CE8B-4D17-95A5-B521E3683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666" y="1588627"/>
            <a:ext cx="9662963" cy="47459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/>
              <a:t>个人相关业务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BB735EB7-BF90-49E4-B210-73FE97505353}"/>
              </a:ext>
            </a:extLst>
          </p:cNvPr>
          <p:cNvSpPr/>
          <p:nvPr/>
        </p:nvSpPr>
        <p:spPr bwMode="auto">
          <a:xfrm>
            <a:off x="214309" y="1146864"/>
            <a:ext cx="1245583" cy="4695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员工自助</a:t>
            </a:r>
          </a:p>
        </p:txBody>
      </p:sp>
      <p:sp>
        <p:nvSpPr>
          <p:cNvPr id="20" name="线形标注 1(带边框和强调线) 13">
            <a:extLst>
              <a:ext uri="{FF2B5EF4-FFF2-40B4-BE49-F238E27FC236}">
                <a16:creationId xmlns:a16="http://schemas.microsoft.com/office/drawing/2014/main" id="{3AB6B7B1-7601-4BEB-B59C-DD23A36CD07B}"/>
              </a:ext>
            </a:extLst>
          </p:cNvPr>
          <p:cNvSpPr/>
          <p:nvPr/>
        </p:nvSpPr>
        <p:spPr>
          <a:xfrm>
            <a:off x="5880147" y="3834465"/>
            <a:ext cx="3114563" cy="849744"/>
          </a:xfrm>
          <a:prstGeom prst="accentBorderCallout1">
            <a:avLst>
              <a:gd name="adj1" fmla="val 15780"/>
              <a:gd name="adj2" fmla="val -9122"/>
              <a:gd name="adj3" fmla="val -61170"/>
              <a:gd name="adj4" fmla="val -71041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prstClr val="black"/>
                </a:solidFill>
                <a:latin typeface="微软雅黑"/>
                <a:ea typeface="微软雅黑"/>
              </a:rPr>
              <a:t>1</a:t>
            </a:r>
            <a:r>
              <a:rPr lang="zh-CN" altLang="en-US" sz="1200" dirty="0">
                <a:solidFill>
                  <a:prstClr val="black"/>
                </a:solidFill>
                <a:latin typeface="微软雅黑"/>
                <a:ea typeface="微软雅黑"/>
              </a:rPr>
              <a:t>、设定个人绩效目标</a:t>
            </a:r>
            <a:endParaRPr lang="en-US" altLang="zh-CN" sz="1200" dirty="0">
              <a:solidFill>
                <a:prstClr val="black"/>
              </a:solidFill>
              <a:latin typeface="微软雅黑"/>
              <a:ea typeface="微软雅黑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prstClr val="black"/>
                </a:solidFill>
                <a:latin typeface="微软雅黑"/>
                <a:ea typeface="微软雅黑"/>
              </a:rPr>
              <a:t>2</a:t>
            </a:r>
            <a:r>
              <a:rPr lang="zh-CN" altLang="en-US" sz="1200" dirty="0">
                <a:solidFill>
                  <a:prstClr val="black"/>
                </a:solidFill>
                <a:latin typeface="微软雅黑"/>
                <a:ea typeface="微软雅黑"/>
              </a:rPr>
              <a:t>、查询个人假勤、薪酬信息</a:t>
            </a:r>
            <a:endParaRPr lang="en-US" altLang="zh-CN" sz="1200" dirty="0">
              <a:solidFill>
                <a:prstClr val="black"/>
              </a:solidFill>
              <a:latin typeface="微软雅黑"/>
              <a:ea typeface="微软雅黑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prstClr val="black"/>
                </a:solidFill>
                <a:latin typeface="微软雅黑"/>
                <a:ea typeface="微软雅黑"/>
              </a:rPr>
              <a:t>3</a:t>
            </a:r>
            <a:r>
              <a:rPr lang="zh-CN" altLang="en-US" sz="1200" dirty="0">
                <a:solidFill>
                  <a:prstClr val="black"/>
                </a:solidFill>
                <a:latin typeface="微软雅黑"/>
                <a:ea typeface="微软雅黑"/>
              </a:rPr>
              <a:t>、休假、证明等相关业务申请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23" name="直线箭头连接符 58">
            <a:extLst>
              <a:ext uri="{FF2B5EF4-FFF2-40B4-BE49-F238E27FC236}">
                <a16:creationId xmlns:a16="http://schemas.microsoft.com/office/drawing/2014/main" id="{EE034AFC-A6E2-431F-8A8A-7CEA5A13343E}"/>
              </a:ext>
            </a:extLst>
          </p:cNvPr>
          <p:cNvCxnSpPr>
            <a:cxnSpLocks/>
            <a:stCxn id="28" idx="4"/>
            <a:endCxn id="50" idx="0"/>
          </p:cNvCxnSpPr>
          <p:nvPr/>
        </p:nvCxnSpPr>
        <p:spPr>
          <a:xfrm flipH="1">
            <a:off x="644337" y="5018757"/>
            <a:ext cx="9855" cy="765100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21">
            <a:extLst>
              <a:ext uri="{FF2B5EF4-FFF2-40B4-BE49-F238E27FC236}">
                <a16:creationId xmlns:a16="http://schemas.microsoft.com/office/drawing/2014/main" id="{AE90232A-3469-41DC-8C9C-B0FD02AEC338}"/>
              </a:ext>
            </a:extLst>
          </p:cNvPr>
          <p:cNvSpPr/>
          <p:nvPr/>
        </p:nvSpPr>
        <p:spPr>
          <a:xfrm>
            <a:off x="904431" y="1816265"/>
            <a:ext cx="1110922" cy="466725"/>
          </a:xfrm>
          <a:prstGeom prst="roundRect">
            <a:avLst>
              <a:gd name="adj" fmla="val 1224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个人首页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EB5AA78C-1A6D-49BE-8953-592A0422E897}"/>
              </a:ext>
            </a:extLst>
          </p:cNvPr>
          <p:cNvGrpSpPr/>
          <p:nvPr/>
        </p:nvGrpSpPr>
        <p:grpSpPr>
          <a:xfrm>
            <a:off x="564498" y="4839370"/>
            <a:ext cx="179388" cy="179387"/>
            <a:chOff x="554644" y="1959934"/>
            <a:chExt cx="179388" cy="179387"/>
          </a:xfrm>
        </p:grpSpPr>
        <p:sp>
          <p:nvSpPr>
            <p:cNvPr id="25" name="椭圆 39">
              <a:extLst>
                <a:ext uri="{FF2B5EF4-FFF2-40B4-BE49-F238E27FC236}">
                  <a16:creationId xmlns:a16="http://schemas.microsoft.com/office/drawing/2014/main" id="{0C85B726-A6DC-412E-AE03-0A0478120F23}"/>
                </a:ext>
              </a:extLst>
            </p:cNvPr>
            <p:cNvSpPr/>
            <p:nvPr/>
          </p:nvSpPr>
          <p:spPr bwMode="auto">
            <a:xfrm>
              <a:off x="602269" y="2007559"/>
              <a:ext cx="84138" cy="84137"/>
            </a:xfrm>
            <a:prstGeom prst="ellipse">
              <a:avLst/>
            </a:prstGeom>
            <a:solidFill>
              <a:srgbClr val="8CC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  <p:sp>
          <p:nvSpPr>
            <p:cNvPr id="28" name="椭圆 43">
              <a:extLst>
                <a:ext uri="{FF2B5EF4-FFF2-40B4-BE49-F238E27FC236}">
                  <a16:creationId xmlns:a16="http://schemas.microsoft.com/office/drawing/2014/main" id="{D1E66CB3-E8B3-490B-8C97-5F4D6E4CFF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4644" y="1959934"/>
              <a:ext cx="179388" cy="179387"/>
            </a:xfrm>
            <a:prstGeom prst="ellipse">
              <a:avLst/>
            </a:prstGeom>
            <a:noFill/>
            <a:ln>
              <a:solidFill>
                <a:srgbClr val="8CC2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7F6ABA7-C1AC-4F61-A59A-72AC5DF923E7}"/>
              </a:ext>
            </a:extLst>
          </p:cNvPr>
          <p:cNvGrpSpPr/>
          <p:nvPr/>
        </p:nvGrpSpPr>
        <p:grpSpPr>
          <a:xfrm>
            <a:off x="554643" y="2915915"/>
            <a:ext cx="179388" cy="179387"/>
            <a:chOff x="554643" y="2631156"/>
            <a:chExt cx="179388" cy="179387"/>
          </a:xfrm>
        </p:grpSpPr>
        <p:sp>
          <p:nvSpPr>
            <p:cNvPr id="29" name="椭圆 39">
              <a:extLst>
                <a:ext uri="{FF2B5EF4-FFF2-40B4-BE49-F238E27FC236}">
                  <a16:creationId xmlns:a16="http://schemas.microsoft.com/office/drawing/2014/main" id="{49E1E7CC-0215-4B4A-8434-C434B5E3638D}"/>
                </a:ext>
              </a:extLst>
            </p:cNvPr>
            <p:cNvSpPr/>
            <p:nvPr/>
          </p:nvSpPr>
          <p:spPr bwMode="auto">
            <a:xfrm>
              <a:off x="602268" y="2678781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  <p:sp>
          <p:nvSpPr>
            <p:cNvPr id="30" name="椭圆 43">
              <a:extLst>
                <a:ext uri="{FF2B5EF4-FFF2-40B4-BE49-F238E27FC236}">
                  <a16:creationId xmlns:a16="http://schemas.microsoft.com/office/drawing/2014/main" id="{F9139148-7D86-4558-965F-BDBEBCD0A51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4643" y="2631156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</p:grpSp>
      <p:sp>
        <p:nvSpPr>
          <p:cNvPr id="32" name="圆角矩形 21">
            <a:extLst>
              <a:ext uri="{FF2B5EF4-FFF2-40B4-BE49-F238E27FC236}">
                <a16:creationId xmlns:a16="http://schemas.microsoft.com/office/drawing/2014/main" id="{D56D92C4-824F-4EC5-9D20-236E205946C9}"/>
              </a:ext>
            </a:extLst>
          </p:cNvPr>
          <p:cNvSpPr/>
          <p:nvPr/>
        </p:nvSpPr>
        <p:spPr>
          <a:xfrm>
            <a:off x="904431" y="2772246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个人信息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22D4D43-BAC4-4B1B-83FB-C0AD0F6AABB2}"/>
              </a:ext>
            </a:extLst>
          </p:cNvPr>
          <p:cNvGrpSpPr/>
          <p:nvPr/>
        </p:nvGrpSpPr>
        <p:grpSpPr>
          <a:xfrm>
            <a:off x="561859" y="3871896"/>
            <a:ext cx="179388" cy="179387"/>
            <a:chOff x="561859" y="3308545"/>
            <a:chExt cx="179388" cy="179387"/>
          </a:xfrm>
        </p:grpSpPr>
        <p:sp>
          <p:nvSpPr>
            <p:cNvPr id="33" name="椭圆 39">
              <a:extLst>
                <a:ext uri="{FF2B5EF4-FFF2-40B4-BE49-F238E27FC236}">
                  <a16:creationId xmlns:a16="http://schemas.microsoft.com/office/drawing/2014/main" id="{43ED1932-3FE4-4903-84F7-CC9823196FE2}"/>
                </a:ext>
              </a:extLst>
            </p:cNvPr>
            <p:cNvSpPr/>
            <p:nvPr/>
          </p:nvSpPr>
          <p:spPr bwMode="auto">
            <a:xfrm>
              <a:off x="609485" y="3356170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  <p:sp>
          <p:nvSpPr>
            <p:cNvPr id="34" name="椭圆 43">
              <a:extLst>
                <a:ext uri="{FF2B5EF4-FFF2-40B4-BE49-F238E27FC236}">
                  <a16:creationId xmlns:a16="http://schemas.microsoft.com/office/drawing/2014/main" id="{E7B6CAC9-D513-47E7-80B6-4EE2D854CB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1859" y="3308545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</p:grpSp>
      <p:sp>
        <p:nvSpPr>
          <p:cNvPr id="35" name="圆角矩形 21">
            <a:extLst>
              <a:ext uri="{FF2B5EF4-FFF2-40B4-BE49-F238E27FC236}">
                <a16:creationId xmlns:a16="http://schemas.microsoft.com/office/drawing/2014/main" id="{F7113469-9B41-4E33-ADB3-81FC0C166942}"/>
              </a:ext>
            </a:extLst>
          </p:cNvPr>
          <p:cNvSpPr/>
          <p:nvPr/>
        </p:nvSpPr>
        <p:spPr>
          <a:xfrm>
            <a:off x="904431" y="3728227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动态、日程</a:t>
            </a:r>
          </a:p>
        </p:txBody>
      </p:sp>
      <p:cxnSp>
        <p:nvCxnSpPr>
          <p:cNvPr id="36" name="直线箭头连接符 58">
            <a:extLst>
              <a:ext uri="{FF2B5EF4-FFF2-40B4-BE49-F238E27FC236}">
                <a16:creationId xmlns:a16="http://schemas.microsoft.com/office/drawing/2014/main" id="{9273A6F6-021F-4F18-B30B-6958AE27BF17}"/>
              </a:ext>
            </a:extLst>
          </p:cNvPr>
          <p:cNvCxnSpPr>
            <a:cxnSpLocks/>
            <a:stCxn id="30" idx="4"/>
            <a:endCxn id="34" idx="0"/>
          </p:cNvCxnSpPr>
          <p:nvPr/>
        </p:nvCxnSpPr>
        <p:spPr>
          <a:xfrm>
            <a:off x="644337" y="3095302"/>
            <a:ext cx="7216" cy="776594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线箭头连接符 58">
            <a:extLst>
              <a:ext uri="{FF2B5EF4-FFF2-40B4-BE49-F238E27FC236}">
                <a16:creationId xmlns:a16="http://schemas.microsoft.com/office/drawing/2014/main" id="{54DE7885-1C53-48BC-B2DA-82842D2E0DB8}"/>
              </a:ext>
            </a:extLst>
          </p:cNvPr>
          <p:cNvCxnSpPr>
            <a:cxnSpLocks/>
            <a:stCxn id="45" idx="4"/>
            <a:endCxn id="30" idx="0"/>
          </p:cNvCxnSpPr>
          <p:nvPr/>
        </p:nvCxnSpPr>
        <p:spPr>
          <a:xfrm flipH="1">
            <a:off x="644337" y="2134526"/>
            <a:ext cx="7216" cy="781389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圆角矩形 21">
            <a:extLst>
              <a:ext uri="{FF2B5EF4-FFF2-40B4-BE49-F238E27FC236}">
                <a16:creationId xmlns:a16="http://schemas.microsoft.com/office/drawing/2014/main" id="{5837B523-AC29-4F19-9DD6-7CFCCBB1CBD0}"/>
              </a:ext>
            </a:extLst>
          </p:cNvPr>
          <p:cNvSpPr/>
          <p:nvPr/>
        </p:nvSpPr>
        <p:spPr>
          <a:xfrm>
            <a:off x="904431" y="4684208"/>
            <a:ext cx="1110922" cy="466725"/>
          </a:xfrm>
          <a:prstGeom prst="roundRect">
            <a:avLst>
              <a:gd name="adj" fmla="val 12244"/>
            </a:avLst>
          </a:prstGeom>
          <a:solidFill>
            <a:srgbClr val="8C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个人业务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C3FF593-BA7C-4424-B4E8-C6FBA9AEAE27}"/>
              </a:ext>
            </a:extLst>
          </p:cNvPr>
          <p:cNvGrpSpPr/>
          <p:nvPr/>
        </p:nvGrpSpPr>
        <p:grpSpPr>
          <a:xfrm>
            <a:off x="561859" y="1955139"/>
            <a:ext cx="179388" cy="179387"/>
            <a:chOff x="554643" y="3980199"/>
            <a:chExt cx="179388" cy="179387"/>
          </a:xfrm>
        </p:grpSpPr>
        <p:sp>
          <p:nvSpPr>
            <p:cNvPr id="39" name="椭圆 39">
              <a:extLst>
                <a:ext uri="{FF2B5EF4-FFF2-40B4-BE49-F238E27FC236}">
                  <a16:creationId xmlns:a16="http://schemas.microsoft.com/office/drawing/2014/main" id="{3FE410DA-F089-4299-8836-0A3693001E0D}"/>
                </a:ext>
              </a:extLst>
            </p:cNvPr>
            <p:cNvSpPr/>
            <p:nvPr/>
          </p:nvSpPr>
          <p:spPr bwMode="auto">
            <a:xfrm>
              <a:off x="602268" y="4027824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  <p:sp>
          <p:nvSpPr>
            <p:cNvPr id="45" name="椭圆 43">
              <a:extLst>
                <a:ext uri="{FF2B5EF4-FFF2-40B4-BE49-F238E27FC236}">
                  <a16:creationId xmlns:a16="http://schemas.microsoft.com/office/drawing/2014/main" id="{52EB1230-E088-43FF-8D50-3F708D6EC8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4643" y="3980199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47307568-2B0C-4052-8222-6F1BB57A578E}"/>
              </a:ext>
            </a:extLst>
          </p:cNvPr>
          <p:cNvGrpSpPr/>
          <p:nvPr/>
        </p:nvGrpSpPr>
        <p:grpSpPr>
          <a:xfrm>
            <a:off x="554643" y="5783857"/>
            <a:ext cx="179388" cy="179387"/>
            <a:chOff x="554644" y="4657588"/>
            <a:chExt cx="179388" cy="179387"/>
          </a:xfrm>
        </p:grpSpPr>
        <p:sp>
          <p:nvSpPr>
            <p:cNvPr id="49" name="椭圆 39">
              <a:extLst>
                <a:ext uri="{FF2B5EF4-FFF2-40B4-BE49-F238E27FC236}">
                  <a16:creationId xmlns:a16="http://schemas.microsoft.com/office/drawing/2014/main" id="{EB59973E-6819-49B5-A6A6-EF66F9EF267C}"/>
                </a:ext>
              </a:extLst>
            </p:cNvPr>
            <p:cNvSpPr/>
            <p:nvPr/>
          </p:nvSpPr>
          <p:spPr bwMode="auto">
            <a:xfrm>
              <a:off x="602269" y="4705213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  <p:sp>
          <p:nvSpPr>
            <p:cNvPr id="50" name="椭圆 43">
              <a:extLst>
                <a:ext uri="{FF2B5EF4-FFF2-40B4-BE49-F238E27FC236}">
                  <a16:creationId xmlns:a16="http://schemas.microsoft.com/office/drawing/2014/main" id="{94CAFED6-2915-492B-8EE0-ED93E00E4AA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4644" y="4657588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</p:grpSp>
      <p:sp>
        <p:nvSpPr>
          <p:cNvPr id="51" name="圆角矩形 21">
            <a:extLst>
              <a:ext uri="{FF2B5EF4-FFF2-40B4-BE49-F238E27FC236}">
                <a16:creationId xmlns:a16="http://schemas.microsoft.com/office/drawing/2014/main" id="{4560E845-1A0B-4525-A93D-0EE28F10D93C}"/>
              </a:ext>
            </a:extLst>
          </p:cNvPr>
          <p:cNvSpPr/>
          <p:nvPr/>
        </p:nvSpPr>
        <p:spPr>
          <a:xfrm>
            <a:off x="904431" y="5640189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我的团队</a:t>
            </a:r>
          </a:p>
        </p:txBody>
      </p:sp>
      <p:cxnSp>
        <p:nvCxnSpPr>
          <p:cNvPr id="53" name="直线箭头连接符 58">
            <a:extLst>
              <a:ext uri="{FF2B5EF4-FFF2-40B4-BE49-F238E27FC236}">
                <a16:creationId xmlns:a16="http://schemas.microsoft.com/office/drawing/2014/main" id="{2F21360B-36EA-4FA8-908C-2202C87241C6}"/>
              </a:ext>
            </a:extLst>
          </p:cNvPr>
          <p:cNvCxnSpPr>
            <a:cxnSpLocks/>
            <a:stCxn id="34" idx="4"/>
            <a:endCxn id="28" idx="0"/>
          </p:cNvCxnSpPr>
          <p:nvPr/>
        </p:nvCxnSpPr>
        <p:spPr>
          <a:xfrm>
            <a:off x="651553" y="4051283"/>
            <a:ext cx="2639" cy="788087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占位符 46">
            <a:extLst>
              <a:ext uri="{FF2B5EF4-FFF2-40B4-BE49-F238E27FC236}">
                <a16:creationId xmlns:a16="http://schemas.microsoft.com/office/drawing/2014/main" id="{D151BA2B-C993-4FD3-AE26-B4829C71BC9F}"/>
              </a:ext>
            </a:extLst>
          </p:cNvPr>
          <p:cNvSpPr txBox="1">
            <a:spLocks/>
          </p:cNvSpPr>
          <p:nvPr/>
        </p:nvSpPr>
        <p:spPr bwMode="auto">
          <a:xfrm>
            <a:off x="2342810" y="896105"/>
            <a:ext cx="7506380" cy="56815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9pPr>
          </a:lstStyle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路径：员工自助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-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我的相关</a:t>
            </a:r>
          </a:p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业务说明：个人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HR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业务申请及信息查询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962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激活账号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041E061-1603-476D-BE90-CAD092E92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273" y="1523035"/>
            <a:ext cx="8812940" cy="4709814"/>
          </a:xfrm>
          <a:prstGeom prst="rect">
            <a:avLst/>
          </a:prstGeom>
          <a:ln>
            <a:solidFill>
              <a:srgbClr val="008E9D"/>
            </a:solidFill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95D51BF-3EAB-49C4-AD38-1C0180C838A4}"/>
              </a:ext>
            </a:extLst>
          </p:cNvPr>
          <p:cNvSpPr/>
          <p:nvPr/>
        </p:nvSpPr>
        <p:spPr>
          <a:xfrm>
            <a:off x="2501642" y="931766"/>
            <a:ext cx="4491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b="1" dirty="0">
                <a:solidFill>
                  <a:schemeClr val="accent1"/>
                </a:solidFill>
                <a:latin typeface="+mn-ea"/>
              </a:rPr>
              <a:t>浏览器：按网页提示设定个人登陆密码</a:t>
            </a:r>
            <a:endParaRPr lang="en-US" altLang="zh-CN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40479D4A-D68A-46C8-9330-F48B3A32A04F}"/>
              </a:ext>
            </a:extLst>
          </p:cNvPr>
          <p:cNvSpPr/>
          <p:nvPr/>
        </p:nvSpPr>
        <p:spPr bwMode="auto">
          <a:xfrm>
            <a:off x="165893" y="1248328"/>
            <a:ext cx="1245583" cy="4695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+mn-ea"/>
              </a:rPr>
              <a:t>系统概述</a:t>
            </a:r>
            <a:endParaRPr lang="zh-CN" altLang="en-US" sz="1400" dirty="0">
              <a:solidFill>
                <a:schemeClr val="lt1"/>
              </a:solidFill>
              <a:latin typeface="+mn-ea"/>
            </a:endParaRPr>
          </a:p>
        </p:txBody>
      </p:sp>
      <p:cxnSp>
        <p:nvCxnSpPr>
          <p:cNvPr id="6" name="直线箭头连接符 58">
            <a:extLst>
              <a:ext uri="{FF2B5EF4-FFF2-40B4-BE49-F238E27FC236}">
                <a16:creationId xmlns:a16="http://schemas.microsoft.com/office/drawing/2014/main" id="{C9D526D6-5B0D-4872-BE71-556D397DF73A}"/>
              </a:ext>
            </a:extLst>
          </p:cNvPr>
          <p:cNvCxnSpPr>
            <a:stCxn id="10" idx="4"/>
            <a:endCxn id="13" idx="0"/>
          </p:cNvCxnSpPr>
          <p:nvPr/>
        </p:nvCxnSpPr>
        <p:spPr>
          <a:xfrm flipH="1">
            <a:off x="475973" y="2372683"/>
            <a:ext cx="1076" cy="1217650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21">
            <a:extLst>
              <a:ext uri="{FF2B5EF4-FFF2-40B4-BE49-F238E27FC236}">
                <a16:creationId xmlns:a16="http://schemas.microsoft.com/office/drawing/2014/main" id="{4D7FAF89-085B-425C-8413-E39DEE25C55C}"/>
              </a:ext>
            </a:extLst>
          </p:cNvPr>
          <p:cNvSpPr/>
          <p:nvPr/>
        </p:nvSpPr>
        <p:spPr>
          <a:xfrm>
            <a:off x="737141" y="2049627"/>
            <a:ext cx="1348669" cy="466725"/>
          </a:xfrm>
          <a:prstGeom prst="roundRect">
            <a:avLst>
              <a:gd name="adj" fmla="val 12244"/>
            </a:avLst>
          </a:prstGeom>
          <a:solidFill>
            <a:srgbClr val="8C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激活账号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F100797D-1429-475F-8F7A-BF0709C655CF}"/>
              </a:ext>
            </a:extLst>
          </p:cNvPr>
          <p:cNvGrpSpPr/>
          <p:nvPr/>
        </p:nvGrpSpPr>
        <p:grpSpPr>
          <a:xfrm>
            <a:off x="387355" y="2193296"/>
            <a:ext cx="179388" cy="179387"/>
            <a:chOff x="387355" y="2193296"/>
            <a:chExt cx="179388" cy="179387"/>
          </a:xfrm>
        </p:grpSpPr>
        <p:sp>
          <p:nvSpPr>
            <p:cNvPr id="9" name="椭圆 39">
              <a:extLst>
                <a:ext uri="{FF2B5EF4-FFF2-40B4-BE49-F238E27FC236}">
                  <a16:creationId xmlns:a16="http://schemas.microsoft.com/office/drawing/2014/main" id="{B593069F-1DFE-4A47-B2DF-527957A46971}"/>
                </a:ext>
              </a:extLst>
            </p:cNvPr>
            <p:cNvSpPr/>
            <p:nvPr/>
          </p:nvSpPr>
          <p:spPr bwMode="auto">
            <a:xfrm>
              <a:off x="434980" y="2240921"/>
              <a:ext cx="84138" cy="84137"/>
            </a:xfrm>
            <a:prstGeom prst="ellipse">
              <a:avLst/>
            </a:prstGeom>
            <a:solidFill>
              <a:srgbClr val="8CC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  <p:sp>
          <p:nvSpPr>
            <p:cNvPr id="10" name="椭圆 43">
              <a:extLst>
                <a:ext uri="{FF2B5EF4-FFF2-40B4-BE49-F238E27FC236}">
                  <a16:creationId xmlns:a16="http://schemas.microsoft.com/office/drawing/2014/main" id="{E48EE1D5-F4E5-42D6-B779-22A79F16EC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7355" y="2193296"/>
              <a:ext cx="179388" cy="179387"/>
            </a:xfrm>
            <a:prstGeom prst="ellipse">
              <a:avLst/>
            </a:prstGeom>
            <a:noFill/>
            <a:ln>
              <a:solidFill>
                <a:srgbClr val="8CC2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5F897D5-D264-4808-835C-4BD59DEBFD3D}"/>
              </a:ext>
            </a:extLst>
          </p:cNvPr>
          <p:cNvGrpSpPr/>
          <p:nvPr/>
        </p:nvGrpSpPr>
        <p:grpSpPr>
          <a:xfrm>
            <a:off x="386279" y="3590333"/>
            <a:ext cx="179388" cy="179387"/>
            <a:chOff x="387355" y="3113310"/>
            <a:chExt cx="179388" cy="179387"/>
          </a:xfrm>
        </p:grpSpPr>
        <p:sp>
          <p:nvSpPr>
            <p:cNvPr id="12" name="椭圆 39">
              <a:extLst>
                <a:ext uri="{FF2B5EF4-FFF2-40B4-BE49-F238E27FC236}">
                  <a16:creationId xmlns:a16="http://schemas.microsoft.com/office/drawing/2014/main" id="{50D89AEB-7349-478A-9FFD-25BCF3EAAFD4}"/>
                </a:ext>
              </a:extLst>
            </p:cNvPr>
            <p:cNvSpPr/>
            <p:nvPr/>
          </p:nvSpPr>
          <p:spPr bwMode="auto">
            <a:xfrm>
              <a:off x="434980" y="3160935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  <p:sp>
          <p:nvSpPr>
            <p:cNvPr id="13" name="椭圆 43">
              <a:extLst>
                <a:ext uri="{FF2B5EF4-FFF2-40B4-BE49-F238E27FC236}">
                  <a16:creationId xmlns:a16="http://schemas.microsoft.com/office/drawing/2014/main" id="{70281C5B-9E28-4771-9C04-AF387428C3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7355" y="3113310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</p:grpSp>
      <p:sp>
        <p:nvSpPr>
          <p:cNvPr id="14" name="圆角矩形 21">
            <a:extLst>
              <a:ext uri="{FF2B5EF4-FFF2-40B4-BE49-F238E27FC236}">
                <a16:creationId xmlns:a16="http://schemas.microsoft.com/office/drawing/2014/main" id="{DC05340E-037E-4477-AE47-D8B4C8AD200E}"/>
              </a:ext>
            </a:extLst>
          </p:cNvPr>
          <p:cNvSpPr/>
          <p:nvPr/>
        </p:nvSpPr>
        <p:spPr>
          <a:xfrm>
            <a:off x="737141" y="3412896"/>
            <a:ext cx="1348673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用户登录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3797FCC-AA72-4221-9C8E-98EEF492DE16}"/>
              </a:ext>
            </a:extLst>
          </p:cNvPr>
          <p:cNvGrpSpPr/>
          <p:nvPr/>
        </p:nvGrpSpPr>
        <p:grpSpPr>
          <a:xfrm>
            <a:off x="390916" y="4941017"/>
            <a:ext cx="179388" cy="179387"/>
            <a:chOff x="387355" y="4033324"/>
            <a:chExt cx="179388" cy="179387"/>
          </a:xfrm>
        </p:grpSpPr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47D3AB4B-931C-41AA-B678-728D3987869E}"/>
                </a:ext>
              </a:extLst>
            </p:cNvPr>
            <p:cNvSpPr/>
            <p:nvPr/>
          </p:nvSpPr>
          <p:spPr bwMode="auto">
            <a:xfrm>
              <a:off x="434980" y="4080949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  <p:sp>
          <p:nvSpPr>
            <p:cNvPr id="17" name="椭圆 43">
              <a:extLst>
                <a:ext uri="{FF2B5EF4-FFF2-40B4-BE49-F238E27FC236}">
                  <a16:creationId xmlns:a16="http://schemas.microsoft.com/office/drawing/2014/main" id="{F80D32C2-6DE8-4978-AA05-6ECA29D0E3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7355" y="4033324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</p:grpSp>
      <p:sp>
        <p:nvSpPr>
          <p:cNvPr id="18" name="圆角矩形 21">
            <a:extLst>
              <a:ext uri="{FF2B5EF4-FFF2-40B4-BE49-F238E27FC236}">
                <a16:creationId xmlns:a16="http://schemas.microsoft.com/office/drawing/2014/main" id="{B5C01658-EA81-4712-BB73-1CCB28DAEB21}"/>
              </a:ext>
            </a:extLst>
          </p:cNvPr>
          <p:cNvSpPr/>
          <p:nvPr/>
        </p:nvSpPr>
        <p:spPr>
          <a:xfrm>
            <a:off x="737141" y="4776164"/>
            <a:ext cx="1348675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首页介绍</a:t>
            </a:r>
          </a:p>
        </p:txBody>
      </p:sp>
      <p:cxnSp>
        <p:nvCxnSpPr>
          <p:cNvPr id="19" name="直线箭头连接符 58">
            <a:extLst>
              <a:ext uri="{FF2B5EF4-FFF2-40B4-BE49-F238E27FC236}">
                <a16:creationId xmlns:a16="http://schemas.microsoft.com/office/drawing/2014/main" id="{8B1E07BF-3B4F-4A32-906A-4A2B8CD5DDC9}"/>
              </a:ext>
            </a:extLst>
          </p:cNvPr>
          <p:cNvCxnSpPr>
            <a:cxnSpLocks/>
            <a:stCxn id="13" idx="4"/>
            <a:endCxn id="17" idx="0"/>
          </p:cNvCxnSpPr>
          <p:nvPr/>
        </p:nvCxnSpPr>
        <p:spPr>
          <a:xfrm>
            <a:off x="475973" y="3769720"/>
            <a:ext cx="4637" cy="1171297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3573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E59CAF8-86B5-4BAB-9D30-19F5A331C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57" y="1623714"/>
            <a:ext cx="9691395" cy="47598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/>
              <a:t>我的团队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BB735EB7-BF90-49E4-B210-73FE97505353}"/>
              </a:ext>
            </a:extLst>
          </p:cNvPr>
          <p:cNvSpPr/>
          <p:nvPr/>
        </p:nvSpPr>
        <p:spPr bwMode="auto">
          <a:xfrm>
            <a:off x="214309" y="1146864"/>
            <a:ext cx="1245583" cy="4695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员工自助</a:t>
            </a:r>
          </a:p>
        </p:txBody>
      </p:sp>
      <p:cxnSp>
        <p:nvCxnSpPr>
          <p:cNvPr id="23" name="直线箭头连接符 58">
            <a:extLst>
              <a:ext uri="{FF2B5EF4-FFF2-40B4-BE49-F238E27FC236}">
                <a16:creationId xmlns:a16="http://schemas.microsoft.com/office/drawing/2014/main" id="{EE034AFC-A6E2-431F-8A8A-7CEA5A13343E}"/>
              </a:ext>
            </a:extLst>
          </p:cNvPr>
          <p:cNvCxnSpPr>
            <a:cxnSpLocks/>
            <a:stCxn id="50" idx="4"/>
            <a:endCxn id="30" idx="0"/>
          </p:cNvCxnSpPr>
          <p:nvPr/>
        </p:nvCxnSpPr>
        <p:spPr>
          <a:xfrm flipH="1">
            <a:off x="644337" y="2104658"/>
            <a:ext cx="7216" cy="811257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21">
            <a:extLst>
              <a:ext uri="{FF2B5EF4-FFF2-40B4-BE49-F238E27FC236}">
                <a16:creationId xmlns:a16="http://schemas.microsoft.com/office/drawing/2014/main" id="{AE90232A-3469-41DC-8C9C-B0FD02AEC338}"/>
              </a:ext>
            </a:extLst>
          </p:cNvPr>
          <p:cNvSpPr/>
          <p:nvPr/>
        </p:nvSpPr>
        <p:spPr>
          <a:xfrm>
            <a:off x="904431" y="1816265"/>
            <a:ext cx="1110922" cy="466725"/>
          </a:xfrm>
          <a:prstGeom prst="roundRect">
            <a:avLst>
              <a:gd name="adj" fmla="val 1224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个人首页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EB5AA78C-1A6D-49BE-8953-592A0422E897}"/>
              </a:ext>
            </a:extLst>
          </p:cNvPr>
          <p:cNvGrpSpPr/>
          <p:nvPr/>
        </p:nvGrpSpPr>
        <p:grpSpPr>
          <a:xfrm>
            <a:off x="554643" y="5742776"/>
            <a:ext cx="179388" cy="179387"/>
            <a:chOff x="554644" y="1959934"/>
            <a:chExt cx="179388" cy="179387"/>
          </a:xfrm>
        </p:grpSpPr>
        <p:sp>
          <p:nvSpPr>
            <p:cNvPr id="25" name="椭圆 39">
              <a:extLst>
                <a:ext uri="{FF2B5EF4-FFF2-40B4-BE49-F238E27FC236}">
                  <a16:creationId xmlns:a16="http://schemas.microsoft.com/office/drawing/2014/main" id="{0C85B726-A6DC-412E-AE03-0A0478120F23}"/>
                </a:ext>
              </a:extLst>
            </p:cNvPr>
            <p:cNvSpPr/>
            <p:nvPr/>
          </p:nvSpPr>
          <p:spPr bwMode="auto">
            <a:xfrm>
              <a:off x="602269" y="2007559"/>
              <a:ext cx="84138" cy="84137"/>
            </a:xfrm>
            <a:prstGeom prst="ellipse">
              <a:avLst/>
            </a:prstGeom>
            <a:solidFill>
              <a:srgbClr val="8CC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  <p:sp>
          <p:nvSpPr>
            <p:cNvPr id="28" name="椭圆 43">
              <a:extLst>
                <a:ext uri="{FF2B5EF4-FFF2-40B4-BE49-F238E27FC236}">
                  <a16:creationId xmlns:a16="http://schemas.microsoft.com/office/drawing/2014/main" id="{D1E66CB3-E8B3-490B-8C97-5F4D6E4CFF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4644" y="1959934"/>
              <a:ext cx="179388" cy="179387"/>
            </a:xfrm>
            <a:prstGeom prst="ellipse">
              <a:avLst/>
            </a:prstGeom>
            <a:noFill/>
            <a:ln>
              <a:solidFill>
                <a:srgbClr val="8CC2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7F6ABA7-C1AC-4F61-A59A-72AC5DF923E7}"/>
              </a:ext>
            </a:extLst>
          </p:cNvPr>
          <p:cNvGrpSpPr/>
          <p:nvPr/>
        </p:nvGrpSpPr>
        <p:grpSpPr>
          <a:xfrm>
            <a:off x="554643" y="2915915"/>
            <a:ext cx="179388" cy="179387"/>
            <a:chOff x="554643" y="2631156"/>
            <a:chExt cx="179388" cy="179387"/>
          </a:xfrm>
        </p:grpSpPr>
        <p:sp>
          <p:nvSpPr>
            <p:cNvPr id="29" name="椭圆 39">
              <a:extLst>
                <a:ext uri="{FF2B5EF4-FFF2-40B4-BE49-F238E27FC236}">
                  <a16:creationId xmlns:a16="http://schemas.microsoft.com/office/drawing/2014/main" id="{49E1E7CC-0215-4B4A-8434-C434B5E3638D}"/>
                </a:ext>
              </a:extLst>
            </p:cNvPr>
            <p:cNvSpPr/>
            <p:nvPr/>
          </p:nvSpPr>
          <p:spPr bwMode="auto">
            <a:xfrm>
              <a:off x="602268" y="2678781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  <p:sp>
          <p:nvSpPr>
            <p:cNvPr id="30" name="椭圆 43">
              <a:extLst>
                <a:ext uri="{FF2B5EF4-FFF2-40B4-BE49-F238E27FC236}">
                  <a16:creationId xmlns:a16="http://schemas.microsoft.com/office/drawing/2014/main" id="{F9139148-7D86-4558-965F-BDBEBCD0A51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4643" y="2631156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</p:grpSp>
      <p:sp>
        <p:nvSpPr>
          <p:cNvPr id="32" name="圆角矩形 21">
            <a:extLst>
              <a:ext uri="{FF2B5EF4-FFF2-40B4-BE49-F238E27FC236}">
                <a16:creationId xmlns:a16="http://schemas.microsoft.com/office/drawing/2014/main" id="{D56D92C4-824F-4EC5-9D20-236E205946C9}"/>
              </a:ext>
            </a:extLst>
          </p:cNvPr>
          <p:cNvSpPr/>
          <p:nvPr/>
        </p:nvSpPr>
        <p:spPr>
          <a:xfrm>
            <a:off x="904431" y="2772246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个人信息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22D4D43-BAC4-4B1B-83FB-C0AD0F6AABB2}"/>
              </a:ext>
            </a:extLst>
          </p:cNvPr>
          <p:cNvGrpSpPr/>
          <p:nvPr/>
        </p:nvGrpSpPr>
        <p:grpSpPr>
          <a:xfrm>
            <a:off x="561859" y="3871896"/>
            <a:ext cx="179388" cy="179387"/>
            <a:chOff x="561859" y="3308545"/>
            <a:chExt cx="179388" cy="179387"/>
          </a:xfrm>
        </p:grpSpPr>
        <p:sp>
          <p:nvSpPr>
            <p:cNvPr id="33" name="椭圆 39">
              <a:extLst>
                <a:ext uri="{FF2B5EF4-FFF2-40B4-BE49-F238E27FC236}">
                  <a16:creationId xmlns:a16="http://schemas.microsoft.com/office/drawing/2014/main" id="{43ED1932-3FE4-4903-84F7-CC9823196FE2}"/>
                </a:ext>
              </a:extLst>
            </p:cNvPr>
            <p:cNvSpPr/>
            <p:nvPr/>
          </p:nvSpPr>
          <p:spPr bwMode="auto">
            <a:xfrm>
              <a:off x="609485" y="3356170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  <p:sp>
          <p:nvSpPr>
            <p:cNvPr id="34" name="椭圆 43">
              <a:extLst>
                <a:ext uri="{FF2B5EF4-FFF2-40B4-BE49-F238E27FC236}">
                  <a16:creationId xmlns:a16="http://schemas.microsoft.com/office/drawing/2014/main" id="{E7B6CAC9-D513-47E7-80B6-4EE2D854CB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1859" y="3308545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</p:grpSp>
      <p:sp>
        <p:nvSpPr>
          <p:cNvPr id="35" name="圆角矩形 21">
            <a:extLst>
              <a:ext uri="{FF2B5EF4-FFF2-40B4-BE49-F238E27FC236}">
                <a16:creationId xmlns:a16="http://schemas.microsoft.com/office/drawing/2014/main" id="{F7113469-9B41-4E33-ADB3-81FC0C166942}"/>
              </a:ext>
            </a:extLst>
          </p:cNvPr>
          <p:cNvSpPr/>
          <p:nvPr/>
        </p:nvSpPr>
        <p:spPr>
          <a:xfrm>
            <a:off x="904431" y="3728227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动态、日程</a:t>
            </a:r>
          </a:p>
        </p:txBody>
      </p:sp>
      <p:cxnSp>
        <p:nvCxnSpPr>
          <p:cNvPr id="36" name="直线箭头连接符 58">
            <a:extLst>
              <a:ext uri="{FF2B5EF4-FFF2-40B4-BE49-F238E27FC236}">
                <a16:creationId xmlns:a16="http://schemas.microsoft.com/office/drawing/2014/main" id="{9273A6F6-021F-4F18-B30B-6958AE27BF17}"/>
              </a:ext>
            </a:extLst>
          </p:cNvPr>
          <p:cNvCxnSpPr>
            <a:cxnSpLocks/>
            <a:stCxn id="30" idx="4"/>
            <a:endCxn id="34" idx="0"/>
          </p:cNvCxnSpPr>
          <p:nvPr/>
        </p:nvCxnSpPr>
        <p:spPr>
          <a:xfrm>
            <a:off x="644337" y="3095302"/>
            <a:ext cx="7216" cy="776594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线箭头连接符 58">
            <a:extLst>
              <a:ext uri="{FF2B5EF4-FFF2-40B4-BE49-F238E27FC236}">
                <a16:creationId xmlns:a16="http://schemas.microsoft.com/office/drawing/2014/main" id="{54DE7885-1C53-48BC-B2DA-82842D2E0DB8}"/>
              </a:ext>
            </a:extLst>
          </p:cNvPr>
          <p:cNvCxnSpPr>
            <a:cxnSpLocks/>
            <a:stCxn id="45" idx="4"/>
            <a:endCxn id="28" idx="0"/>
          </p:cNvCxnSpPr>
          <p:nvPr/>
        </p:nvCxnSpPr>
        <p:spPr>
          <a:xfrm>
            <a:off x="644337" y="5007264"/>
            <a:ext cx="0" cy="735512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圆角矩形 21">
            <a:extLst>
              <a:ext uri="{FF2B5EF4-FFF2-40B4-BE49-F238E27FC236}">
                <a16:creationId xmlns:a16="http://schemas.microsoft.com/office/drawing/2014/main" id="{5837B523-AC29-4F19-9DD6-7CFCCBB1CBD0}"/>
              </a:ext>
            </a:extLst>
          </p:cNvPr>
          <p:cNvSpPr/>
          <p:nvPr/>
        </p:nvSpPr>
        <p:spPr>
          <a:xfrm>
            <a:off x="904431" y="4684208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个人业务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C3FF593-BA7C-4424-B4E8-C6FBA9AEAE27}"/>
              </a:ext>
            </a:extLst>
          </p:cNvPr>
          <p:cNvGrpSpPr/>
          <p:nvPr/>
        </p:nvGrpSpPr>
        <p:grpSpPr>
          <a:xfrm>
            <a:off x="554643" y="4827877"/>
            <a:ext cx="179388" cy="179387"/>
            <a:chOff x="554643" y="3980199"/>
            <a:chExt cx="179388" cy="179387"/>
          </a:xfrm>
        </p:grpSpPr>
        <p:sp>
          <p:nvSpPr>
            <p:cNvPr id="39" name="椭圆 39">
              <a:extLst>
                <a:ext uri="{FF2B5EF4-FFF2-40B4-BE49-F238E27FC236}">
                  <a16:creationId xmlns:a16="http://schemas.microsoft.com/office/drawing/2014/main" id="{3FE410DA-F089-4299-8836-0A3693001E0D}"/>
                </a:ext>
              </a:extLst>
            </p:cNvPr>
            <p:cNvSpPr/>
            <p:nvPr/>
          </p:nvSpPr>
          <p:spPr bwMode="auto">
            <a:xfrm>
              <a:off x="602268" y="4027824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  <p:sp>
          <p:nvSpPr>
            <p:cNvPr id="45" name="椭圆 43">
              <a:extLst>
                <a:ext uri="{FF2B5EF4-FFF2-40B4-BE49-F238E27FC236}">
                  <a16:creationId xmlns:a16="http://schemas.microsoft.com/office/drawing/2014/main" id="{52EB1230-E088-43FF-8D50-3F708D6EC8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4643" y="3980199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47307568-2B0C-4052-8222-6F1BB57A578E}"/>
              </a:ext>
            </a:extLst>
          </p:cNvPr>
          <p:cNvGrpSpPr/>
          <p:nvPr/>
        </p:nvGrpSpPr>
        <p:grpSpPr>
          <a:xfrm>
            <a:off x="561859" y="1925271"/>
            <a:ext cx="179388" cy="179387"/>
            <a:chOff x="554644" y="4657588"/>
            <a:chExt cx="179388" cy="179387"/>
          </a:xfrm>
        </p:grpSpPr>
        <p:sp>
          <p:nvSpPr>
            <p:cNvPr id="49" name="椭圆 39">
              <a:extLst>
                <a:ext uri="{FF2B5EF4-FFF2-40B4-BE49-F238E27FC236}">
                  <a16:creationId xmlns:a16="http://schemas.microsoft.com/office/drawing/2014/main" id="{EB59973E-6819-49B5-A6A6-EF66F9EF267C}"/>
                </a:ext>
              </a:extLst>
            </p:cNvPr>
            <p:cNvSpPr/>
            <p:nvPr/>
          </p:nvSpPr>
          <p:spPr bwMode="auto">
            <a:xfrm>
              <a:off x="602269" y="4705213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  <p:sp>
          <p:nvSpPr>
            <p:cNvPr id="50" name="椭圆 43">
              <a:extLst>
                <a:ext uri="{FF2B5EF4-FFF2-40B4-BE49-F238E27FC236}">
                  <a16:creationId xmlns:a16="http://schemas.microsoft.com/office/drawing/2014/main" id="{94CAFED6-2915-492B-8EE0-ED93E00E4AA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4644" y="4657588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</p:grpSp>
      <p:sp>
        <p:nvSpPr>
          <p:cNvPr id="51" name="圆角矩形 21">
            <a:extLst>
              <a:ext uri="{FF2B5EF4-FFF2-40B4-BE49-F238E27FC236}">
                <a16:creationId xmlns:a16="http://schemas.microsoft.com/office/drawing/2014/main" id="{4560E845-1A0B-4525-A93D-0EE28F10D93C}"/>
              </a:ext>
            </a:extLst>
          </p:cNvPr>
          <p:cNvSpPr/>
          <p:nvPr/>
        </p:nvSpPr>
        <p:spPr>
          <a:xfrm>
            <a:off x="904431" y="5640189"/>
            <a:ext cx="1110922" cy="466725"/>
          </a:xfrm>
          <a:prstGeom prst="roundRect">
            <a:avLst>
              <a:gd name="adj" fmla="val 12244"/>
            </a:avLst>
          </a:prstGeom>
          <a:solidFill>
            <a:srgbClr val="8C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我的团队</a:t>
            </a:r>
          </a:p>
        </p:txBody>
      </p:sp>
      <p:cxnSp>
        <p:nvCxnSpPr>
          <p:cNvPr id="53" name="直线箭头连接符 58">
            <a:extLst>
              <a:ext uri="{FF2B5EF4-FFF2-40B4-BE49-F238E27FC236}">
                <a16:creationId xmlns:a16="http://schemas.microsoft.com/office/drawing/2014/main" id="{2F21360B-36EA-4FA8-908C-2202C87241C6}"/>
              </a:ext>
            </a:extLst>
          </p:cNvPr>
          <p:cNvCxnSpPr>
            <a:cxnSpLocks/>
            <a:stCxn id="34" idx="4"/>
            <a:endCxn id="45" idx="0"/>
          </p:cNvCxnSpPr>
          <p:nvPr/>
        </p:nvCxnSpPr>
        <p:spPr>
          <a:xfrm flipH="1">
            <a:off x="644337" y="4051283"/>
            <a:ext cx="7216" cy="776594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线形标注 1(带边框和强调线) 13">
            <a:extLst>
              <a:ext uri="{FF2B5EF4-FFF2-40B4-BE49-F238E27FC236}">
                <a16:creationId xmlns:a16="http://schemas.microsoft.com/office/drawing/2014/main" id="{D161E7C3-4943-4D03-9952-76F1BBA91ACC}"/>
              </a:ext>
            </a:extLst>
          </p:cNvPr>
          <p:cNvSpPr/>
          <p:nvPr/>
        </p:nvSpPr>
        <p:spPr>
          <a:xfrm>
            <a:off x="4501076" y="3565851"/>
            <a:ext cx="2067675" cy="707340"/>
          </a:xfrm>
          <a:prstGeom prst="accentBorderCallout1">
            <a:avLst>
              <a:gd name="adj1" fmla="val 26539"/>
              <a:gd name="adj2" fmla="val -10008"/>
              <a:gd name="adj3" fmla="val 71715"/>
              <a:gd name="adj4" fmla="val -3521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prstClr val="black"/>
                </a:solidFill>
                <a:latin typeface="微软雅黑"/>
                <a:ea typeface="微软雅黑"/>
              </a:rPr>
              <a:t>1</a:t>
            </a:r>
            <a:r>
              <a:rPr lang="zh-CN" altLang="en-US" sz="1200" dirty="0">
                <a:solidFill>
                  <a:prstClr val="black"/>
                </a:solidFill>
                <a:latin typeface="微软雅黑"/>
                <a:ea typeface="微软雅黑"/>
              </a:rPr>
              <a:t>、展示团队组织、成员</a:t>
            </a:r>
            <a:endParaRPr lang="en-US" altLang="zh-CN" sz="1200" dirty="0">
              <a:solidFill>
                <a:prstClr val="black"/>
              </a:solidFill>
              <a:latin typeface="微软雅黑"/>
              <a:ea typeface="微软雅黑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prstClr val="black"/>
                </a:solidFill>
                <a:latin typeface="微软雅黑"/>
                <a:ea typeface="微软雅黑"/>
              </a:rPr>
              <a:t>2</a:t>
            </a:r>
            <a:r>
              <a:rPr lang="zh-CN" altLang="en-US" sz="1200" dirty="0">
                <a:solidFill>
                  <a:prstClr val="black"/>
                </a:solidFill>
                <a:latin typeface="微软雅黑"/>
                <a:ea typeface="微软雅黑"/>
              </a:rPr>
              <a:t>、展示团队薪酬</a:t>
            </a:r>
            <a:endParaRPr lang="en-US" altLang="zh-CN" sz="1200" dirty="0">
              <a:solidFill>
                <a:prstClr val="black"/>
              </a:solidFill>
              <a:latin typeface="微软雅黑"/>
              <a:ea typeface="微软雅黑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prstClr val="black"/>
                </a:solidFill>
                <a:latin typeface="微软雅黑"/>
                <a:ea typeface="微软雅黑"/>
              </a:rPr>
              <a:t>3</a:t>
            </a:r>
            <a:r>
              <a:rPr lang="zh-CN" altLang="en-US" sz="1200" dirty="0">
                <a:solidFill>
                  <a:prstClr val="black"/>
                </a:solidFill>
                <a:latin typeface="微软雅黑"/>
                <a:ea typeface="微软雅黑"/>
              </a:rPr>
              <a:t>、展示团队招聘需求等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0" name="文本占位符 46">
            <a:extLst>
              <a:ext uri="{FF2B5EF4-FFF2-40B4-BE49-F238E27FC236}">
                <a16:creationId xmlns:a16="http://schemas.microsoft.com/office/drawing/2014/main" id="{0EBE655C-7B2E-484C-9B1A-F21EFDDFAADD}"/>
              </a:ext>
            </a:extLst>
          </p:cNvPr>
          <p:cNvSpPr txBox="1">
            <a:spLocks/>
          </p:cNvSpPr>
          <p:nvPr/>
        </p:nvSpPr>
        <p:spPr bwMode="auto">
          <a:xfrm>
            <a:off x="2342810" y="896105"/>
            <a:ext cx="7506380" cy="56815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9pPr>
          </a:lstStyle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路径：员工自助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-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我的团队相关</a:t>
            </a:r>
          </a:p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业务说明：我的团队业务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1310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812384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141" y="245890"/>
            <a:ext cx="11039662" cy="482600"/>
          </a:xfrm>
        </p:spPr>
        <p:txBody>
          <a:bodyPr/>
          <a:lstStyle/>
          <a:p>
            <a:r>
              <a:rPr lang="zh-CN" altLang="en-US" dirty="0"/>
              <a:t>用户登录</a:t>
            </a:r>
          </a:p>
        </p:txBody>
      </p:sp>
      <p:sp>
        <p:nvSpPr>
          <p:cNvPr id="5" name="文本占位符 46">
            <a:extLst>
              <a:ext uri="{FF2B5EF4-FFF2-40B4-BE49-F238E27FC236}">
                <a16:creationId xmlns:a16="http://schemas.microsoft.com/office/drawing/2014/main" id="{62CED6AA-1784-4A09-8467-C7F259AF2023}"/>
              </a:ext>
            </a:extLst>
          </p:cNvPr>
          <p:cNvSpPr txBox="1">
            <a:spLocks/>
          </p:cNvSpPr>
          <p:nvPr/>
        </p:nvSpPr>
        <p:spPr bwMode="auto">
          <a:xfrm>
            <a:off x="2415063" y="892244"/>
            <a:ext cx="6794500" cy="71216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9pPr>
          </a:lstStyle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600" b="1" dirty="0">
                <a:solidFill>
                  <a:schemeClr val="accent1"/>
                </a:solidFill>
                <a:latin typeface="+mn-ea"/>
                <a:ea typeface="+mn-ea"/>
              </a:rPr>
              <a:t>系统访问地址：</a:t>
            </a:r>
            <a:r>
              <a:rPr lang="en-US" altLang="zh-CN" sz="1600" b="1" dirty="0">
                <a:solidFill>
                  <a:schemeClr val="accent1"/>
                </a:solidFill>
                <a:latin typeface="+mn-ea"/>
                <a:ea typeface="+mn-ea"/>
              </a:rPr>
              <a:t> </a:t>
            </a:r>
            <a:r>
              <a:rPr lang="en-US" altLang="zh-CN" sz="1600" b="1" dirty="0">
                <a:solidFill>
                  <a:schemeClr val="accent1"/>
                </a:solidFill>
                <a:latin typeface="+mn-ea"/>
                <a:ea typeface="+mn-ea"/>
                <a:hlinkClick r:id="rId2"/>
              </a:rPr>
              <a:t>http://www.italent.cn/</a:t>
            </a:r>
            <a:endParaRPr lang="en-US" altLang="zh-CN" sz="1600" b="1" dirty="0">
              <a:solidFill>
                <a:schemeClr val="accent1"/>
              </a:solidFill>
              <a:latin typeface="+mn-ea"/>
              <a:ea typeface="+mn-ea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600" b="1" dirty="0">
                <a:solidFill>
                  <a:schemeClr val="accent1"/>
                </a:solidFill>
                <a:latin typeface="+mn-ea"/>
                <a:ea typeface="+mn-ea"/>
              </a:rPr>
              <a:t>浏览器：建议使用 </a:t>
            </a:r>
            <a:r>
              <a:rPr lang="en-US" altLang="zh-CN" sz="1600" b="1" dirty="0">
                <a:solidFill>
                  <a:schemeClr val="accent1"/>
                </a:solidFill>
                <a:latin typeface="+mn-ea"/>
                <a:ea typeface="+mn-ea"/>
              </a:rPr>
              <a:t>Chrome45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  <a:ea typeface="+mn-ea"/>
              </a:rPr>
              <a:t>以上版本</a:t>
            </a:r>
            <a:endParaRPr lang="en-US" altLang="zh-CN" sz="16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1C7C797-8319-41E6-B033-19AE83D7F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792" y="2049627"/>
            <a:ext cx="7717061" cy="4226957"/>
          </a:xfrm>
          <a:prstGeom prst="rect">
            <a:avLst/>
          </a:prstGeom>
          <a:ln>
            <a:solidFill>
              <a:srgbClr val="008E9D"/>
            </a:solidFill>
          </a:ln>
        </p:spPr>
      </p:pic>
      <p:sp>
        <p:nvSpPr>
          <p:cNvPr id="7" name="线形标注 1(带边框和强调线) 6">
            <a:extLst>
              <a:ext uri="{FF2B5EF4-FFF2-40B4-BE49-F238E27FC236}">
                <a16:creationId xmlns:a16="http://schemas.microsoft.com/office/drawing/2014/main" id="{8AD926F2-0715-4085-8FA8-8BA63E42415E}"/>
              </a:ext>
            </a:extLst>
          </p:cNvPr>
          <p:cNvSpPr/>
          <p:nvPr/>
        </p:nvSpPr>
        <p:spPr>
          <a:xfrm>
            <a:off x="6799944" y="4646291"/>
            <a:ext cx="2773264" cy="720080"/>
          </a:xfrm>
          <a:prstGeom prst="accentBorderCallout1">
            <a:avLst>
              <a:gd name="adj1" fmla="val -76387"/>
              <a:gd name="adj2" fmla="val -6235"/>
              <a:gd name="adj3" fmla="val -3461"/>
              <a:gd name="adj4" fmla="val 2182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zh-CN" altLang="en-US" sz="1200" b="1" dirty="0">
                <a:solidFill>
                  <a:schemeClr val="tx1"/>
                </a:solidFill>
                <a:latin typeface="+mn-ea"/>
              </a:rPr>
              <a:t>忘记密码：</a:t>
            </a: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用户初始化密码</a:t>
            </a:r>
            <a:r>
              <a:rPr lang="en-US" altLang="zh-CN" sz="1200" dirty="0">
                <a:solidFill>
                  <a:schemeClr val="tx1"/>
                </a:solidFill>
                <a:latin typeface="+mn-ea"/>
              </a:rPr>
              <a:t>/</a:t>
            </a: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忘记密码，可以通过这里获取，系统会发送至登录邮箱密码重置的链接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45274765-A307-43CA-A9BC-E3C7E2935935}"/>
              </a:ext>
            </a:extLst>
          </p:cNvPr>
          <p:cNvSpPr/>
          <p:nvPr/>
        </p:nvSpPr>
        <p:spPr bwMode="auto">
          <a:xfrm>
            <a:off x="165893" y="1248328"/>
            <a:ext cx="1245583" cy="4695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+mn-ea"/>
              </a:rPr>
              <a:t>系统概述</a:t>
            </a:r>
            <a:endParaRPr lang="zh-CN" altLang="en-US" sz="1400" dirty="0">
              <a:solidFill>
                <a:schemeClr val="lt1"/>
              </a:solidFill>
              <a:latin typeface="+mn-ea"/>
            </a:endParaRPr>
          </a:p>
        </p:txBody>
      </p:sp>
      <p:cxnSp>
        <p:nvCxnSpPr>
          <p:cNvPr id="9" name="直线箭头连接符 58">
            <a:extLst>
              <a:ext uri="{FF2B5EF4-FFF2-40B4-BE49-F238E27FC236}">
                <a16:creationId xmlns:a16="http://schemas.microsoft.com/office/drawing/2014/main" id="{EC2F29E4-9121-40A7-A91D-A3CBDD2CF6B7}"/>
              </a:ext>
            </a:extLst>
          </p:cNvPr>
          <p:cNvCxnSpPr>
            <a:cxnSpLocks/>
            <a:stCxn id="13" idx="4"/>
            <a:endCxn id="19" idx="0"/>
          </p:cNvCxnSpPr>
          <p:nvPr/>
        </p:nvCxnSpPr>
        <p:spPr>
          <a:xfrm flipH="1">
            <a:off x="480610" y="3735951"/>
            <a:ext cx="9331" cy="1252691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21">
            <a:extLst>
              <a:ext uri="{FF2B5EF4-FFF2-40B4-BE49-F238E27FC236}">
                <a16:creationId xmlns:a16="http://schemas.microsoft.com/office/drawing/2014/main" id="{A94754EA-7BD4-4233-8CEC-2FAD496E1B89}"/>
              </a:ext>
            </a:extLst>
          </p:cNvPr>
          <p:cNvSpPr/>
          <p:nvPr/>
        </p:nvSpPr>
        <p:spPr>
          <a:xfrm>
            <a:off x="737141" y="2049627"/>
            <a:ext cx="1348669" cy="466725"/>
          </a:xfrm>
          <a:prstGeom prst="roundRect">
            <a:avLst>
              <a:gd name="adj" fmla="val 1224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激活账号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D8B44BC-6FB7-49B3-9482-7F2E65849110}"/>
              </a:ext>
            </a:extLst>
          </p:cNvPr>
          <p:cNvGrpSpPr/>
          <p:nvPr/>
        </p:nvGrpSpPr>
        <p:grpSpPr>
          <a:xfrm>
            <a:off x="400247" y="3556564"/>
            <a:ext cx="179388" cy="179387"/>
            <a:chOff x="387355" y="2193296"/>
            <a:chExt cx="179388" cy="179387"/>
          </a:xfrm>
        </p:grpSpPr>
        <p:sp>
          <p:nvSpPr>
            <p:cNvPr id="12" name="椭圆 39">
              <a:extLst>
                <a:ext uri="{FF2B5EF4-FFF2-40B4-BE49-F238E27FC236}">
                  <a16:creationId xmlns:a16="http://schemas.microsoft.com/office/drawing/2014/main" id="{C2E5DCC8-E65B-4B03-BE6B-6E0811996B56}"/>
                </a:ext>
              </a:extLst>
            </p:cNvPr>
            <p:cNvSpPr/>
            <p:nvPr/>
          </p:nvSpPr>
          <p:spPr bwMode="auto">
            <a:xfrm>
              <a:off x="434980" y="2240921"/>
              <a:ext cx="84138" cy="84137"/>
            </a:xfrm>
            <a:prstGeom prst="ellipse">
              <a:avLst/>
            </a:prstGeom>
            <a:solidFill>
              <a:srgbClr val="8CC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  <p:sp>
          <p:nvSpPr>
            <p:cNvPr id="13" name="椭圆 43">
              <a:extLst>
                <a:ext uri="{FF2B5EF4-FFF2-40B4-BE49-F238E27FC236}">
                  <a16:creationId xmlns:a16="http://schemas.microsoft.com/office/drawing/2014/main" id="{DD11404E-E74B-4F25-A86B-6415133787F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7355" y="2193296"/>
              <a:ext cx="179388" cy="179387"/>
            </a:xfrm>
            <a:prstGeom prst="ellipse">
              <a:avLst/>
            </a:prstGeom>
            <a:noFill/>
            <a:ln>
              <a:solidFill>
                <a:srgbClr val="8CC2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6D4CD29-54E3-4C35-B564-B994C463DB21}"/>
              </a:ext>
            </a:extLst>
          </p:cNvPr>
          <p:cNvGrpSpPr/>
          <p:nvPr/>
        </p:nvGrpSpPr>
        <p:grpSpPr>
          <a:xfrm>
            <a:off x="404992" y="2172111"/>
            <a:ext cx="179388" cy="179387"/>
            <a:chOff x="387355" y="3113310"/>
            <a:chExt cx="179388" cy="179387"/>
          </a:xfrm>
        </p:grpSpPr>
        <p:sp>
          <p:nvSpPr>
            <p:cNvPr id="15" name="椭圆 39">
              <a:extLst>
                <a:ext uri="{FF2B5EF4-FFF2-40B4-BE49-F238E27FC236}">
                  <a16:creationId xmlns:a16="http://schemas.microsoft.com/office/drawing/2014/main" id="{66B3DCC8-8210-423A-8F3F-20CC25377756}"/>
                </a:ext>
              </a:extLst>
            </p:cNvPr>
            <p:cNvSpPr/>
            <p:nvPr/>
          </p:nvSpPr>
          <p:spPr bwMode="auto">
            <a:xfrm>
              <a:off x="434980" y="3160935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  <p:sp>
          <p:nvSpPr>
            <p:cNvPr id="16" name="椭圆 43">
              <a:extLst>
                <a:ext uri="{FF2B5EF4-FFF2-40B4-BE49-F238E27FC236}">
                  <a16:creationId xmlns:a16="http://schemas.microsoft.com/office/drawing/2014/main" id="{ED24E325-43E2-4A8A-8203-ABA99AA4BC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7355" y="3113310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</p:grpSp>
      <p:sp>
        <p:nvSpPr>
          <p:cNvPr id="17" name="圆角矩形 21">
            <a:extLst>
              <a:ext uri="{FF2B5EF4-FFF2-40B4-BE49-F238E27FC236}">
                <a16:creationId xmlns:a16="http://schemas.microsoft.com/office/drawing/2014/main" id="{0169A646-90A9-4E83-AD74-722B273AB097}"/>
              </a:ext>
            </a:extLst>
          </p:cNvPr>
          <p:cNvSpPr/>
          <p:nvPr/>
        </p:nvSpPr>
        <p:spPr>
          <a:xfrm>
            <a:off x="737141" y="3412896"/>
            <a:ext cx="1348673" cy="466725"/>
          </a:xfrm>
          <a:prstGeom prst="roundRect">
            <a:avLst>
              <a:gd name="adj" fmla="val 122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用户登录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B5F905B0-4DF7-4FBE-A0E4-EE93786CDC39}"/>
              </a:ext>
            </a:extLst>
          </p:cNvPr>
          <p:cNvGrpSpPr/>
          <p:nvPr/>
        </p:nvGrpSpPr>
        <p:grpSpPr>
          <a:xfrm>
            <a:off x="390916" y="4941017"/>
            <a:ext cx="179388" cy="179387"/>
            <a:chOff x="387355" y="4033324"/>
            <a:chExt cx="179388" cy="179387"/>
          </a:xfrm>
        </p:grpSpPr>
        <p:sp>
          <p:nvSpPr>
            <p:cNvPr id="19" name="椭圆 39">
              <a:extLst>
                <a:ext uri="{FF2B5EF4-FFF2-40B4-BE49-F238E27FC236}">
                  <a16:creationId xmlns:a16="http://schemas.microsoft.com/office/drawing/2014/main" id="{F715AA52-FE39-4488-84F2-12A762BE3735}"/>
                </a:ext>
              </a:extLst>
            </p:cNvPr>
            <p:cNvSpPr/>
            <p:nvPr/>
          </p:nvSpPr>
          <p:spPr bwMode="auto">
            <a:xfrm>
              <a:off x="434980" y="4080949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  <p:sp>
          <p:nvSpPr>
            <p:cNvPr id="20" name="椭圆 43">
              <a:extLst>
                <a:ext uri="{FF2B5EF4-FFF2-40B4-BE49-F238E27FC236}">
                  <a16:creationId xmlns:a16="http://schemas.microsoft.com/office/drawing/2014/main" id="{5B94898F-0C6F-4706-9E1E-16D71D6569B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7355" y="4033324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</p:grpSp>
      <p:sp>
        <p:nvSpPr>
          <p:cNvPr id="21" name="圆角矩形 21">
            <a:extLst>
              <a:ext uri="{FF2B5EF4-FFF2-40B4-BE49-F238E27FC236}">
                <a16:creationId xmlns:a16="http://schemas.microsoft.com/office/drawing/2014/main" id="{BB8C05C6-6A5C-4749-AC3B-771632E7A40E}"/>
              </a:ext>
            </a:extLst>
          </p:cNvPr>
          <p:cNvSpPr/>
          <p:nvPr/>
        </p:nvSpPr>
        <p:spPr>
          <a:xfrm>
            <a:off x="737141" y="4776164"/>
            <a:ext cx="1348675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首页介绍</a:t>
            </a:r>
          </a:p>
        </p:txBody>
      </p:sp>
      <p:cxnSp>
        <p:nvCxnSpPr>
          <p:cNvPr id="22" name="直线箭头连接符 58">
            <a:extLst>
              <a:ext uri="{FF2B5EF4-FFF2-40B4-BE49-F238E27FC236}">
                <a16:creationId xmlns:a16="http://schemas.microsoft.com/office/drawing/2014/main" id="{D7DD91C4-6922-4710-86DA-1FFADCC6EADE}"/>
              </a:ext>
            </a:extLst>
          </p:cNvPr>
          <p:cNvCxnSpPr>
            <a:cxnSpLocks/>
            <a:stCxn id="16" idx="4"/>
            <a:endCxn id="13" idx="0"/>
          </p:cNvCxnSpPr>
          <p:nvPr/>
        </p:nvCxnSpPr>
        <p:spPr>
          <a:xfrm flipH="1">
            <a:off x="489941" y="2351498"/>
            <a:ext cx="4745" cy="1205066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985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E5BEA5D-7661-4826-BAE0-D28136AA6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893" y="1683428"/>
            <a:ext cx="9293291" cy="4919621"/>
          </a:xfrm>
          <a:prstGeom prst="rect">
            <a:avLst/>
          </a:prstGeom>
          <a:ln>
            <a:solidFill>
              <a:srgbClr val="008E9D"/>
            </a:solidFill>
          </a:ln>
        </p:spPr>
      </p:pic>
      <p:sp>
        <p:nvSpPr>
          <p:cNvPr id="266" name="标题 265">
            <a:extLst>
              <a:ext uri="{FF2B5EF4-FFF2-40B4-BE49-F238E27FC236}">
                <a16:creationId xmlns:a16="http://schemas.microsoft.com/office/drawing/2014/main" id="{908352F0-DA96-47C2-A36D-281A77A79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总体介绍</a:t>
            </a:r>
          </a:p>
        </p:txBody>
      </p:sp>
      <p:sp>
        <p:nvSpPr>
          <p:cNvPr id="269" name="文本占位符 46">
            <a:extLst>
              <a:ext uri="{FF2B5EF4-FFF2-40B4-BE49-F238E27FC236}">
                <a16:creationId xmlns:a16="http://schemas.microsoft.com/office/drawing/2014/main" id="{3FEF282C-184A-4A99-A0B2-4DF819152102}"/>
              </a:ext>
            </a:extLst>
          </p:cNvPr>
          <p:cNvSpPr txBox="1">
            <a:spLocks/>
          </p:cNvSpPr>
          <p:nvPr/>
        </p:nvSpPr>
        <p:spPr bwMode="auto">
          <a:xfrm>
            <a:off x="2563078" y="1043270"/>
            <a:ext cx="10422802" cy="640159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9pPr>
          </a:lstStyle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b="1" dirty="0" err="1">
                <a:solidFill>
                  <a:schemeClr val="accent1"/>
                </a:solidFill>
                <a:latin typeface="+mn-ea"/>
                <a:ea typeface="+mn-ea"/>
              </a:rPr>
              <a:t>iTalent</a:t>
            </a:r>
            <a:r>
              <a:rPr lang="zh-CN" altLang="en-US" b="1" dirty="0">
                <a:solidFill>
                  <a:schemeClr val="accent1"/>
                </a:solidFill>
                <a:latin typeface="+mn-ea"/>
                <a:ea typeface="+mn-ea"/>
              </a:rPr>
              <a:t>首页：个人工作台、首页；常用应用快捷入口；消息代办，管理后台入口 </a:t>
            </a:r>
            <a:endParaRPr lang="en-US" altLang="zh-CN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273" name="线形标注 2 18">
            <a:extLst>
              <a:ext uri="{FF2B5EF4-FFF2-40B4-BE49-F238E27FC236}">
                <a16:creationId xmlns:a16="http://schemas.microsoft.com/office/drawing/2014/main" id="{B9B2696E-AD05-49A0-B6E1-688C8E57BF07}"/>
              </a:ext>
            </a:extLst>
          </p:cNvPr>
          <p:cNvSpPr/>
          <p:nvPr/>
        </p:nvSpPr>
        <p:spPr>
          <a:xfrm>
            <a:off x="3844612" y="3284984"/>
            <a:ext cx="1152128" cy="288032"/>
          </a:xfrm>
          <a:prstGeom prst="borderCallout2">
            <a:avLst>
              <a:gd name="adj1" fmla="val 93257"/>
              <a:gd name="adj2" fmla="val -8333"/>
              <a:gd name="adj3" fmla="val -10405"/>
              <a:gd name="adj4" fmla="val -7758"/>
              <a:gd name="adj5" fmla="val -103967"/>
              <a:gd name="adj6" fmla="val -28459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schemeClr val="tx1"/>
                </a:solidFill>
              </a:rPr>
              <a:t>快键</a:t>
            </a:r>
          </a:p>
        </p:txBody>
      </p:sp>
      <p:sp>
        <p:nvSpPr>
          <p:cNvPr id="271" name="线形标注 1(带边框和强调线) 11">
            <a:extLst>
              <a:ext uri="{FF2B5EF4-FFF2-40B4-BE49-F238E27FC236}">
                <a16:creationId xmlns:a16="http://schemas.microsoft.com/office/drawing/2014/main" id="{FB94B223-06EB-44F0-A9C8-F0DDD5D1F5F6}"/>
              </a:ext>
            </a:extLst>
          </p:cNvPr>
          <p:cNvSpPr/>
          <p:nvPr/>
        </p:nvSpPr>
        <p:spPr>
          <a:xfrm>
            <a:off x="8562786" y="3842188"/>
            <a:ext cx="1866506" cy="640158"/>
          </a:xfrm>
          <a:prstGeom prst="accentBorderCallout1">
            <a:avLst>
              <a:gd name="adj1" fmla="val -1299"/>
              <a:gd name="adj2" fmla="val -5894"/>
              <a:gd name="adj3" fmla="val -228275"/>
              <a:gd name="adj4" fmla="val 34091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zh-CN" altLang="en-US" sz="1100" b="1" dirty="0">
                <a:solidFill>
                  <a:schemeClr val="tx1"/>
                </a:solidFill>
              </a:rPr>
              <a:t>工具栏：</a:t>
            </a:r>
            <a:r>
              <a:rPr lang="zh-CN" altLang="en-US" sz="1100" dirty="0">
                <a:solidFill>
                  <a:schemeClr val="tx1"/>
                </a:solidFill>
              </a:rPr>
              <a:t>搜索、产品列表入口、消息中心提醒、待办提醒、个人相关设置、退出</a:t>
            </a:r>
          </a:p>
        </p:txBody>
      </p:sp>
      <p:sp>
        <p:nvSpPr>
          <p:cNvPr id="272" name="线形标注 2 17">
            <a:extLst>
              <a:ext uri="{FF2B5EF4-FFF2-40B4-BE49-F238E27FC236}">
                <a16:creationId xmlns:a16="http://schemas.microsoft.com/office/drawing/2014/main" id="{2605435F-602F-4EA5-8B65-2934BF087F51}"/>
              </a:ext>
            </a:extLst>
          </p:cNvPr>
          <p:cNvSpPr/>
          <p:nvPr/>
        </p:nvSpPr>
        <p:spPr>
          <a:xfrm>
            <a:off x="5523005" y="2381969"/>
            <a:ext cx="936104" cy="288032"/>
          </a:xfrm>
          <a:prstGeom prst="borderCallout2">
            <a:avLst>
              <a:gd name="adj1" fmla="val 18750"/>
              <a:gd name="adj2" fmla="val -8333"/>
              <a:gd name="adj3" fmla="val 44260"/>
              <a:gd name="adj4" fmla="val -968"/>
              <a:gd name="adj5" fmla="val -12268"/>
              <a:gd name="adj6" fmla="val -7077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</a:rPr>
              <a:t>应用导航</a:t>
            </a:r>
          </a:p>
        </p:txBody>
      </p:sp>
      <p:sp>
        <p:nvSpPr>
          <p:cNvPr id="276" name="矩形: 圆角 275">
            <a:extLst>
              <a:ext uri="{FF2B5EF4-FFF2-40B4-BE49-F238E27FC236}">
                <a16:creationId xmlns:a16="http://schemas.microsoft.com/office/drawing/2014/main" id="{C7794805-2C49-402A-B56D-29A6ED2ADBFB}"/>
              </a:ext>
            </a:extLst>
          </p:cNvPr>
          <p:cNvSpPr/>
          <p:nvPr/>
        </p:nvSpPr>
        <p:spPr bwMode="auto">
          <a:xfrm>
            <a:off x="9356720" y="2075072"/>
            <a:ext cx="2464448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lt1"/>
              </a:solidFill>
            </a:endParaRPr>
          </a:p>
        </p:txBody>
      </p:sp>
      <p:sp>
        <p:nvSpPr>
          <p:cNvPr id="6" name="标注: 弯曲线形 5">
            <a:extLst>
              <a:ext uri="{FF2B5EF4-FFF2-40B4-BE49-F238E27FC236}">
                <a16:creationId xmlns:a16="http://schemas.microsoft.com/office/drawing/2014/main" id="{06338D4A-02C2-40E1-9206-614F46B39D89}"/>
              </a:ext>
            </a:extLst>
          </p:cNvPr>
          <p:cNvSpPr/>
          <p:nvPr/>
        </p:nvSpPr>
        <p:spPr bwMode="auto">
          <a:xfrm>
            <a:off x="6459109" y="3787404"/>
            <a:ext cx="1642188" cy="37486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91669"/>
              <a:gd name="adj6" fmla="val 40264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8CC22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</a:rPr>
              <a:t>工作台与首页</a:t>
            </a:r>
            <a:endParaRPr lang="en-US" altLang="zh-CN" sz="1100" dirty="0">
              <a:solidFill>
                <a:schemeClr val="tx1"/>
              </a:solidFill>
            </a:endParaRPr>
          </a:p>
          <a:p>
            <a:pPr algn="ctr"/>
            <a:r>
              <a:rPr lang="zh-CN" altLang="en-US" sz="1100" dirty="0">
                <a:solidFill>
                  <a:schemeClr val="tx1"/>
                </a:solidFill>
              </a:rPr>
              <a:t>显示切换</a:t>
            </a:r>
          </a:p>
        </p:txBody>
      </p:sp>
      <p:sp>
        <p:nvSpPr>
          <p:cNvPr id="14" name="标注: 弯曲线形 13">
            <a:extLst>
              <a:ext uri="{FF2B5EF4-FFF2-40B4-BE49-F238E27FC236}">
                <a16:creationId xmlns:a16="http://schemas.microsoft.com/office/drawing/2014/main" id="{34FFDA75-B7E7-4D2A-83CC-E6348A74037E}"/>
              </a:ext>
            </a:extLst>
          </p:cNvPr>
          <p:cNvSpPr/>
          <p:nvPr/>
        </p:nvSpPr>
        <p:spPr bwMode="auto">
          <a:xfrm>
            <a:off x="10001250" y="3559328"/>
            <a:ext cx="1642188" cy="214615"/>
          </a:xfrm>
          <a:prstGeom prst="borderCallout2">
            <a:avLst>
              <a:gd name="adj1" fmla="val 97007"/>
              <a:gd name="adj2" fmla="val -5492"/>
              <a:gd name="adj3" fmla="val -33421"/>
              <a:gd name="adj4" fmla="val -6440"/>
              <a:gd name="adj5" fmla="val -341223"/>
              <a:gd name="adj6" fmla="val 43105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8CC22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</a:rPr>
              <a:t>进入后台管理页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82294D1E-B050-437B-9627-8E7899A692DD}"/>
              </a:ext>
            </a:extLst>
          </p:cNvPr>
          <p:cNvSpPr/>
          <p:nvPr/>
        </p:nvSpPr>
        <p:spPr bwMode="auto">
          <a:xfrm>
            <a:off x="165893" y="1248328"/>
            <a:ext cx="1245583" cy="4695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+mn-ea"/>
              </a:rPr>
              <a:t>系统概述</a:t>
            </a:r>
            <a:endParaRPr lang="zh-CN" altLang="en-US" sz="1400" dirty="0">
              <a:solidFill>
                <a:schemeClr val="lt1"/>
              </a:solidFill>
              <a:latin typeface="+mn-ea"/>
            </a:endParaRPr>
          </a:p>
        </p:txBody>
      </p:sp>
      <p:cxnSp>
        <p:nvCxnSpPr>
          <p:cNvPr id="12" name="直线箭头连接符 58">
            <a:extLst>
              <a:ext uri="{FF2B5EF4-FFF2-40B4-BE49-F238E27FC236}">
                <a16:creationId xmlns:a16="http://schemas.microsoft.com/office/drawing/2014/main" id="{C28D8ECD-4EEF-48E2-8C07-19B48CEB2CAC}"/>
              </a:ext>
            </a:extLst>
          </p:cNvPr>
          <p:cNvCxnSpPr>
            <a:cxnSpLocks/>
            <a:stCxn id="24" idx="4"/>
            <a:endCxn id="20" idx="0"/>
          </p:cNvCxnSpPr>
          <p:nvPr/>
        </p:nvCxnSpPr>
        <p:spPr>
          <a:xfrm flipH="1">
            <a:off x="466642" y="2398475"/>
            <a:ext cx="19632" cy="1191858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21">
            <a:extLst>
              <a:ext uri="{FF2B5EF4-FFF2-40B4-BE49-F238E27FC236}">
                <a16:creationId xmlns:a16="http://schemas.microsoft.com/office/drawing/2014/main" id="{FA2E78EC-A1F2-4674-8A9E-A396A3E72AA7}"/>
              </a:ext>
            </a:extLst>
          </p:cNvPr>
          <p:cNvSpPr/>
          <p:nvPr/>
        </p:nvSpPr>
        <p:spPr>
          <a:xfrm>
            <a:off x="737141" y="2049627"/>
            <a:ext cx="1348669" cy="466725"/>
          </a:xfrm>
          <a:prstGeom prst="roundRect">
            <a:avLst>
              <a:gd name="adj" fmla="val 1224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激活账号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C7731F9-2A1A-4149-B4B4-38C493E5DFB4}"/>
              </a:ext>
            </a:extLst>
          </p:cNvPr>
          <p:cNvGrpSpPr/>
          <p:nvPr/>
        </p:nvGrpSpPr>
        <p:grpSpPr>
          <a:xfrm>
            <a:off x="356135" y="4919832"/>
            <a:ext cx="179388" cy="179387"/>
            <a:chOff x="387355" y="2193296"/>
            <a:chExt cx="179388" cy="179387"/>
          </a:xfrm>
        </p:grpSpPr>
        <p:sp>
          <p:nvSpPr>
            <p:cNvPr id="16" name="椭圆 39">
              <a:extLst>
                <a:ext uri="{FF2B5EF4-FFF2-40B4-BE49-F238E27FC236}">
                  <a16:creationId xmlns:a16="http://schemas.microsoft.com/office/drawing/2014/main" id="{BB0BEA40-6BC8-48B3-953E-9A177E3CC05E}"/>
                </a:ext>
              </a:extLst>
            </p:cNvPr>
            <p:cNvSpPr/>
            <p:nvPr/>
          </p:nvSpPr>
          <p:spPr bwMode="auto">
            <a:xfrm>
              <a:off x="434980" y="2240921"/>
              <a:ext cx="84138" cy="84137"/>
            </a:xfrm>
            <a:prstGeom prst="ellipse">
              <a:avLst/>
            </a:prstGeom>
            <a:solidFill>
              <a:srgbClr val="8CC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  <p:sp>
          <p:nvSpPr>
            <p:cNvPr id="17" name="椭圆 43">
              <a:extLst>
                <a:ext uri="{FF2B5EF4-FFF2-40B4-BE49-F238E27FC236}">
                  <a16:creationId xmlns:a16="http://schemas.microsoft.com/office/drawing/2014/main" id="{4D3F6D7A-3B6E-4870-8681-D3FD06F45A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7355" y="2193296"/>
              <a:ext cx="179388" cy="179387"/>
            </a:xfrm>
            <a:prstGeom prst="ellipse">
              <a:avLst/>
            </a:prstGeom>
            <a:noFill/>
            <a:ln>
              <a:solidFill>
                <a:srgbClr val="8CC2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BDCD624-B1DF-40FE-AC29-46FF8DC0BAD3}"/>
              </a:ext>
            </a:extLst>
          </p:cNvPr>
          <p:cNvGrpSpPr/>
          <p:nvPr/>
        </p:nvGrpSpPr>
        <p:grpSpPr>
          <a:xfrm>
            <a:off x="376948" y="3590333"/>
            <a:ext cx="179388" cy="179387"/>
            <a:chOff x="387355" y="3113310"/>
            <a:chExt cx="179388" cy="179387"/>
          </a:xfrm>
        </p:grpSpPr>
        <p:sp>
          <p:nvSpPr>
            <p:cNvPr id="19" name="椭圆 39">
              <a:extLst>
                <a:ext uri="{FF2B5EF4-FFF2-40B4-BE49-F238E27FC236}">
                  <a16:creationId xmlns:a16="http://schemas.microsoft.com/office/drawing/2014/main" id="{945AC0BA-27A2-45A2-968F-13E601B3ACA1}"/>
                </a:ext>
              </a:extLst>
            </p:cNvPr>
            <p:cNvSpPr/>
            <p:nvPr/>
          </p:nvSpPr>
          <p:spPr bwMode="auto">
            <a:xfrm>
              <a:off x="434980" y="3160935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  <p:sp>
          <p:nvSpPr>
            <p:cNvPr id="20" name="椭圆 43">
              <a:extLst>
                <a:ext uri="{FF2B5EF4-FFF2-40B4-BE49-F238E27FC236}">
                  <a16:creationId xmlns:a16="http://schemas.microsoft.com/office/drawing/2014/main" id="{A71283AE-F105-4C63-A81C-25084C6220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7355" y="3113310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</p:grpSp>
      <p:sp>
        <p:nvSpPr>
          <p:cNvPr id="21" name="圆角矩形 21">
            <a:extLst>
              <a:ext uri="{FF2B5EF4-FFF2-40B4-BE49-F238E27FC236}">
                <a16:creationId xmlns:a16="http://schemas.microsoft.com/office/drawing/2014/main" id="{3013E89B-C3BA-4A1F-B792-E0FD4D2FD1E5}"/>
              </a:ext>
            </a:extLst>
          </p:cNvPr>
          <p:cNvSpPr/>
          <p:nvPr/>
        </p:nvSpPr>
        <p:spPr>
          <a:xfrm>
            <a:off x="737141" y="3412896"/>
            <a:ext cx="1348673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用户登录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5CBA0E0-7BCD-4C3A-8661-FF65094E17C7}"/>
              </a:ext>
            </a:extLst>
          </p:cNvPr>
          <p:cNvGrpSpPr/>
          <p:nvPr/>
        </p:nvGrpSpPr>
        <p:grpSpPr>
          <a:xfrm>
            <a:off x="396580" y="2219088"/>
            <a:ext cx="179388" cy="179387"/>
            <a:chOff x="387355" y="4033324"/>
            <a:chExt cx="179388" cy="179387"/>
          </a:xfrm>
        </p:grpSpPr>
        <p:sp>
          <p:nvSpPr>
            <p:cNvPr id="23" name="椭圆 39">
              <a:extLst>
                <a:ext uri="{FF2B5EF4-FFF2-40B4-BE49-F238E27FC236}">
                  <a16:creationId xmlns:a16="http://schemas.microsoft.com/office/drawing/2014/main" id="{9D1FBBDB-1137-4C44-AC04-ACB02CC55160}"/>
                </a:ext>
              </a:extLst>
            </p:cNvPr>
            <p:cNvSpPr/>
            <p:nvPr/>
          </p:nvSpPr>
          <p:spPr bwMode="auto">
            <a:xfrm>
              <a:off x="434980" y="4080949"/>
              <a:ext cx="84138" cy="84137"/>
            </a:xfrm>
            <a:prstGeom prst="ellipse">
              <a:avLst/>
            </a:prstGeom>
            <a:solidFill>
              <a:srgbClr val="008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  <p:sp>
          <p:nvSpPr>
            <p:cNvPr id="24" name="椭圆 43">
              <a:extLst>
                <a:ext uri="{FF2B5EF4-FFF2-40B4-BE49-F238E27FC236}">
                  <a16:creationId xmlns:a16="http://schemas.microsoft.com/office/drawing/2014/main" id="{9F612BE7-6947-4166-B075-964BCD6ECD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7355" y="4033324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</p:grpSp>
      <p:sp>
        <p:nvSpPr>
          <p:cNvPr id="25" name="圆角矩形 21">
            <a:extLst>
              <a:ext uri="{FF2B5EF4-FFF2-40B4-BE49-F238E27FC236}">
                <a16:creationId xmlns:a16="http://schemas.microsoft.com/office/drawing/2014/main" id="{C6B53E72-F929-4633-9862-10DFAFB63DB3}"/>
              </a:ext>
            </a:extLst>
          </p:cNvPr>
          <p:cNvSpPr/>
          <p:nvPr/>
        </p:nvSpPr>
        <p:spPr>
          <a:xfrm>
            <a:off x="737141" y="4776164"/>
            <a:ext cx="1348675" cy="466725"/>
          </a:xfrm>
          <a:prstGeom prst="roundRect">
            <a:avLst>
              <a:gd name="adj" fmla="val 1224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首页介绍</a:t>
            </a:r>
          </a:p>
        </p:txBody>
      </p:sp>
      <p:cxnSp>
        <p:nvCxnSpPr>
          <p:cNvPr id="26" name="直线箭头连接符 58">
            <a:extLst>
              <a:ext uri="{FF2B5EF4-FFF2-40B4-BE49-F238E27FC236}">
                <a16:creationId xmlns:a16="http://schemas.microsoft.com/office/drawing/2014/main" id="{17610F17-59C9-437F-BC03-AEA4B34A7107}"/>
              </a:ext>
            </a:extLst>
          </p:cNvPr>
          <p:cNvCxnSpPr>
            <a:cxnSpLocks/>
            <a:stCxn id="20" idx="4"/>
            <a:endCxn id="17" idx="0"/>
          </p:cNvCxnSpPr>
          <p:nvPr/>
        </p:nvCxnSpPr>
        <p:spPr>
          <a:xfrm flipH="1">
            <a:off x="445829" y="3769720"/>
            <a:ext cx="20813" cy="1150112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808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/>
        </p:nvGrpSpPr>
        <p:grpSpPr>
          <a:xfrm>
            <a:off x="6429078" y="311625"/>
            <a:ext cx="3516087" cy="1492251"/>
            <a:chOff x="4684835" y="16454"/>
            <a:chExt cx="2637065" cy="1119188"/>
          </a:xfrm>
        </p:grpSpPr>
        <p:sp>
          <p:nvSpPr>
            <p:cNvPr id="27" name="MH_Others_1"/>
            <p:cNvSpPr txBox="1"/>
            <p:nvPr>
              <p:custDataLst>
                <p:tags r:id="rId12"/>
              </p:custDataLst>
            </p:nvPr>
          </p:nvSpPr>
          <p:spPr>
            <a:xfrm>
              <a:off x="4684835" y="16454"/>
              <a:ext cx="2637065" cy="111918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>
                <a:defRPr/>
              </a:pPr>
              <a:r>
                <a:rPr lang="en-US" altLang="zh-CN" sz="7200" spc="400" dirty="0">
                  <a:solidFill>
                    <a:schemeClr val="accent1"/>
                  </a:solidFill>
                  <a:latin typeface="+mj-ea"/>
                  <a:ea typeface="+mj-ea"/>
                </a:rPr>
                <a:t>C</a:t>
              </a:r>
              <a:r>
                <a:rPr lang="en-US" altLang="zh-CN" sz="2135" spc="4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j-ea"/>
                  <a:ea typeface="+mj-ea"/>
                </a:rPr>
                <a:t>ONTENTS</a:t>
              </a:r>
              <a:endParaRPr lang="zh-CN" altLang="en-US" sz="4265" spc="4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8" name="MH_Others_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162154" y="198461"/>
              <a:ext cx="1541731" cy="477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>
                  <a:solidFill>
                    <a:schemeClr val="accent1"/>
                  </a:solidFill>
                  <a:latin typeface="+mj-ea"/>
                  <a:ea typeface="+mj-ea"/>
                </a:rPr>
                <a:t>目录</a:t>
              </a:r>
            </a:p>
          </p:txBody>
        </p:sp>
      </p:grpSp>
      <p:grpSp>
        <p:nvGrpSpPr>
          <p:cNvPr id="3" name="组 2"/>
          <p:cNvGrpSpPr/>
          <p:nvPr/>
        </p:nvGrpSpPr>
        <p:grpSpPr>
          <a:xfrm>
            <a:off x="6548568" y="1644346"/>
            <a:ext cx="2839276" cy="465137"/>
            <a:chOff x="4958103" y="1140381"/>
            <a:chExt cx="1795176" cy="348853"/>
          </a:xfrm>
          <a:solidFill>
            <a:schemeClr val="accent1"/>
          </a:solidFill>
        </p:grpSpPr>
        <p:sp>
          <p:nvSpPr>
            <p:cNvPr id="12" name="MH_Entry_1">
              <a:hlinkClick r:id="rId15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211547" y="1140381"/>
              <a:ext cx="1541732" cy="348853"/>
            </a:xfrm>
            <a:custGeom>
              <a:avLst/>
              <a:gdLst>
                <a:gd name="connsiteX0" fmla="*/ 0 w 3954840"/>
                <a:gd name="connsiteY0" fmla="*/ 0 h 557348"/>
                <a:gd name="connsiteX1" fmla="*/ 3835506 w 3954840"/>
                <a:gd name="connsiteY1" fmla="*/ 0 h 557348"/>
                <a:gd name="connsiteX2" fmla="*/ 3954840 w 3954840"/>
                <a:gd name="connsiteY2" fmla="*/ 92893 h 557348"/>
                <a:gd name="connsiteX3" fmla="*/ 3954840 w 3954840"/>
                <a:gd name="connsiteY3" fmla="*/ 464455 h 557348"/>
                <a:gd name="connsiteX4" fmla="*/ 3835506 w 3954840"/>
                <a:gd name="connsiteY4" fmla="*/ 557348 h 557348"/>
                <a:gd name="connsiteX5" fmla="*/ 0 w 3954840"/>
                <a:gd name="connsiteY5" fmla="*/ 557348 h 557348"/>
                <a:gd name="connsiteX6" fmla="*/ 45938 w 3954840"/>
                <a:gd name="connsiteY6" fmla="*/ 532414 h 557348"/>
                <a:gd name="connsiteX7" fmla="*/ 180850 w 3954840"/>
                <a:gd name="connsiteY7" fmla="*/ 278674 h 557348"/>
                <a:gd name="connsiteX8" fmla="*/ 45938 w 3954840"/>
                <a:gd name="connsiteY8" fmla="*/ 24934 h 55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4840" h="557348">
                  <a:moveTo>
                    <a:pt x="0" y="0"/>
                  </a:moveTo>
                  <a:lnTo>
                    <a:pt x="3835506" y="0"/>
                  </a:lnTo>
                  <a:cubicBezTo>
                    <a:pt x="3901412" y="0"/>
                    <a:pt x="3954840" y="41590"/>
                    <a:pt x="3954840" y="92893"/>
                  </a:cubicBezTo>
                  <a:lnTo>
                    <a:pt x="3954840" y="464455"/>
                  </a:lnTo>
                  <a:cubicBezTo>
                    <a:pt x="3954840" y="515758"/>
                    <a:pt x="3901412" y="557348"/>
                    <a:pt x="3835506" y="557348"/>
                  </a:cubicBezTo>
                  <a:lnTo>
                    <a:pt x="0" y="557348"/>
                  </a:lnTo>
                  <a:lnTo>
                    <a:pt x="45938" y="532414"/>
                  </a:lnTo>
                  <a:cubicBezTo>
                    <a:pt x="127334" y="477424"/>
                    <a:pt x="180850" y="384299"/>
                    <a:pt x="180850" y="278674"/>
                  </a:cubicBezTo>
                  <a:cubicBezTo>
                    <a:pt x="180850" y="173050"/>
                    <a:pt x="127334" y="79925"/>
                    <a:pt x="45938" y="24934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180000" tIns="36000" rIns="36000" bIns="36000" anchor="ctr">
              <a:noAutofit/>
            </a:bodyPr>
            <a:lstStyle/>
            <a:p>
              <a:pPr marL="0" lvl="1" defTabSz="1218565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zh-CN" altLang="en-US" sz="2000" dirty="0">
                  <a:solidFill>
                    <a:srgbClr val="FFFFFF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</a:rPr>
                <a:t>    </a:t>
              </a:r>
              <a:r>
                <a:rPr lang="zh-CN" altLang="en-US" sz="2000" dirty="0">
                  <a:solidFill>
                    <a:srgbClr val="FFFFFF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  <a:sym typeface="+mn-ea"/>
                </a:rPr>
                <a:t>系统概述</a:t>
              </a:r>
              <a:endParaRPr lang="zh-CN" altLang="en-US" sz="2000" b="1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704020202090204" pitchFamily="34" charset="0"/>
                <a:sym typeface="+mn-ea"/>
              </a:endParaRPr>
            </a:p>
          </p:txBody>
        </p:sp>
        <p:sp>
          <p:nvSpPr>
            <p:cNvPr id="13" name="MH_Number_1">
              <a:hlinkClick r:id="rId15" action="ppaction://hlinksldjump"/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958103" y="1162246"/>
              <a:ext cx="305123" cy="30512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kern="0" dirty="0">
                  <a:solidFill>
                    <a:srgbClr val="FFFFFF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</a:rPr>
                <a:t>1</a:t>
              </a:r>
              <a:endParaRPr lang="zh-CN" altLang="en-US" sz="2000" kern="0" dirty="0">
                <a:solidFill>
                  <a:srgbClr val="FFFFFF"/>
                </a:solidFill>
                <a:latin typeface="FZLanTingHeiS-DB-GB" panose="02000000000000000000" pitchFamily="2" charset="-122"/>
                <a:ea typeface="FZLanTingHeiS-DB-GB" panose="02000000000000000000" pitchFamily="2" charset="-122"/>
              </a:endParaRPr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6538680" y="2528641"/>
            <a:ext cx="2834990" cy="465137"/>
            <a:chOff x="4960810" y="2413914"/>
            <a:chExt cx="1792467" cy="348853"/>
          </a:xfrm>
          <a:solidFill>
            <a:schemeClr val="accent1"/>
          </a:solidFill>
        </p:grpSpPr>
        <p:sp>
          <p:nvSpPr>
            <p:cNvPr id="16" name="MH_Entry_3">
              <a:hlinkClick r:id="rId15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5211546" y="2413914"/>
              <a:ext cx="1541731" cy="348853"/>
            </a:xfrm>
            <a:custGeom>
              <a:avLst/>
              <a:gdLst>
                <a:gd name="connsiteX0" fmla="*/ 0 w 3954840"/>
                <a:gd name="connsiteY0" fmla="*/ 0 h 557348"/>
                <a:gd name="connsiteX1" fmla="*/ 3835506 w 3954840"/>
                <a:gd name="connsiteY1" fmla="*/ 0 h 557348"/>
                <a:gd name="connsiteX2" fmla="*/ 3954840 w 3954840"/>
                <a:gd name="connsiteY2" fmla="*/ 92893 h 557348"/>
                <a:gd name="connsiteX3" fmla="*/ 3954840 w 3954840"/>
                <a:gd name="connsiteY3" fmla="*/ 464455 h 557348"/>
                <a:gd name="connsiteX4" fmla="*/ 3835506 w 3954840"/>
                <a:gd name="connsiteY4" fmla="*/ 557348 h 557348"/>
                <a:gd name="connsiteX5" fmla="*/ 0 w 3954840"/>
                <a:gd name="connsiteY5" fmla="*/ 557348 h 557348"/>
                <a:gd name="connsiteX6" fmla="*/ 45938 w 3954840"/>
                <a:gd name="connsiteY6" fmla="*/ 532414 h 557348"/>
                <a:gd name="connsiteX7" fmla="*/ 180850 w 3954840"/>
                <a:gd name="connsiteY7" fmla="*/ 278674 h 557348"/>
                <a:gd name="connsiteX8" fmla="*/ 45938 w 3954840"/>
                <a:gd name="connsiteY8" fmla="*/ 24934 h 55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4840" h="557348">
                  <a:moveTo>
                    <a:pt x="0" y="0"/>
                  </a:moveTo>
                  <a:lnTo>
                    <a:pt x="3835506" y="0"/>
                  </a:lnTo>
                  <a:cubicBezTo>
                    <a:pt x="3901412" y="0"/>
                    <a:pt x="3954840" y="41590"/>
                    <a:pt x="3954840" y="92893"/>
                  </a:cubicBezTo>
                  <a:lnTo>
                    <a:pt x="3954840" y="464455"/>
                  </a:lnTo>
                  <a:cubicBezTo>
                    <a:pt x="3954840" y="515758"/>
                    <a:pt x="3901412" y="557348"/>
                    <a:pt x="3835506" y="557348"/>
                  </a:cubicBezTo>
                  <a:lnTo>
                    <a:pt x="0" y="557348"/>
                  </a:lnTo>
                  <a:lnTo>
                    <a:pt x="45938" y="532414"/>
                  </a:lnTo>
                  <a:cubicBezTo>
                    <a:pt x="127334" y="477424"/>
                    <a:pt x="180850" y="384299"/>
                    <a:pt x="180850" y="278674"/>
                  </a:cubicBezTo>
                  <a:cubicBezTo>
                    <a:pt x="180850" y="173050"/>
                    <a:pt x="127334" y="79925"/>
                    <a:pt x="45938" y="2493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180000" tIns="36000" rIns="36000" bIns="36000" anchor="ctr">
              <a:noAutofit/>
            </a:bodyPr>
            <a:lstStyle/>
            <a:p>
              <a:pPr marL="0" lvl="1" defTabSz="1218565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rgbClr val="FFFFFF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</a:rPr>
                <a:t>    </a:t>
              </a:r>
              <a:r>
                <a:rPr lang="zh-CN" altLang="en-US" sz="2000" dirty="0">
                  <a:solidFill>
                    <a:srgbClr val="FFFFFF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  <a:sym typeface="+mn-ea"/>
                </a:rPr>
                <a:t>组织管理</a:t>
              </a:r>
            </a:p>
          </p:txBody>
        </p:sp>
        <p:sp>
          <p:nvSpPr>
            <p:cNvPr id="17" name="MH_Number_3">
              <a:hlinkClick r:id="rId15" action="ppaction://hlinksldjump"/>
            </p:cNvPr>
            <p:cNvSpPr/>
            <p:nvPr>
              <p:custDataLst>
                <p:tags r:id="rId9"/>
              </p:custDataLst>
            </p:nvPr>
          </p:nvSpPr>
          <p:spPr>
            <a:xfrm>
              <a:off x="4960810" y="2438825"/>
              <a:ext cx="305123" cy="305122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180000" tIns="36000" rIns="36000" bIns="36000" anchor="ctr">
              <a:noAutofit/>
            </a:bodyPr>
            <a:lstStyle/>
            <a:p>
              <a:endParaRPr lang="zh-CN" altLang="en-US" dirty="0"/>
            </a:p>
          </p:txBody>
        </p:sp>
      </p:grpSp>
      <p:grpSp>
        <p:nvGrpSpPr>
          <p:cNvPr id="18" name="Group 3"/>
          <p:cNvGrpSpPr/>
          <p:nvPr/>
        </p:nvGrpSpPr>
        <p:grpSpPr>
          <a:xfrm>
            <a:off x="1244784" y="1082106"/>
            <a:ext cx="4266877" cy="4622215"/>
            <a:chOff x="2524195" y="2521528"/>
            <a:chExt cx="8742644" cy="9470716"/>
          </a:xfrm>
        </p:grpSpPr>
        <p:grpSp>
          <p:nvGrpSpPr>
            <p:cNvPr id="19" name="Group 33"/>
            <p:cNvGrpSpPr/>
            <p:nvPr/>
          </p:nvGrpSpPr>
          <p:grpSpPr>
            <a:xfrm>
              <a:off x="3800342" y="10064738"/>
              <a:ext cx="745888" cy="991444"/>
              <a:chOff x="9916767" y="11659096"/>
              <a:chExt cx="1032769" cy="1372771"/>
            </a:xfrm>
          </p:grpSpPr>
          <p:sp>
            <p:nvSpPr>
              <p:cNvPr id="93" name="Freeform 1092"/>
              <p:cNvSpPr>
                <a:spLocks noChangeArrowheads="1"/>
              </p:cNvSpPr>
              <p:nvPr/>
            </p:nvSpPr>
            <p:spPr bwMode="auto">
              <a:xfrm>
                <a:off x="9916767" y="12943702"/>
                <a:ext cx="75568" cy="88165"/>
              </a:xfrm>
              <a:custGeom>
                <a:avLst/>
                <a:gdLst>
                  <a:gd name="T0" fmla="*/ 3 w 26"/>
                  <a:gd name="T1" fmla="*/ 0 h 29"/>
                  <a:gd name="T2" fmla="*/ 3 w 26"/>
                  <a:gd name="T3" fmla="*/ 0 h 29"/>
                  <a:gd name="T4" fmla="*/ 3 w 26"/>
                  <a:gd name="T5" fmla="*/ 25 h 29"/>
                  <a:gd name="T6" fmla="*/ 25 w 26"/>
                  <a:gd name="T7" fmla="*/ 13 h 29"/>
                  <a:gd name="T8" fmla="*/ 3 w 26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9">
                    <a:moveTo>
                      <a:pt x="3" y="0"/>
                    </a:moveTo>
                    <a:lnTo>
                      <a:pt x="3" y="0"/>
                    </a:lnTo>
                    <a:cubicBezTo>
                      <a:pt x="3" y="4"/>
                      <a:pt x="0" y="22"/>
                      <a:pt x="3" y="25"/>
                    </a:cubicBezTo>
                    <a:cubicBezTo>
                      <a:pt x="3" y="28"/>
                      <a:pt x="22" y="13"/>
                      <a:pt x="25" y="13"/>
                    </a:cubicBezTo>
                    <a:cubicBezTo>
                      <a:pt x="22" y="7"/>
                      <a:pt x="13" y="0"/>
                      <a:pt x="3" y="0"/>
                    </a:cubicBez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</p:spPr>
            <p:txBody>
              <a:bodyPr wrap="none" lIns="325027" tIns="162513" rIns="325027" bIns="162513" anchor="ctr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94" name="Freeform 1093"/>
              <p:cNvSpPr>
                <a:spLocks noChangeArrowheads="1"/>
              </p:cNvSpPr>
              <p:nvPr/>
            </p:nvSpPr>
            <p:spPr bwMode="auto">
              <a:xfrm>
                <a:off x="9967144" y="11759852"/>
                <a:ext cx="692717" cy="944566"/>
              </a:xfrm>
              <a:custGeom>
                <a:avLst/>
                <a:gdLst>
                  <a:gd name="T0" fmla="*/ 12 w 243"/>
                  <a:gd name="T1" fmla="*/ 327 h 331"/>
                  <a:gd name="T2" fmla="*/ 12 w 243"/>
                  <a:gd name="T3" fmla="*/ 327 h 331"/>
                  <a:gd name="T4" fmla="*/ 18 w 243"/>
                  <a:gd name="T5" fmla="*/ 330 h 331"/>
                  <a:gd name="T6" fmla="*/ 242 w 243"/>
                  <a:gd name="T7" fmla="*/ 15 h 331"/>
                  <a:gd name="T8" fmla="*/ 224 w 243"/>
                  <a:gd name="T9" fmla="*/ 0 h 331"/>
                  <a:gd name="T10" fmla="*/ 0 w 243"/>
                  <a:gd name="T11" fmla="*/ 315 h 331"/>
                  <a:gd name="T12" fmla="*/ 9 w 243"/>
                  <a:gd name="T13" fmla="*/ 321 h 331"/>
                  <a:gd name="T14" fmla="*/ 12 w 243"/>
                  <a:gd name="T15" fmla="*/ 327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331">
                    <a:moveTo>
                      <a:pt x="12" y="327"/>
                    </a:moveTo>
                    <a:lnTo>
                      <a:pt x="12" y="327"/>
                    </a:lnTo>
                    <a:cubicBezTo>
                      <a:pt x="15" y="327"/>
                      <a:pt x="15" y="330"/>
                      <a:pt x="18" y="330"/>
                    </a:cubicBezTo>
                    <a:cubicBezTo>
                      <a:pt x="242" y="15"/>
                      <a:pt x="242" y="15"/>
                      <a:pt x="242" y="15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0" y="315"/>
                      <a:pt x="0" y="315"/>
                      <a:pt x="0" y="315"/>
                    </a:cubicBezTo>
                    <a:cubicBezTo>
                      <a:pt x="9" y="321"/>
                      <a:pt x="9" y="321"/>
                      <a:pt x="9" y="321"/>
                    </a:cubicBezTo>
                    <a:lnTo>
                      <a:pt x="12" y="327"/>
                    </a:ln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</p:spPr>
            <p:txBody>
              <a:bodyPr wrap="none" lIns="325027" tIns="162513" rIns="325027" bIns="162513" anchor="ctr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95" name="Freeform 1094"/>
              <p:cNvSpPr>
                <a:spLocks noChangeArrowheads="1"/>
              </p:cNvSpPr>
              <p:nvPr/>
            </p:nvSpPr>
            <p:spPr bwMode="auto">
              <a:xfrm>
                <a:off x="10080497" y="11848010"/>
                <a:ext cx="705308" cy="944560"/>
              </a:xfrm>
              <a:custGeom>
                <a:avLst/>
                <a:gdLst>
                  <a:gd name="T0" fmla="*/ 6 w 246"/>
                  <a:gd name="T1" fmla="*/ 318 h 331"/>
                  <a:gd name="T2" fmla="*/ 6 w 246"/>
                  <a:gd name="T3" fmla="*/ 318 h 331"/>
                  <a:gd name="T4" fmla="*/ 18 w 246"/>
                  <a:gd name="T5" fmla="*/ 327 h 331"/>
                  <a:gd name="T6" fmla="*/ 21 w 246"/>
                  <a:gd name="T7" fmla="*/ 330 h 331"/>
                  <a:gd name="T8" fmla="*/ 245 w 246"/>
                  <a:gd name="T9" fmla="*/ 12 h 331"/>
                  <a:gd name="T10" fmla="*/ 224 w 246"/>
                  <a:gd name="T11" fmla="*/ 0 h 331"/>
                  <a:gd name="T12" fmla="*/ 0 w 246"/>
                  <a:gd name="T13" fmla="*/ 315 h 331"/>
                  <a:gd name="T14" fmla="*/ 3 w 246"/>
                  <a:gd name="T15" fmla="*/ 315 h 331"/>
                  <a:gd name="T16" fmla="*/ 6 w 246"/>
                  <a:gd name="T17" fmla="*/ 318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6" h="331">
                    <a:moveTo>
                      <a:pt x="6" y="318"/>
                    </a:moveTo>
                    <a:lnTo>
                      <a:pt x="6" y="318"/>
                    </a:lnTo>
                    <a:cubicBezTo>
                      <a:pt x="18" y="327"/>
                      <a:pt x="18" y="327"/>
                      <a:pt x="18" y="327"/>
                    </a:cubicBezTo>
                    <a:cubicBezTo>
                      <a:pt x="18" y="327"/>
                      <a:pt x="18" y="327"/>
                      <a:pt x="21" y="330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0" y="315"/>
                      <a:pt x="0" y="315"/>
                      <a:pt x="0" y="315"/>
                    </a:cubicBezTo>
                    <a:lnTo>
                      <a:pt x="3" y="315"/>
                    </a:lnTo>
                    <a:lnTo>
                      <a:pt x="6" y="318"/>
                    </a:ln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</p:spPr>
            <p:txBody>
              <a:bodyPr wrap="none" lIns="325027" tIns="162513" rIns="325027" bIns="162513" anchor="ctr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96" name="Freeform 1095"/>
              <p:cNvSpPr>
                <a:spLocks noChangeArrowheads="1"/>
              </p:cNvSpPr>
              <p:nvPr/>
            </p:nvSpPr>
            <p:spPr bwMode="auto">
              <a:xfrm>
                <a:off x="10672451" y="11659096"/>
                <a:ext cx="277085" cy="239294"/>
              </a:xfrm>
              <a:custGeom>
                <a:avLst/>
                <a:gdLst>
                  <a:gd name="T0" fmla="*/ 88 w 95"/>
                  <a:gd name="T1" fmla="*/ 36 h 82"/>
                  <a:gd name="T2" fmla="*/ 88 w 95"/>
                  <a:gd name="T3" fmla="*/ 36 h 82"/>
                  <a:gd name="T4" fmla="*/ 39 w 95"/>
                  <a:gd name="T5" fmla="*/ 2 h 82"/>
                  <a:gd name="T6" fmla="*/ 30 w 95"/>
                  <a:gd name="T7" fmla="*/ 0 h 82"/>
                  <a:gd name="T8" fmla="*/ 21 w 95"/>
                  <a:gd name="T9" fmla="*/ 0 h 82"/>
                  <a:gd name="T10" fmla="*/ 0 w 95"/>
                  <a:gd name="T11" fmla="*/ 27 h 82"/>
                  <a:gd name="T12" fmla="*/ 78 w 95"/>
                  <a:gd name="T13" fmla="*/ 81 h 82"/>
                  <a:gd name="T14" fmla="*/ 94 w 95"/>
                  <a:gd name="T15" fmla="*/ 54 h 82"/>
                  <a:gd name="T16" fmla="*/ 88 w 95"/>
                  <a:gd name="T17" fmla="*/ 3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82">
                    <a:moveTo>
                      <a:pt x="88" y="36"/>
                    </a:moveTo>
                    <a:lnTo>
                      <a:pt x="88" y="36"/>
                    </a:lnTo>
                    <a:cubicBezTo>
                      <a:pt x="39" y="2"/>
                      <a:pt x="39" y="2"/>
                      <a:pt x="39" y="2"/>
                    </a:cubicBezTo>
                    <a:cubicBezTo>
                      <a:pt x="36" y="0"/>
                      <a:pt x="33" y="0"/>
                      <a:pt x="30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78" y="81"/>
                      <a:pt x="78" y="81"/>
                      <a:pt x="78" y="81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94" y="48"/>
                      <a:pt x="94" y="39"/>
                      <a:pt x="88" y="36"/>
                    </a:cubicBez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</p:spPr>
            <p:txBody>
              <a:bodyPr wrap="none" lIns="325027" tIns="162513" rIns="325027" bIns="162513" anchor="ctr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97" name="Freeform 1096"/>
              <p:cNvSpPr>
                <a:spLocks noChangeArrowheads="1"/>
              </p:cNvSpPr>
              <p:nvPr/>
            </p:nvSpPr>
            <p:spPr bwMode="auto">
              <a:xfrm>
                <a:off x="10181258" y="11923578"/>
                <a:ext cx="692708" cy="931969"/>
              </a:xfrm>
              <a:custGeom>
                <a:avLst/>
                <a:gdLst>
                  <a:gd name="T0" fmla="*/ 0 w 243"/>
                  <a:gd name="T1" fmla="*/ 315 h 325"/>
                  <a:gd name="T2" fmla="*/ 0 w 243"/>
                  <a:gd name="T3" fmla="*/ 315 h 325"/>
                  <a:gd name="T4" fmla="*/ 6 w 243"/>
                  <a:gd name="T5" fmla="*/ 318 h 325"/>
                  <a:gd name="T6" fmla="*/ 9 w 243"/>
                  <a:gd name="T7" fmla="*/ 318 h 325"/>
                  <a:gd name="T8" fmla="*/ 18 w 243"/>
                  <a:gd name="T9" fmla="*/ 324 h 325"/>
                  <a:gd name="T10" fmla="*/ 242 w 243"/>
                  <a:gd name="T11" fmla="*/ 12 h 325"/>
                  <a:gd name="T12" fmla="*/ 227 w 243"/>
                  <a:gd name="T13" fmla="*/ 0 h 325"/>
                  <a:gd name="T14" fmla="*/ 0 w 243"/>
                  <a:gd name="T15" fmla="*/ 31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325">
                    <a:moveTo>
                      <a:pt x="0" y="315"/>
                    </a:moveTo>
                    <a:lnTo>
                      <a:pt x="0" y="315"/>
                    </a:lnTo>
                    <a:cubicBezTo>
                      <a:pt x="3" y="315"/>
                      <a:pt x="6" y="315"/>
                      <a:pt x="6" y="318"/>
                    </a:cubicBezTo>
                    <a:cubicBezTo>
                      <a:pt x="9" y="318"/>
                      <a:pt x="9" y="318"/>
                      <a:pt x="9" y="318"/>
                    </a:cubicBezTo>
                    <a:cubicBezTo>
                      <a:pt x="18" y="324"/>
                      <a:pt x="18" y="324"/>
                      <a:pt x="18" y="324"/>
                    </a:cubicBezTo>
                    <a:cubicBezTo>
                      <a:pt x="242" y="12"/>
                      <a:pt x="242" y="12"/>
                      <a:pt x="242" y="12"/>
                    </a:cubicBezTo>
                    <a:cubicBezTo>
                      <a:pt x="227" y="0"/>
                      <a:pt x="227" y="0"/>
                      <a:pt x="227" y="0"/>
                    </a:cubicBezTo>
                    <a:lnTo>
                      <a:pt x="0" y="315"/>
                    </a:ln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</p:spPr>
            <p:txBody>
              <a:bodyPr wrap="none" lIns="325027" tIns="162513" rIns="325027" bIns="162513" anchor="ctr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98" name="Freeform 1097"/>
              <p:cNvSpPr>
                <a:spLocks noChangeArrowheads="1"/>
              </p:cNvSpPr>
              <p:nvPr/>
            </p:nvSpPr>
            <p:spPr bwMode="auto">
              <a:xfrm>
                <a:off x="9941956" y="12729603"/>
                <a:ext cx="239306" cy="239285"/>
              </a:xfrm>
              <a:custGeom>
                <a:avLst/>
                <a:gdLst>
                  <a:gd name="T0" fmla="*/ 78 w 85"/>
                  <a:gd name="T1" fmla="*/ 48 h 83"/>
                  <a:gd name="T2" fmla="*/ 78 w 85"/>
                  <a:gd name="T3" fmla="*/ 48 h 83"/>
                  <a:gd name="T4" fmla="*/ 51 w 85"/>
                  <a:gd name="T5" fmla="*/ 27 h 83"/>
                  <a:gd name="T6" fmla="*/ 42 w 85"/>
                  <a:gd name="T7" fmla="*/ 21 h 83"/>
                  <a:gd name="T8" fmla="*/ 15 w 85"/>
                  <a:gd name="T9" fmla="*/ 3 h 83"/>
                  <a:gd name="T10" fmla="*/ 15 w 85"/>
                  <a:gd name="T11" fmla="*/ 0 h 83"/>
                  <a:gd name="T12" fmla="*/ 12 w 85"/>
                  <a:gd name="T13" fmla="*/ 0 h 83"/>
                  <a:gd name="T14" fmla="*/ 6 w 85"/>
                  <a:gd name="T15" fmla="*/ 15 h 83"/>
                  <a:gd name="T16" fmla="*/ 3 w 85"/>
                  <a:gd name="T17" fmla="*/ 21 h 83"/>
                  <a:gd name="T18" fmla="*/ 0 w 85"/>
                  <a:gd name="T19" fmla="*/ 57 h 83"/>
                  <a:gd name="T20" fmla="*/ 33 w 85"/>
                  <a:gd name="T21" fmla="*/ 82 h 83"/>
                  <a:gd name="T22" fmla="*/ 63 w 85"/>
                  <a:gd name="T23" fmla="*/ 63 h 83"/>
                  <a:gd name="T24" fmla="*/ 69 w 85"/>
                  <a:gd name="T25" fmla="*/ 60 h 83"/>
                  <a:gd name="T26" fmla="*/ 84 w 85"/>
                  <a:gd name="T27" fmla="*/ 51 h 83"/>
                  <a:gd name="T28" fmla="*/ 81 w 85"/>
                  <a:gd name="T29" fmla="*/ 48 h 83"/>
                  <a:gd name="T30" fmla="*/ 78 w 85"/>
                  <a:gd name="T31" fmla="*/ 4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83">
                    <a:moveTo>
                      <a:pt x="78" y="48"/>
                    </a:moveTo>
                    <a:lnTo>
                      <a:pt x="78" y="48"/>
                    </a:lnTo>
                    <a:cubicBezTo>
                      <a:pt x="69" y="45"/>
                      <a:pt x="57" y="36"/>
                      <a:pt x="51" y="27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33" y="18"/>
                      <a:pt x="21" y="9"/>
                      <a:pt x="15" y="3"/>
                    </a:cubicBezTo>
                    <a:lnTo>
                      <a:pt x="15" y="0"/>
                    </a:ln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6"/>
                      <a:pt x="6" y="15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9" y="60"/>
                      <a:pt x="24" y="66"/>
                      <a:pt x="33" y="82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78" y="57"/>
                      <a:pt x="81" y="54"/>
                      <a:pt x="84" y="51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78" y="48"/>
                    </a:cubicBez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</p:spPr>
            <p:txBody>
              <a:bodyPr wrap="none" lIns="325027" tIns="162513" rIns="325027" bIns="162513" anchor="ctr"/>
              <a:lstStyle/>
              <a:p>
                <a:endParaRPr lang="en-US" sz="2400" dirty="0">
                  <a:latin typeface="Calibri Light"/>
                </a:endParaRPr>
              </a:p>
            </p:txBody>
          </p:sp>
        </p:grpSp>
        <p:grpSp>
          <p:nvGrpSpPr>
            <p:cNvPr id="24" name="Group 37"/>
            <p:cNvGrpSpPr/>
            <p:nvPr/>
          </p:nvGrpSpPr>
          <p:grpSpPr>
            <a:xfrm rot="19385170">
              <a:off x="3988335" y="6990732"/>
              <a:ext cx="828523" cy="1189633"/>
              <a:chOff x="18561758" y="2385889"/>
              <a:chExt cx="2160750" cy="3102509"/>
            </a:xfrm>
          </p:grpSpPr>
          <p:sp>
            <p:nvSpPr>
              <p:cNvPr id="69" name="Freeform 277"/>
              <p:cNvSpPr/>
              <p:nvPr/>
            </p:nvSpPr>
            <p:spPr bwMode="auto">
              <a:xfrm>
                <a:off x="18561758" y="2385889"/>
                <a:ext cx="2160750" cy="3102509"/>
              </a:xfrm>
              <a:custGeom>
                <a:avLst/>
                <a:gdLst>
                  <a:gd name="T0" fmla="*/ 0 w 366"/>
                  <a:gd name="T1" fmla="*/ 494 h 527"/>
                  <a:gd name="T2" fmla="*/ 34 w 366"/>
                  <a:gd name="T3" fmla="*/ 527 h 527"/>
                  <a:gd name="T4" fmla="*/ 333 w 366"/>
                  <a:gd name="T5" fmla="*/ 527 h 527"/>
                  <a:gd name="T6" fmla="*/ 366 w 366"/>
                  <a:gd name="T7" fmla="*/ 494 h 527"/>
                  <a:gd name="T8" fmla="*/ 366 w 366"/>
                  <a:gd name="T9" fmla="*/ 34 h 527"/>
                  <a:gd name="T10" fmla="*/ 333 w 366"/>
                  <a:gd name="T11" fmla="*/ 0 h 527"/>
                  <a:gd name="T12" fmla="*/ 34 w 366"/>
                  <a:gd name="T13" fmla="*/ 0 h 527"/>
                  <a:gd name="T14" fmla="*/ 0 w 366"/>
                  <a:gd name="T15" fmla="*/ 34 h 527"/>
                  <a:gd name="T16" fmla="*/ 0 w 366"/>
                  <a:gd name="T17" fmla="*/ 494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" h="527">
                    <a:moveTo>
                      <a:pt x="0" y="494"/>
                    </a:moveTo>
                    <a:cubicBezTo>
                      <a:pt x="0" y="512"/>
                      <a:pt x="15" y="527"/>
                      <a:pt x="34" y="527"/>
                    </a:cubicBezTo>
                    <a:cubicBezTo>
                      <a:pt x="333" y="527"/>
                      <a:pt x="333" y="527"/>
                      <a:pt x="333" y="527"/>
                    </a:cubicBezTo>
                    <a:cubicBezTo>
                      <a:pt x="351" y="527"/>
                      <a:pt x="366" y="512"/>
                      <a:pt x="366" y="494"/>
                    </a:cubicBezTo>
                    <a:cubicBezTo>
                      <a:pt x="366" y="34"/>
                      <a:pt x="366" y="34"/>
                      <a:pt x="366" y="34"/>
                    </a:cubicBezTo>
                    <a:cubicBezTo>
                      <a:pt x="366" y="15"/>
                      <a:pt x="351" y="0"/>
                      <a:pt x="33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lnTo>
                      <a:pt x="0" y="494"/>
                    </a:lnTo>
                    <a:close/>
                  </a:path>
                </a:pathLst>
              </a:custGeom>
              <a:solidFill>
                <a:srgbClr val="2D3539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0" name="Rectangle 278"/>
              <p:cNvSpPr>
                <a:spLocks noChangeArrowheads="1"/>
              </p:cNvSpPr>
              <p:nvPr/>
            </p:nvSpPr>
            <p:spPr bwMode="auto">
              <a:xfrm>
                <a:off x="18721666" y="2532620"/>
                <a:ext cx="1842254" cy="27204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1" name="Freeform 281"/>
              <p:cNvSpPr/>
              <p:nvPr/>
            </p:nvSpPr>
            <p:spPr bwMode="auto">
              <a:xfrm>
                <a:off x="18815497" y="3457953"/>
                <a:ext cx="1671773" cy="1718475"/>
              </a:xfrm>
              <a:custGeom>
                <a:avLst/>
                <a:gdLst>
                  <a:gd name="T0" fmla="*/ 278 w 283"/>
                  <a:gd name="T1" fmla="*/ 292 h 292"/>
                  <a:gd name="T2" fmla="*/ 5 w 283"/>
                  <a:gd name="T3" fmla="*/ 292 h 292"/>
                  <a:gd name="T4" fmla="*/ 0 w 283"/>
                  <a:gd name="T5" fmla="*/ 287 h 292"/>
                  <a:gd name="T6" fmla="*/ 5 w 283"/>
                  <a:gd name="T7" fmla="*/ 283 h 292"/>
                  <a:gd name="T8" fmla="*/ 274 w 283"/>
                  <a:gd name="T9" fmla="*/ 283 h 292"/>
                  <a:gd name="T10" fmla="*/ 274 w 283"/>
                  <a:gd name="T11" fmla="*/ 5 h 292"/>
                  <a:gd name="T12" fmla="*/ 278 w 283"/>
                  <a:gd name="T13" fmla="*/ 0 h 292"/>
                  <a:gd name="T14" fmla="*/ 283 w 283"/>
                  <a:gd name="T15" fmla="*/ 5 h 292"/>
                  <a:gd name="T16" fmla="*/ 283 w 283"/>
                  <a:gd name="T17" fmla="*/ 287 h 292"/>
                  <a:gd name="T18" fmla="*/ 278 w 283"/>
                  <a:gd name="T19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3" h="292">
                    <a:moveTo>
                      <a:pt x="278" y="292"/>
                    </a:moveTo>
                    <a:cubicBezTo>
                      <a:pt x="5" y="292"/>
                      <a:pt x="5" y="292"/>
                      <a:pt x="5" y="292"/>
                    </a:cubicBezTo>
                    <a:cubicBezTo>
                      <a:pt x="2" y="292"/>
                      <a:pt x="0" y="290"/>
                      <a:pt x="0" y="287"/>
                    </a:cubicBezTo>
                    <a:cubicBezTo>
                      <a:pt x="0" y="285"/>
                      <a:pt x="2" y="283"/>
                      <a:pt x="5" y="283"/>
                    </a:cubicBezTo>
                    <a:cubicBezTo>
                      <a:pt x="274" y="283"/>
                      <a:pt x="274" y="283"/>
                      <a:pt x="274" y="283"/>
                    </a:cubicBezTo>
                    <a:cubicBezTo>
                      <a:pt x="274" y="5"/>
                      <a:pt x="274" y="5"/>
                      <a:pt x="274" y="5"/>
                    </a:cubicBezTo>
                    <a:cubicBezTo>
                      <a:pt x="274" y="2"/>
                      <a:pt x="276" y="0"/>
                      <a:pt x="278" y="0"/>
                    </a:cubicBezTo>
                    <a:cubicBezTo>
                      <a:pt x="281" y="0"/>
                      <a:pt x="283" y="2"/>
                      <a:pt x="283" y="5"/>
                    </a:cubicBezTo>
                    <a:cubicBezTo>
                      <a:pt x="283" y="287"/>
                      <a:pt x="283" y="287"/>
                      <a:pt x="283" y="287"/>
                    </a:cubicBezTo>
                    <a:cubicBezTo>
                      <a:pt x="283" y="290"/>
                      <a:pt x="281" y="292"/>
                      <a:pt x="278" y="292"/>
                    </a:cubicBez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2" name="Freeform 282"/>
              <p:cNvSpPr/>
              <p:nvPr/>
            </p:nvSpPr>
            <p:spPr bwMode="auto">
              <a:xfrm>
                <a:off x="18857787" y="2822118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10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3" name="Freeform 283"/>
              <p:cNvSpPr/>
              <p:nvPr/>
            </p:nvSpPr>
            <p:spPr bwMode="auto">
              <a:xfrm>
                <a:off x="18851179" y="2939767"/>
                <a:ext cx="796900" cy="70061"/>
              </a:xfrm>
              <a:custGeom>
                <a:avLst/>
                <a:gdLst>
                  <a:gd name="T0" fmla="*/ 129 w 135"/>
                  <a:gd name="T1" fmla="*/ 0 h 12"/>
                  <a:gd name="T2" fmla="*/ 6 w 135"/>
                  <a:gd name="T3" fmla="*/ 0 h 12"/>
                  <a:gd name="T4" fmla="*/ 0 w 135"/>
                  <a:gd name="T5" fmla="*/ 6 h 12"/>
                  <a:gd name="T6" fmla="*/ 6 w 135"/>
                  <a:gd name="T7" fmla="*/ 12 h 12"/>
                  <a:gd name="T8" fmla="*/ 129 w 135"/>
                  <a:gd name="T9" fmla="*/ 12 h 12"/>
                  <a:gd name="T10" fmla="*/ 135 w 135"/>
                  <a:gd name="T11" fmla="*/ 6 h 12"/>
                  <a:gd name="T12" fmla="*/ 129 w 135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2">
                    <a:moveTo>
                      <a:pt x="12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32" y="12"/>
                      <a:pt x="135" y="9"/>
                      <a:pt x="135" y="6"/>
                    </a:cubicBezTo>
                    <a:cubicBezTo>
                      <a:pt x="135" y="3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4" name="Freeform 284"/>
              <p:cNvSpPr/>
              <p:nvPr/>
            </p:nvSpPr>
            <p:spPr bwMode="auto">
              <a:xfrm>
                <a:off x="19712836" y="2945054"/>
                <a:ext cx="377966" cy="64773"/>
              </a:xfrm>
              <a:custGeom>
                <a:avLst/>
                <a:gdLst>
                  <a:gd name="T0" fmla="*/ 59 w 64"/>
                  <a:gd name="T1" fmla="*/ 0 h 11"/>
                  <a:gd name="T2" fmla="*/ 6 w 64"/>
                  <a:gd name="T3" fmla="*/ 0 h 11"/>
                  <a:gd name="T4" fmla="*/ 0 w 64"/>
                  <a:gd name="T5" fmla="*/ 5 h 11"/>
                  <a:gd name="T6" fmla="*/ 6 w 64"/>
                  <a:gd name="T7" fmla="*/ 11 h 11"/>
                  <a:gd name="T8" fmla="*/ 59 w 64"/>
                  <a:gd name="T9" fmla="*/ 11 h 11"/>
                  <a:gd name="T10" fmla="*/ 64 w 64"/>
                  <a:gd name="T11" fmla="*/ 5 h 11"/>
                  <a:gd name="T12" fmla="*/ 59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1"/>
                      <a:pt x="6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2" y="11"/>
                      <a:pt x="64" y="8"/>
                      <a:pt x="64" y="5"/>
                    </a:cubicBezTo>
                    <a:cubicBezTo>
                      <a:pt x="64" y="2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5" name="Freeform 285"/>
              <p:cNvSpPr/>
              <p:nvPr/>
            </p:nvSpPr>
            <p:spPr bwMode="auto">
              <a:xfrm>
                <a:off x="18857787" y="3057417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10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6" name="Freeform 286"/>
              <p:cNvSpPr/>
              <p:nvPr/>
            </p:nvSpPr>
            <p:spPr bwMode="auto">
              <a:xfrm>
                <a:off x="19282008" y="3192251"/>
                <a:ext cx="377966" cy="59485"/>
              </a:xfrm>
              <a:custGeom>
                <a:avLst/>
                <a:gdLst>
                  <a:gd name="T0" fmla="*/ 64 w 64"/>
                  <a:gd name="T1" fmla="*/ 5 h 10"/>
                  <a:gd name="T2" fmla="*/ 58 w 64"/>
                  <a:gd name="T3" fmla="*/ 10 h 10"/>
                  <a:gd name="T4" fmla="*/ 6 w 64"/>
                  <a:gd name="T5" fmla="*/ 10 h 10"/>
                  <a:gd name="T6" fmla="*/ 0 w 64"/>
                  <a:gd name="T7" fmla="*/ 5 h 10"/>
                  <a:gd name="T8" fmla="*/ 0 w 64"/>
                  <a:gd name="T9" fmla="*/ 5 h 10"/>
                  <a:gd name="T10" fmla="*/ 6 w 64"/>
                  <a:gd name="T11" fmla="*/ 0 h 10"/>
                  <a:gd name="T12" fmla="*/ 58 w 64"/>
                  <a:gd name="T13" fmla="*/ 0 h 10"/>
                  <a:gd name="T14" fmla="*/ 64 w 64"/>
                  <a:gd name="T1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0">
                    <a:moveTo>
                      <a:pt x="64" y="5"/>
                    </a:moveTo>
                    <a:cubicBezTo>
                      <a:pt x="64" y="8"/>
                      <a:pt x="61" y="10"/>
                      <a:pt x="58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3" y="10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4" y="2"/>
                      <a:pt x="64" y="5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7" name="Freeform 287"/>
              <p:cNvSpPr/>
              <p:nvPr/>
            </p:nvSpPr>
            <p:spPr bwMode="auto">
              <a:xfrm>
                <a:off x="18857787" y="3192251"/>
                <a:ext cx="371358" cy="59485"/>
              </a:xfrm>
              <a:custGeom>
                <a:avLst/>
                <a:gdLst>
                  <a:gd name="T0" fmla="*/ 58 w 63"/>
                  <a:gd name="T1" fmla="*/ 0 h 10"/>
                  <a:gd name="T2" fmla="*/ 5 w 63"/>
                  <a:gd name="T3" fmla="*/ 0 h 10"/>
                  <a:gd name="T4" fmla="*/ 0 w 63"/>
                  <a:gd name="T5" fmla="*/ 5 h 10"/>
                  <a:gd name="T6" fmla="*/ 5 w 63"/>
                  <a:gd name="T7" fmla="*/ 10 h 10"/>
                  <a:gd name="T8" fmla="*/ 58 w 63"/>
                  <a:gd name="T9" fmla="*/ 10 h 10"/>
                  <a:gd name="T10" fmla="*/ 63 w 63"/>
                  <a:gd name="T11" fmla="*/ 5 h 10"/>
                  <a:gd name="T12" fmla="*/ 58 w 63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0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61" y="10"/>
                      <a:pt x="63" y="8"/>
                      <a:pt x="63" y="5"/>
                    </a:cubicBezTo>
                    <a:cubicBezTo>
                      <a:pt x="63" y="2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8" name="Freeform 288"/>
              <p:cNvSpPr/>
              <p:nvPr/>
            </p:nvSpPr>
            <p:spPr bwMode="auto">
              <a:xfrm>
                <a:off x="18845893" y="3357488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79" name="Freeform 289"/>
              <p:cNvSpPr/>
              <p:nvPr/>
            </p:nvSpPr>
            <p:spPr bwMode="auto">
              <a:xfrm>
                <a:off x="18839286" y="3475138"/>
                <a:ext cx="796900" cy="64773"/>
              </a:xfrm>
              <a:custGeom>
                <a:avLst/>
                <a:gdLst>
                  <a:gd name="T0" fmla="*/ 130 w 135"/>
                  <a:gd name="T1" fmla="*/ 0 h 11"/>
                  <a:gd name="T2" fmla="*/ 6 w 135"/>
                  <a:gd name="T3" fmla="*/ 0 h 11"/>
                  <a:gd name="T4" fmla="*/ 0 w 135"/>
                  <a:gd name="T5" fmla="*/ 6 h 11"/>
                  <a:gd name="T6" fmla="*/ 6 w 135"/>
                  <a:gd name="T7" fmla="*/ 11 h 11"/>
                  <a:gd name="T8" fmla="*/ 130 w 135"/>
                  <a:gd name="T9" fmla="*/ 11 h 11"/>
                  <a:gd name="T10" fmla="*/ 135 w 135"/>
                  <a:gd name="T11" fmla="*/ 6 h 11"/>
                  <a:gd name="T12" fmla="*/ 130 w 13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1">
                    <a:moveTo>
                      <a:pt x="13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3" y="11"/>
                      <a:pt x="135" y="9"/>
                      <a:pt x="135" y="6"/>
                    </a:cubicBezTo>
                    <a:cubicBezTo>
                      <a:pt x="135" y="2"/>
                      <a:pt x="133" y="0"/>
                      <a:pt x="130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0" name="Freeform 290"/>
              <p:cNvSpPr/>
              <p:nvPr/>
            </p:nvSpPr>
            <p:spPr bwMode="auto">
              <a:xfrm>
                <a:off x="19707550" y="3475138"/>
                <a:ext cx="371358" cy="64773"/>
              </a:xfrm>
              <a:custGeom>
                <a:avLst/>
                <a:gdLst>
                  <a:gd name="T0" fmla="*/ 58 w 63"/>
                  <a:gd name="T1" fmla="*/ 0 h 11"/>
                  <a:gd name="T2" fmla="*/ 5 w 63"/>
                  <a:gd name="T3" fmla="*/ 0 h 11"/>
                  <a:gd name="T4" fmla="*/ 0 w 63"/>
                  <a:gd name="T5" fmla="*/ 6 h 11"/>
                  <a:gd name="T6" fmla="*/ 5 w 63"/>
                  <a:gd name="T7" fmla="*/ 11 h 11"/>
                  <a:gd name="T8" fmla="*/ 58 w 63"/>
                  <a:gd name="T9" fmla="*/ 11 h 11"/>
                  <a:gd name="T10" fmla="*/ 63 w 63"/>
                  <a:gd name="T11" fmla="*/ 6 h 11"/>
                  <a:gd name="T12" fmla="*/ 58 w 63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3" y="9"/>
                      <a:pt x="63" y="6"/>
                    </a:cubicBezTo>
                    <a:cubicBezTo>
                      <a:pt x="63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1" name="Freeform 291"/>
              <p:cNvSpPr/>
              <p:nvPr/>
            </p:nvSpPr>
            <p:spPr bwMode="auto">
              <a:xfrm>
                <a:off x="18851179" y="3592787"/>
                <a:ext cx="1435214" cy="71383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2" name="Freeform 292"/>
              <p:cNvSpPr/>
              <p:nvPr/>
            </p:nvSpPr>
            <p:spPr bwMode="auto">
              <a:xfrm>
                <a:off x="19276721" y="3722334"/>
                <a:ext cx="371358" cy="64773"/>
              </a:xfrm>
              <a:custGeom>
                <a:avLst/>
                <a:gdLst>
                  <a:gd name="T0" fmla="*/ 63 w 63"/>
                  <a:gd name="T1" fmla="*/ 6 h 11"/>
                  <a:gd name="T2" fmla="*/ 58 w 63"/>
                  <a:gd name="T3" fmla="*/ 11 h 11"/>
                  <a:gd name="T4" fmla="*/ 5 w 63"/>
                  <a:gd name="T5" fmla="*/ 11 h 11"/>
                  <a:gd name="T6" fmla="*/ 0 w 63"/>
                  <a:gd name="T7" fmla="*/ 6 h 11"/>
                  <a:gd name="T8" fmla="*/ 0 w 63"/>
                  <a:gd name="T9" fmla="*/ 6 h 11"/>
                  <a:gd name="T10" fmla="*/ 5 w 63"/>
                  <a:gd name="T11" fmla="*/ 0 h 11"/>
                  <a:gd name="T12" fmla="*/ 58 w 63"/>
                  <a:gd name="T13" fmla="*/ 0 h 11"/>
                  <a:gd name="T14" fmla="*/ 63 w 63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11">
                    <a:moveTo>
                      <a:pt x="63" y="6"/>
                    </a:moveTo>
                    <a:cubicBezTo>
                      <a:pt x="63" y="9"/>
                      <a:pt x="61" y="11"/>
                      <a:pt x="58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2" y="11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3" y="3"/>
                      <a:pt x="6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3" name="Freeform 293"/>
              <p:cNvSpPr/>
              <p:nvPr/>
            </p:nvSpPr>
            <p:spPr bwMode="auto">
              <a:xfrm>
                <a:off x="18845893" y="3722334"/>
                <a:ext cx="377966" cy="64773"/>
              </a:xfrm>
              <a:custGeom>
                <a:avLst/>
                <a:gdLst>
                  <a:gd name="T0" fmla="*/ 58 w 64"/>
                  <a:gd name="T1" fmla="*/ 0 h 11"/>
                  <a:gd name="T2" fmla="*/ 5 w 64"/>
                  <a:gd name="T3" fmla="*/ 0 h 11"/>
                  <a:gd name="T4" fmla="*/ 0 w 64"/>
                  <a:gd name="T5" fmla="*/ 6 h 11"/>
                  <a:gd name="T6" fmla="*/ 5 w 64"/>
                  <a:gd name="T7" fmla="*/ 11 h 11"/>
                  <a:gd name="T8" fmla="*/ 58 w 64"/>
                  <a:gd name="T9" fmla="*/ 11 h 11"/>
                  <a:gd name="T10" fmla="*/ 64 w 64"/>
                  <a:gd name="T11" fmla="*/ 6 h 11"/>
                  <a:gd name="T12" fmla="*/ 58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4" y="9"/>
                      <a:pt x="64" y="6"/>
                    </a:cubicBezTo>
                    <a:cubicBezTo>
                      <a:pt x="64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4" name="Freeform 294"/>
              <p:cNvSpPr/>
              <p:nvPr/>
            </p:nvSpPr>
            <p:spPr bwMode="auto">
              <a:xfrm>
                <a:off x="18839286" y="4576284"/>
                <a:ext cx="1435214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2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5" name="Freeform 295"/>
              <p:cNvSpPr/>
              <p:nvPr/>
            </p:nvSpPr>
            <p:spPr bwMode="auto">
              <a:xfrm>
                <a:off x="18833999" y="4693934"/>
                <a:ext cx="796900" cy="64773"/>
              </a:xfrm>
              <a:custGeom>
                <a:avLst/>
                <a:gdLst>
                  <a:gd name="T0" fmla="*/ 129 w 135"/>
                  <a:gd name="T1" fmla="*/ 0 h 11"/>
                  <a:gd name="T2" fmla="*/ 6 w 135"/>
                  <a:gd name="T3" fmla="*/ 0 h 11"/>
                  <a:gd name="T4" fmla="*/ 0 w 135"/>
                  <a:gd name="T5" fmla="*/ 5 h 11"/>
                  <a:gd name="T6" fmla="*/ 6 w 135"/>
                  <a:gd name="T7" fmla="*/ 11 h 11"/>
                  <a:gd name="T8" fmla="*/ 129 w 135"/>
                  <a:gd name="T9" fmla="*/ 11 h 11"/>
                  <a:gd name="T10" fmla="*/ 135 w 135"/>
                  <a:gd name="T11" fmla="*/ 5 h 11"/>
                  <a:gd name="T12" fmla="*/ 129 w 13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1">
                    <a:moveTo>
                      <a:pt x="12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9"/>
                      <a:pt x="2" y="11"/>
                      <a:pt x="6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32" y="11"/>
                      <a:pt x="135" y="9"/>
                      <a:pt x="135" y="5"/>
                    </a:cubicBezTo>
                    <a:cubicBezTo>
                      <a:pt x="135" y="2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6" name="Freeform 296"/>
              <p:cNvSpPr/>
              <p:nvPr/>
            </p:nvSpPr>
            <p:spPr bwMode="auto">
              <a:xfrm>
                <a:off x="19695656" y="4693934"/>
                <a:ext cx="377966" cy="64773"/>
              </a:xfrm>
              <a:custGeom>
                <a:avLst/>
                <a:gdLst>
                  <a:gd name="T0" fmla="*/ 59 w 64"/>
                  <a:gd name="T1" fmla="*/ 0 h 11"/>
                  <a:gd name="T2" fmla="*/ 6 w 64"/>
                  <a:gd name="T3" fmla="*/ 0 h 11"/>
                  <a:gd name="T4" fmla="*/ 0 w 64"/>
                  <a:gd name="T5" fmla="*/ 6 h 11"/>
                  <a:gd name="T6" fmla="*/ 6 w 64"/>
                  <a:gd name="T7" fmla="*/ 11 h 11"/>
                  <a:gd name="T8" fmla="*/ 59 w 64"/>
                  <a:gd name="T9" fmla="*/ 11 h 11"/>
                  <a:gd name="T10" fmla="*/ 64 w 64"/>
                  <a:gd name="T11" fmla="*/ 6 h 11"/>
                  <a:gd name="T12" fmla="*/ 59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2" y="11"/>
                      <a:pt x="64" y="9"/>
                      <a:pt x="64" y="6"/>
                    </a:cubicBezTo>
                    <a:cubicBezTo>
                      <a:pt x="64" y="3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7" name="Freeform 297"/>
              <p:cNvSpPr/>
              <p:nvPr/>
            </p:nvSpPr>
            <p:spPr bwMode="auto">
              <a:xfrm>
                <a:off x="18839286" y="4811583"/>
                <a:ext cx="1435214" cy="71383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2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8" name="Freeform 298"/>
              <p:cNvSpPr/>
              <p:nvPr/>
            </p:nvSpPr>
            <p:spPr bwMode="auto">
              <a:xfrm>
                <a:off x="19264828" y="4941130"/>
                <a:ext cx="377966" cy="64773"/>
              </a:xfrm>
              <a:custGeom>
                <a:avLst/>
                <a:gdLst>
                  <a:gd name="T0" fmla="*/ 64 w 64"/>
                  <a:gd name="T1" fmla="*/ 6 h 11"/>
                  <a:gd name="T2" fmla="*/ 58 w 64"/>
                  <a:gd name="T3" fmla="*/ 11 h 11"/>
                  <a:gd name="T4" fmla="*/ 6 w 64"/>
                  <a:gd name="T5" fmla="*/ 11 h 11"/>
                  <a:gd name="T6" fmla="*/ 0 w 64"/>
                  <a:gd name="T7" fmla="*/ 6 h 11"/>
                  <a:gd name="T8" fmla="*/ 0 w 64"/>
                  <a:gd name="T9" fmla="*/ 6 h 11"/>
                  <a:gd name="T10" fmla="*/ 6 w 64"/>
                  <a:gd name="T11" fmla="*/ 0 h 11"/>
                  <a:gd name="T12" fmla="*/ 58 w 64"/>
                  <a:gd name="T13" fmla="*/ 0 h 11"/>
                  <a:gd name="T14" fmla="*/ 64 w 64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1">
                    <a:moveTo>
                      <a:pt x="64" y="6"/>
                    </a:moveTo>
                    <a:cubicBezTo>
                      <a:pt x="64" y="9"/>
                      <a:pt x="61" y="11"/>
                      <a:pt x="58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3" y="11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4" y="3"/>
                      <a:pt x="64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89" name="Freeform 299"/>
              <p:cNvSpPr/>
              <p:nvPr/>
            </p:nvSpPr>
            <p:spPr bwMode="auto">
              <a:xfrm>
                <a:off x="18839286" y="4941130"/>
                <a:ext cx="372680" cy="64773"/>
              </a:xfrm>
              <a:custGeom>
                <a:avLst/>
                <a:gdLst>
                  <a:gd name="T0" fmla="*/ 58 w 63"/>
                  <a:gd name="T1" fmla="*/ 0 h 11"/>
                  <a:gd name="T2" fmla="*/ 5 w 63"/>
                  <a:gd name="T3" fmla="*/ 0 h 11"/>
                  <a:gd name="T4" fmla="*/ 0 w 63"/>
                  <a:gd name="T5" fmla="*/ 6 h 11"/>
                  <a:gd name="T6" fmla="*/ 5 w 63"/>
                  <a:gd name="T7" fmla="*/ 11 h 11"/>
                  <a:gd name="T8" fmla="*/ 58 w 63"/>
                  <a:gd name="T9" fmla="*/ 11 h 11"/>
                  <a:gd name="T10" fmla="*/ 63 w 63"/>
                  <a:gd name="T11" fmla="*/ 6 h 11"/>
                  <a:gd name="T12" fmla="*/ 58 w 63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3" y="9"/>
                      <a:pt x="63" y="6"/>
                    </a:cubicBezTo>
                    <a:cubicBezTo>
                      <a:pt x="63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90" name="Freeform 300"/>
              <p:cNvSpPr/>
              <p:nvPr/>
            </p:nvSpPr>
            <p:spPr bwMode="auto">
              <a:xfrm>
                <a:off x="18869681" y="3875675"/>
                <a:ext cx="1392924" cy="606754"/>
              </a:xfrm>
              <a:custGeom>
                <a:avLst/>
                <a:gdLst>
                  <a:gd name="T0" fmla="*/ 5 w 236"/>
                  <a:gd name="T1" fmla="*/ 103 h 103"/>
                  <a:gd name="T2" fmla="*/ 2 w 236"/>
                  <a:gd name="T3" fmla="*/ 102 h 103"/>
                  <a:gd name="T4" fmla="*/ 2 w 236"/>
                  <a:gd name="T5" fmla="*/ 95 h 103"/>
                  <a:gd name="T6" fmla="*/ 63 w 236"/>
                  <a:gd name="T7" fmla="*/ 29 h 103"/>
                  <a:gd name="T8" fmla="*/ 69 w 236"/>
                  <a:gd name="T9" fmla="*/ 28 h 103"/>
                  <a:gd name="T10" fmla="*/ 145 w 236"/>
                  <a:gd name="T11" fmla="*/ 80 h 103"/>
                  <a:gd name="T12" fmla="*/ 228 w 236"/>
                  <a:gd name="T13" fmla="*/ 1 h 103"/>
                  <a:gd name="T14" fmla="*/ 235 w 236"/>
                  <a:gd name="T15" fmla="*/ 2 h 103"/>
                  <a:gd name="T16" fmla="*/ 235 w 236"/>
                  <a:gd name="T17" fmla="*/ 8 h 103"/>
                  <a:gd name="T18" fmla="*/ 148 w 236"/>
                  <a:gd name="T19" fmla="*/ 90 h 103"/>
                  <a:gd name="T20" fmla="*/ 143 w 236"/>
                  <a:gd name="T21" fmla="*/ 90 h 103"/>
                  <a:gd name="T22" fmla="*/ 67 w 236"/>
                  <a:gd name="T23" fmla="*/ 38 h 103"/>
                  <a:gd name="T24" fmla="*/ 8 w 236"/>
                  <a:gd name="T25" fmla="*/ 101 h 103"/>
                  <a:gd name="T26" fmla="*/ 5 w 236"/>
                  <a:gd name="T2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103">
                    <a:moveTo>
                      <a:pt x="5" y="103"/>
                    </a:moveTo>
                    <a:cubicBezTo>
                      <a:pt x="4" y="103"/>
                      <a:pt x="3" y="102"/>
                      <a:pt x="2" y="102"/>
                    </a:cubicBezTo>
                    <a:cubicBezTo>
                      <a:pt x="0" y="100"/>
                      <a:pt x="0" y="97"/>
                      <a:pt x="2" y="95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5" y="27"/>
                      <a:pt x="68" y="27"/>
                      <a:pt x="69" y="28"/>
                    </a:cubicBezTo>
                    <a:cubicBezTo>
                      <a:pt x="145" y="80"/>
                      <a:pt x="145" y="80"/>
                      <a:pt x="145" y="80"/>
                    </a:cubicBezTo>
                    <a:cubicBezTo>
                      <a:pt x="228" y="1"/>
                      <a:pt x="228" y="1"/>
                      <a:pt x="228" y="1"/>
                    </a:cubicBezTo>
                    <a:cubicBezTo>
                      <a:pt x="230" y="0"/>
                      <a:pt x="233" y="0"/>
                      <a:pt x="235" y="2"/>
                    </a:cubicBezTo>
                    <a:cubicBezTo>
                      <a:pt x="236" y="3"/>
                      <a:pt x="236" y="6"/>
                      <a:pt x="235" y="8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7" y="91"/>
                      <a:pt x="145" y="91"/>
                      <a:pt x="143" y="90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7" y="102"/>
                      <a:pt x="6" y="103"/>
                      <a:pt x="5" y="103"/>
                    </a:cubicBezTo>
                    <a:close/>
                  </a:path>
                </a:pathLst>
              </a:custGeom>
              <a:solidFill>
                <a:srgbClr val="FF735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91" name="Oval 301"/>
              <p:cNvSpPr>
                <a:spLocks noChangeArrowheads="1"/>
              </p:cNvSpPr>
              <p:nvPr/>
            </p:nvSpPr>
            <p:spPr bwMode="auto">
              <a:xfrm>
                <a:off x="19181569" y="3993325"/>
                <a:ext cx="171803" cy="165238"/>
              </a:xfrm>
              <a:prstGeom prst="ellipse">
                <a:avLst/>
              </a:prstGeom>
              <a:solidFill>
                <a:srgbClr val="FF735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92" name="Oval 302"/>
              <p:cNvSpPr>
                <a:spLocks noChangeArrowheads="1"/>
              </p:cNvSpPr>
              <p:nvPr/>
            </p:nvSpPr>
            <p:spPr bwMode="auto">
              <a:xfrm>
                <a:off x="19659974" y="4276212"/>
                <a:ext cx="171803" cy="163916"/>
              </a:xfrm>
              <a:prstGeom prst="ellipse">
                <a:avLst/>
              </a:prstGeom>
              <a:solidFill>
                <a:srgbClr val="FF735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</p:grpSp>
        <p:grpSp>
          <p:nvGrpSpPr>
            <p:cNvPr id="25" name="Group 38"/>
            <p:cNvGrpSpPr/>
            <p:nvPr/>
          </p:nvGrpSpPr>
          <p:grpSpPr>
            <a:xfrm>
              <a:off x="4445019" y="2521528"/>
              <a:ext cx="1920847" cy="1914930"/>
              <a:chOff x="131763" y="111125"/>
              <a:chExt cx="3802063" cy="3789363"/>
            </a:xfrm>
          </p:grpSpPr>
          <p:sp>
            <p:nvSpPr>
              <p:cNvPr id="61" name="Freeform 5"/>
              <p:cNvSpPr/>
              <p:nvPr/>
            </p:nvSpPr>
            <p:spPr bwMode="auto">
              <a:xfrm>
                <a:off x="1874838" y="1930400"/>
                <a:ext cx="447675" cy="460375"/>
              </a:xfrm>
              <a:custGeom>
                <a:avLst/>
                <a:gdLst>
                  <a:gd name="T0" fmla="*/ 11 w 65"/>
                  <a:gd name="T1" fmla="*/ 0 h 67"/>
                  <a:gd name="T2" fmla="*/ 2 w 65"/>
                  <a:gd name="T3" fmla="*/ 8 h 67"/>
                  <a:gd name="T4" fmla="*/ 2 w 65"/>
                  <a:gd name="T5" fmla="*/ 18 h 67"/>
                  <a:gd name="T6" fmla="*/ 52 w 65"/>
                  <a:gd name="T7" fmla="*/ 67 h 67"/>
                  <a:gd name="T8" fmla="*/ 65 w 65"/>
                  <a:gd name="T9" fmla="*/ 54 h 67"/>
                  <a:gd name="T10" fmla="*/ 11 w 65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7">
                    <a:moveTo>
                      <a:pt x="11" y="0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11"/>
                      <a:pt x="0" y="15"/>
                      <a:pt x="2" y="18"/>
                    </a:cubicBezTo>
                    <a:cubicBezTo>
                      <a:pt x="52" y="67"/>
                      <a:pt x="52" y="67"/>
                      <a:pt x="52" y="67"/>
                    </a:cubicBezTo>
                    <a:cubicBezTo>
                      <a:pt x="65" y="54"/>
                      <a:pt x="65" y="54"/>
                      <a:pt x="65" y="54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735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62" name="Freeform 6"/>
              <p:cNvSpPr/>
              <p:nvPr/>
            </p:nvSpPr>
            <p:spPr bwMode="auto">
              <a:xfrm>
                <a:off x="2116138" y="2301875"/>
                <a:ext cx="1597025" cy="1598613"/>
              </a:xfrm>
              <a:custGeom>
                <a:avLst/>
                <a:gdLst>
                  <a:gd name="T0" fmla="*/ 17 w 232"/>
                  <a:gd name="T1" fmla="*/ 13 h 232"/>
                  <a:gd name="T2" fmla="*/ 2 w 232"/>
                  <a:gd name="T3" fmla="*/ 28 h 232"/>
                  <a:gd name="T4" fmla="*/ 2 w 232"/>
                  <a:gd name="T5" fmla="*/ 37 h 232"/>
                  <a:gd name="T6" fmla="*/ 194 w 232"/>
                  <a:gd name="T7" fmla="*/ 229 h 232"/>
                  <a:gd name="T8" fmla="*/ 204 w 232"/>
                  <a:gd name="T9" fmla="*/ 229 h 232"/>
                  <a:gd name="T10" fmla="*/ 232 w 232"/>
                  <a:gd name="T11" fmla="*/ 201 h 232"/>
                  <a:gd name="T12" fmla="*/ 38 w 232"/>
                  <a:gd name="T13" fmla="*/ 8 h 232"/>
                  <a:gd name="T14" fmla="*/ 30 w 232"/>
                  <a:gd name="T15" fmla="*/ 0 h 232"/>
                  <a:gd name="T16" fmla="*/ 17 w 232"/>
                  <a:gd name="T17" fmla="*/ 1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2" h="232">
                    <a:moveTo>
                      <a:pt x="17" y="13"/>
                    </a:moveTo>
                    <a:cubicBezTo>
                      <a:pt x="2" y="28"/>
                      <a:pt x="2" y="28"/>
                      <a:pt x="2" y="28"/>
                    </a:cubicBezTo>
                    <a:cubicBezTo>
                      <a:pt x="0" y="31"/>
                      <a:pt x="0" y="35"/>
                      <a:pt x="2" y="37"/>
                    </a:cubicBezTo>
                    <a:cubicBezTo>
                      <a:pt x="194" y="229"/>
                      <a:pt x="194" y="229"/>
                      <a:pt x="194" y="229"/>
                    </a:cubicBezTo>
                    <a:cubicBezTo>
                      <a:pt x="197" y="232"/>
                      <a:pt x="201" y="232"/>
                      <a:pt x="204" y="229"/>
                    </a:cubicBezTo>
                    <a:cubicBezTo>
                      <a:pt x="232" y="201"/>
                      <a:pt x="232" y="201"/>
                      <a:pt x="232" y="201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7" y="13"/>
                    </a:lnTo>
                    <a:close/>
                  </a:path>
                </a:pathLst>
              </a:custGeom>
              <a:solidFill>
                <a:srgbClr val="000529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63" name="Freeform 7"/>
              <p:cNvSpPr/>
              <p:nvPr/>
            </p:nvSpPr>
            <p:spPr bwMode="auto">
              <a:xfrm>
                <a:off x="1951038" y="1839913"/>
                <a:ext cx="474663" cy="461963"/>
              </a:xfrm>
              <a:custGeom>
                <a:avLst/>
                <a:gdLst>
                  <a:gd name="T0" fmla="*/ 69 w 69"/>
                  <a:gd name="T1" fmla="*/ 52 h 67"/>
                  <a:gd name="T2" fmla="*/ 20 w 69"/>
                  <a:gd name="T3" fmla="*/ 2 h 67"/>
                  <a:gd name="T4" fmla="*/ 10 w 69"/>
                  <a:gd name="T5" fmla="*/ 2 h 67"/>
                  <a:gd name="T6" fmla="*/ 0 w 69"/>
                  <a:gd name="T7" fmla="*/ 13 h 67"/>
                  <a:gd name="T8" fmla="*/ 54 w 69"/>
                  <a:gd name="T9" fmla="*/ 67 h 67"/>
                  <a:gd name="T10" fmla="*/ 69 w 69"/>
                  <a:gd name="T11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67">
                    <a:moveTo>
                      <a:pt x="69" y="5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17" y="0"/>
                      <a:pt x="13" y="0"/>
                      <a:pt x="10" y="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54" y="67"/>
                      <a:pt x="54" y="67"/>
                      <a:pt x="54" y="67"/>
                    </a:cubicBezTo>
                    <a:lnTo>
                      <a:pt x="69" y="52"/>
                    </a:lnTo>
                    <a:close/>
                  </a:path>
                </a:pathLst>
              </a:custGeom>
              <a:solidFill>
                <a:srgbClr val="FF9973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64" name="Freeform 8"/>
              <p:cNvSpPr/>
              <p:nvPr/>
            </p:nvSpPr>
            <p:spPr bwMode="auto">
              <a:xfrm>
                <a:off x="2322513" y="2074863"/>
                <a:ext cx="1611313" cy="1611313"/>
              </a:xfrm>
              <a:custGeom>
                <a:avLst/>
                <a:gdLst>
                  <a:gd name="T0" fmla="*/ 30 w 234"/>
                  <a:gd name="T1" fmla="*/ 3 h 234"/>
                  <a:gd name="T2" fmla="*/ 15 w 234"/>
                  <a:gd name="T3" fmla="*/ 18 h 234"/>
                  <a:gd name="T4" fmla="*/ 0 w 234"/>
                  <a:gd name="T5" fmla="*/ 33 h 234"/>
                  <a:gd name="T6" fmla="*/ 8 w 234"/>
                  <a:gd name="T7" fmla="*/ 41 h 234"/>
                  <a:gd name="T8" fmla="*/ 202 w 234"/>
                  <a:gd name="T9" fmla="*/ 234 h 234"/>
                  <a:gd name="T10" fmla="*/ 232 w 234"/>
                  <a:gd name="T11" fmla="*/ 204 h 234"/>
                  <a:gd name="T12" fmla="*/ 232 w 234"/>
                  <a:gd name="T13" fmla="*/ 195 h 234"/>
                  <a:gd name="T14" fmla="*/ 40 w 234"/>
                  <a:gd name="T15" fmla="*/ 3 h 234"/>
                  <a:gd name="T16" fmla="*/ 30 w 234"/>
                  <a:gd name="T17" fmla="*/ 3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4" h="234">
                    <a:moveTo>
                      <a:pt x="30" y="3"/>
                    </a:moveTo>
                    <a:cubicBezTo>
                      <a:pt x="15" y="18"/>
                      <a:pt x="15" y="18"/>
                      <a:pt x="15" y="18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202" y="234"/>
                      <a:pt x="202" y="234"/>
                      <a:pt x="202" y="234"/>
                    </a:cubicBezTo>
                    <a:cubicBezTo>
                      <a:pt x="232" y="204"/>
                      <a:pt x="232" y="204"/>
                      <a:pt x="232" y="204"/>
                    </a:cubicBezTo>
                    <a:cubicBezTo>
                      <a:pt x="234" y="202"/>
                      <a:pt x="234" y="197"/>
                      <a:pt x="232" y="195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7" y="0"/>
                      <a:pt x="33" y="0"/>
                      <a:pt x="30" y="3"/>
                    </a:cubicBezTo>
                    <a:close/>
                  </a:path>
                </a:pathLst>
              </a:custGeom>
              <a:solidFill>
                <a:srgbClr val="333754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65" name="Freeform 9"/>
              <p:cNvSpPr/>
              <p:nvPr/>
            </p:nvSpPr>
            <p:spPr bwMode="auto">
              <a:xfrm>
                <a:off x="131763" y="111125"/>
                <a:ext cx="2355850" cy="2355850"/>
              </a:xfrm>
              <a:custGeom>
                <a:avLst/>
                <a:gdLst>
                  <a:gd name="T0" fmla="*/ 281 w 342"/>
                  <a:gd name="T1" fmla="*/ 61 h 342"/>
                  <a:gd name="T2" fmla="*/ 281 w 342"/>
                  <a:gd name="T3" fmla="*/ 282 h 342"/>
                  <a:gd name="T4" fmla="*/ 61 w 342"/>
                  <a:gd name="T5" fmla="*/ 282 h 342"/>
                  <a:gd name="T6" fmla="*/ 61 w 342"/>
                  <a:gd name="T7" fmla="*/ 61 h 342"/>
                  <a:gd name="T8" fmla="*/ 281 w 342"/>
                  <a:gd name="T9" fmla="*/ 61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342">
                    <a:moveTo>
                      <a:pt x="281" y="61"/>
                    </a:moveTo>
                    <a:cubicBezTo>
                      <a:pt x="342" y="122"/>
                      <a:pt x="342" y="221"/>
                      <a:pt x="281" y="282"/>
                    </a:cubicBezTo>
                    <a:cubicBezTo>
                      <a:pt x="220" y="342"/>
                      <a:pt x="122" y="342"/>
                      <a:pt x="61" y="282"/>
                    </a:cubicBezTo>
                    <a:cubicBezTo>
                      <a:pt x="0" y="221"/>
                      <a:pt x="0" y="122"/>
                      <a:pt x="61" y="61"/>
                    </a:cubicBezTo>
                    <a:cubicBezTo>
                      <a:pt x="122" y="0"/>
                      <a:pt x="220" y="0"/>
                      <a:pt x="281" y="61"/>
                    </a:cubicBezTo>
                    <a:close/>
                  </a:path>
                </a:pathLst>
              </a:custGeom>
              <a:solidFill>
                <a:srgbClr val="000529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66" name="Freeform 10"/>
              <p:cNvSpPr/>
              <p:nvPr/>
            </p:nvSpPr>
            <p:spPr bwMode="auto">
              <a:xfrm>
                <a:off x="393700" y="379413"/>
                <a:ext cx="1831975" cy="1825625"/>
              </a:xfrm>
              <a:custGeom>
                <a:avLst/>
                <a:gdLst>
                  <a:gd name="T0" fmla="*/ 218 w 266"/>
                  <a:gd name="T1" fmla="*/ 47 h 265"/>
                  <a:gd name="T2" fmla="*/ 218 w 266"/>
                  <a:gd name="T3" fmla="*/ 218 h 265"/>
                  <a:gd name="T4" fmla="*/ 48 w 266"/>
                  <a:gd name="T5" fmla="*/ 218 h 265"/>
                  <a:gd name="T6" fmla="*/ 48 w 266"/>
                  <a:gd name="T7" fmla="*/ 47 h 265"/>
                  <a:gd name="T8" fmla="*/ 218 w 266"/>
                  <a:gd name="T9" fmla="*/ 4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265">
                    <a:moveTo>
                      <a:pt x="218" y="47"/>
                    </a:moveTo>
                    <a:cubicBezTo>
                      <a:pt x="266" y="94"/>
                      <a:pt x="266" y="171"/>
                      <a:pt x="218" y="218"/>
                    </a:cubicBezTo>
                    <a:cubicBezTo>
                      <a:pt x="171" y="265"/>
                      <a:pt x="95" y="265"/>
                      <a:pt x="48" y="218"/>
                    </a:cubicBezTo>
                    <a:cubicBezTo>
                      <a:pt x="0" y="171"/>
                      <a:pt x="0" y="94"/>
                      <a:pt x="48" y="47"/>
                    </a:cubicBezTo>
                    <a:cubicBezTo>
                      <a:pt x="95" y="0"/>
                      <a:pt x="171" y="0"/>
                      <a:pt x="218" y="47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67" name="Freeform 11"/>
              <p:cNvSpPr/>
              <p:nvPr/>
            </p:nvSpPr>
            <p:spPr bwMode="auto">
              <a:xfrm>
                <a:off x="558800" y="758825"/>
                <a:ext cx="371475" cy="1033463"/>
              </a:xfrm>
              <a:custGeom>
                <a:avLst/>
                <a:gdLst>
                  <a:gd name="T0" fmla="*/ 51 w 54"/>
                  <a:gd name="T1" fmla="*/ 147 h 150"/>
                  <a:gd name="T2" fmla="*/ 40 w 54"/>
                  <a:gd name="T3" fmla="*/ 147 h 150"/>
                  <a:gd name="T4" fmla="*/ 40 w 54"/>
                  <a:gd name="T5" fmla="*/ 3 h 150"/>
                  <a:gd name="T6" fmla="*/ 51 w 54"/>
                  <a:gd name="T7" fmla="*/ 3 h 150"/>
                  <a:gd name="T8" fmla="*/ 51 w 54"/>
                  <a:gd name="T9" fmla="*/ 14 h 150"/>
                  <a:gd name="T10" fmla="*/ 51 w 54"/>
                  <a:gd name="T11" fmla="*/ 136 h 150"/>
                  <a:gd name="T12" fmla="*/ 51 w 54"/>
                  <a:gd name="T13" fmla="*/ 14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50">
                    <a:moveTo>
                      <a:pt x="51" y="147"/>
                    </a:moveTo>
                    <a:cubicBezTo>
                      <a:pt x="48" y="150"/>
                      <a:pt x="43" y="150"/>
                      <a:pt x="40" y="147"/>
                    </a:cubicBezTo>
                    <a:cubicBezTo>
                      <a:pt x="0" y="107"/>
                      <a:pt x="0" y="43"/>
                      <a:pt x="40" y="3"/>
                    </a:cubicBezTo>
                    <a:cubicBezTo>
                      <a:pt x="43" y="0"/>
                      <a:pt x="48" y="0"/>
                      <a:pt x="51" y="3"/>
                    </a:cubicBezTo>
                    <a:cubicBezTo>
                      <a:pt x="54" y="6"/>
                      <a:pt x="54" y="11"/>
                      <a:pt x="51" y="14"/>
                    </a:cubicBezTo>
                    <a:cubicBezTo>
                      <a:pt x="17" y="47"/>
                      <a:pt x="17" y="102"/>
                      <a:pt x="51" y="136"/>
                    </a:cubicBezTo>
                    <a:cubicBezTo>
                      <a:pt x="54" y="139"/>
                      <a:pt x="54" y="144"/>
                      <a:pt x="51" y="1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  <p:sp>
            <p:nvSpPr>
              <p:cNvPr id="68" name="Freeform 12"/>
              <p:cNvSpPr/>
              <p:nvPr/>
            </p:nvSpPr>
            <p:spPr bwMode="auto">
              <a:xfrm>
                <a:off x="1041400" y="1819275"/>
                <a:ext cx="412750" cy="165100"/>
              </a:xfrm>
              <a:custGeom>
                <a:avLst/>
                <a:gdLst>
                  <a:gd name="T0" fmla="*/ 58 w 60"/>
                  <a:gd name="T1" fmla="*/ 20 h 24"/>
                  <a:gd name="T2" fmla="*/ 53 w 60"/>
                  <a:gd name="T3" fmla="*/ 22 h 24"/>
                  <a:gd name="T4" fmla="*/ 6 w 60"/>
                  <a:gd name="T5" fmla="*/ 16 h 24"/>
                  <a:gd name="T6" fmla="*/ 2 w 60"/>
                  <a:gd name="T7" fmla="*/ 6 h 24"/>
                  <a:gd name="T8" fmla="*/ 12 w 60"/>
                  <a:gd name="T9" fmla="*/ 1 h 24"/>
                  <a:gd name="T10" fmla="*/ 51 w 60"/>
                  <a:gd name="T11" fmla="*/ 6 h 24"/>
                  <a:gd name="T12" fmla="*/ 60 w 60"/>
                  <a:gd name="T13" fmla="*/ 13 h 24"/>
                  <a:gd name="T14" fmla="*/ 58 w 60"/>
                  <a:gd name="T15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24">
                    <a:moveTo>
                      <a:pt x="58" y="20"/>
                    </a:moveTo>
                    <a:cubicBezTo>
                      <a:pt x="57" y="21"/>
                      <a:pt x="55" y="22"/>
                      <a:pt x="53" y="22"/>
                    </a:cubicBezTo>
                    <a:cubicBezTo>
                      <a:pt x="37" y="24"/>
                      <a:pt x="21" y="22"/>
                      <a:pt x="6" y="16"/>
                    </a:cubicBezTo>
                    <a:cubicBezTo>
                      <a:pt x="2" y="15"/>
                      <a:pt x="0" y="10"/>
                      <a:pt x="2" y="6"/>
                    </a:cubicBezTo>
                    <a:cubicBezTo>
                      <a:pt x="3" y="2"/>
                      <a:pt x="8" y="0"/>
                      <a:pt x="12" y="1"/>
                    </a:cubicBezTo>
                    <a:cubicBezTo>
                      <a:pt x="24" y="6"/>
                      <a:pt x="38" y="8"/>
                      <a:pt x="51" y="6"/>
                    </a:cubicBezTo>
                    <a:cubicBezTo>
                      <a:pt x="56" y="6"/>
                      <a:pt x="60" y="9"/>
                      <a:pt x="60" y="13"/>
                    </a:cubicBezTo>
                    <a:cubicBezTo>
                      <a:pt x="60" y="16"/>
                      <a:pt x="59" y="18"/>
                      <a:pt x="5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Calibri Light"/>
                </a:endParaRPr>
              </a:p>
            </p:txBody>
          </p:sp>
        </p:grpSp>
        <p:grpSp>
          <p:nvGrpSpPr>
            <p:cNvPr id="26" name="Group 126"/>
            <p:cNvGrpSpPr/>
            <p:nvPr/>
          </p:nvGrpSpPr>
          <p:grpSpPr>
            <a:xfrm>
              <a:off x="2524195" y="3241842"/>
              <a:ext cx="8742644" cy="8750402"/>
              <a:chOff x="2865557" y="4639756"/>
              <a:chExt cx="3987931" cy="3991470"/>
            </a:xfrm>
          </p:grpSpPr>
          <p:grpSp>
            <p:nvGrpSpPr>
              <p:cNvPr id="29" name="Group 127"/>
              <p:cNvGrpSpPr/>
              <p:nvPr/>
            </p:nvGrpSpPr>
            <p:grpSpPr>
              <a:xfrm>
                <a:off x="4008752" y="4901590"/>
                <a:ext cx="2844736" cy="3729636"/>
                <a:chOff x="12795250" y="366713"/>
                <a:chExt cx="2738438" cy="3589337"/>
              </a:xfrm>
            </p:grpSpPr>
            <p:sp>
              <p:nvSpPr>
                <p:cNvPr id="40" name="Freeform 129"/>
                <p:cNvSpPr/>
                <p:nvPr/>
              </p:nvSpPr>
              <p:spPr bwMode="auto">
                <a:xfrm>
                  <a:off x="12795250" y="561975"/>
                  <a:ext cx="2687638" cy="3394075"/>
                </a:xfrm>
                <a:custGeom>
                  <a:avLst/>
                  <a:gdLst>
                    <a:gd name="T0" fmla="*/ 9 w 424"/>
                    <a:gd name="T1" fmla="*/ 0 h 536"/>
                    <a:gd name="T2" fmla="*/ 0 w 424"/>
                    <a:gd name="T3" fmla="*/ 25 h 536"/>
                    <a:gd name="T4" fmla="*/ 0 w 424"/>
                    <a:gd name="T5" fmla="*/ 497 h 536"/>
                    <a:gd name="T6" fmla="*/ 39 w 424"/>
                    <a:gd name="T7" fmla="*/ 536 h 536"/>
                    <a:gd name="T8" fmla="*/ 391 w 424"/>
                    <a:gd name="T9" fmla="*/ 536 h 536"/>
                    <a:gd name="T10" fmla="*/ 424 w 424"/>
                    <a:gd name="T11" fmla="*/ 519 h 536"/>
                    <a:gd name="T12" fmla="*/ 393 w 424"/>
                    <a:gd name="T13" fmla="*/ 534 h 536"/>
                    <a:gd name="T14" fmla="*/ 42 w 424"/>
                    <a:gd name="T15" fmla="*/ 534 h 536"/>
                    <a:gd name="T16" fmla="*/ 2 w 424"/>
                    <a:gd name="T17" fmla="*/ 494 h 536"/>
                    <a:gd name="T18" fmla="*/ 2 w 424"/>
                    <a:gd name="T19" fmla="*/ 22 h 536"/>
                    <a:gd name="T20" fmla="*/ 9 w 424"/>
                    <a:gd name="T21" fmla="*/ 0 h 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4" h="536">
                      <a:moveTo>
                        <a:pt x="9" y="0"/>
                      </a:moveTo>
                      <a:cubicBezTo>
                        <a:pt x="3" y="6"/>
                        <a:pt x="0" y="15"/>
                        <a:pt x="0" y="25"/>
                      </a:cubicBezTo>
                      <a:cubicBezTo>
                        <a:pt x="0" y="497"/>
                        <a:pt x="0" y="497"/>
                        <a:pt x="0" y="497"/>
                      </a:cubicBezTo>
                      <a:cubicBezTo>
                        <a:pt x="0" y="519"/>
                        <a:pt x="18" y="536"/>
                        <a:pt x="39" y="536"/>
                      </a:cubicBezTo>
                      <a:cubicBezTo>
                        <a:pt x="391" y="536"/>
                        <a:pt x="391" y="536"/>
                        <a:pt x="391" y="536"/>
                      </a:cubicBezTo>
                      <a:cubicBezTo>
                        <a:pt x="405" y="536"/>
                        <a:pt x="416" y="530"/>
                        <a:pt x="424" y="519"/>
                      </a:cubicBezTo>
                      <a:cubicBezTo>
                        <a:pt x="416" y="528"/>
                        <a:pt x="405" y="534"/>
                        <a:pt x="393" y="534"/>
                      </a:cubicBezTo>
                      <a:cubicBezTo>
                        <a:pt x="42" y="534"/>
                        <a:pt x="42" y="534"/>
                        <a:pt x="42" y="534"/>
                      </a:cubicBezTo>
                      <a:cubicBezTo>
                        <a:pt x="20" y="534"/>
                        <a:pt x="2" y="516"/>
                        <a:pt x="2" y="494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2" y="14"/>
                        <a:pt x="5" y="6"/>
                        <a:pt x="9" y="0"/>
                      </a:cubicBezTo>
                    </a:path>
                  </a:pathLst>
                </a:custGeom>
                <a:solidFill>
                  <a:srgbClr val="939598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1" name="Freeform 130"/>
                <p:cNvSpPr/>
                <p:nvPr/>
              </p:nvSpPr>
              <p:spPr bwMode="auto">
                <a:xfrm>
                  <a:off x="12807950" y="455613"/>
                  <a:ext cx="2725738" cy="3487737"/>
                </a:xfrm>
                <a:custGeom>
                  <a:avLst/>
                  <a:gdLst>
                    <a:gd name="T0" fmla="*/ 430 w 430"/>
                    <a:gd name="T1" fmla="*/ 511 h 551"/>
                    <a:gd name="T2" fmla="*/ 391 w 430"/>
                    <a:gd name="T3" fmla="*/ 551 h 551"/>
                    <a:gd name="T4" fmla="*/ 40 w 430"/>
                    <a:gd name="T5" fmla="*/ 551 h 551"/>
                    <a:gd name="T6" fmla="*/ 0 w 430"/>
                    <a:gd name="T7" fmla="*/ 511 h 551"/>
                    <a:gd name="T8" fmla="*/ 0 w 430"/>
                    <a:gd name="T9" fmla="*/ 39 h 551"/>
                    <a:gd name="T10" fmla="*/ 40 w 430"/>
                    <a:gd name="T11" fmla="*/ 0 h 551"/>
                    <a:gd name="T12" fmla="*/ 391 w 430"/>
                    <a:gd name="T13" fmla="*/ 0 h 551"/>
                    <a:gd name="T14" fmla="*/ 430 w 430"/>
                    <a:gd name="T15" fmla="*/ 39 h 551"/>
                    <a:gd name="T16" fmla="*/ 430 w 430"/>
                    <a:gd name="T17" fmla="*/ 511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0" h="551">
                      <a:moveTo>
                        <a:pt x="430" y="511"/>
                      </a:moveTo>
                      <a:cubicBezTo>
                        <a:pt x="430" y="533"/>
                        <a:pt x="413" y="551"/>
                        <a:pt x="391" y="551"/>
                      </a:cubicBezTo>
                      <a:cubicBezTo>
                        <a:pt x="40" y="551"/>
                        <a:pt x="40" y="551"/>
                        <a:pt x="40" y="551"/>
                      </a:cubicBezTo>
                      <a:cubicBezTo>
                        <a:pt x="18" y="551"/>
                        <a:pt x="0" y="533"/>
                        <a:pt x="0" y="511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40" y="0"/>
                      </a:cubicBezTo>
                      <a:cubicBezTo>
                        <a:pt x="391" y="0"/>
                        <a:pt x="391" y="0"/>
                        <a:pt x="391" y="0"/>
                      </a:cubicBezTo>
                      <a:cubicBezTo>
                        <a:pt x="413" y="0"/>
                        <a:pt x="430" y="17"/>
                        <a:pt x="430" y="39"/>
                      </a:cubicBezTo>
                      <a:cubicBezTo>
                        <a:pt x="430" y="511"/>
                        <a:pt x="430" y="511"/>
                        <a:pt x="430" y="511"/>
                      </a:cubicBezTo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2" name="Freeform 131"/>
                <p:cNvSpPr/>
                <p:nvPr/>
              </p:nvSpPr>
              <p:spPr bwMode="auto">
                <a:xfrm>
                  <a:off x="12934950" y="657225"/>
                  <a:ext cx="2459038" cy="3133725"/>
                </a:xfrm>
                <a:custGeom>
                  <a:avLst/>
                  <a:gdLst>
                    <a:gd name="T0" fmla="*/ 1549 w 1549"/>
                    <a:gd name="T1" fmla="*/ 0 h 1974"/>
                    <a:gd name="T2" fmla="*/ 1541 w 1549"/>
                    <a:gd name="T3" fmla="*/ 0 h 1974"/>
                    <a:gd name="T4" fmla="*/ 1541 w 1549"/>
                    <a:gd name="T5" fmla="*/ 1962 h 1974"/>
                    <a:gd name="T6" fmla="*/ 355 w 1549"/>
                    <a:gd name="T7" fmla="*/ 1962 h 1974"/>
                    <a:gd name="T8" fmla="*/ 0 w 1549"/>
                    <a:gd name="T9" fmla="*/ 1619 h 1974"/>
                    <a:gd name="T10" fmla="*/ 0 w 1549"/>
                    <a:gd name="T11" fmla="*/ 1619 h 1974"/>
                    <a:gd name="T12" fmla="*/ 363 w 1549"/>
                    <a:gd name="T13" fmla="*/ 1974 h 1974"/>
                    <a:gd name="T14" fmla="*/ 1549 w 1549"/>
                    <a:gd name="T15" fmla="*/ 1974 h 1974"/>
                    <a:gd name="T16" fmla="*/ 1549 w 1549"/>
                    <a:gd name="T17" fmla="*/ 0 h 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9" h="1974">
                      <a:moveTo>
                        <a:pt x="1549" y="0"/>
                      </a:moveTo>
                      <a:lnTo>
                        <a:pt x="1541" y="0"/>
                      </a:lnTo>
                      <a:lnTo>
                        <a:pt x="1541" y="1962"/>
                      </a:lnTo>
                      <a:lnTo>
                        <a:pt x="355" y="1962"/>
                      </a:lnTo>
                      <a:lnTo>
                        <a:pt x="0" y="1619"/>
                      </a:lnTo>
                      <a:lnTo>
                        <a:pt x="0" y="1619"/>
                      </a:lnTo>
                      <a:lnTo>
                        <a:pt x="363" y="1974"/>
                      </a:lnTo>
                      <a:lnTo>
                        <a:pt x="1549" y="1974"/>
                      </a:lnTo>
                      <a:lnTo>
                        <a:pt x="1549" y="0"/>
                      </a:lnTo>
                      <a:close/>
                    </a:path>
                  </a:pathLst>
                </a:custGeom>
                <a:solidFill>
                  <a:srgbClr val="1C1C1D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3" name="Freeform 132"/>
                <p:cNvSpPr/>
                <p:nvPr/>
              </p:nvSpPr>
              <p:spPr bwMode="auto">
                <a:xfrm>
                  <a:off x="12934950" y="657225"/>
                  <a:ext cx="2459038" cy="3133725"/>
                </a:xfrm>
                <a:custGeom>
                  <a:avLst/>
                  <a:gdLst>
                    <a:gd name="T0" fmla="*/ 1549 w 1549"/>
                    <a:gd name="T1" fmla="*/ 0 h 1974"/>
                    <a:gd name="T2" fmla="*/ 1541 w 1549"/>
                    <a:gd name="T3" fmla="*/ 0 h 1974"/>
                    <a:gd name="T4" fmla="*/ 1541 w 1549"/>
                    <a:gd name="T5" fmla="*/ 1962 h 1974"/>
                    <a:gd name="T6" fmla="*/ 355 w 1549"/>
                    <a:gd name="T7" fmla="*/ 1962 h 1974"/>
                    <a:gd name="T8" fmla="*/ 0 w 1549"/>
                    <a:gd name="T9" fmla="*/ 1619 h 1974"/>
                    <a:gd name="T10" fmla="*/ 0 w 1549"/>
                    <a:gd name="T11" fmla="*/ 1619 h 1974"/>
                    <a:gd name="T12" fmla="*/ 363 w 1549"/>
                    <a:gd name="T13" fmla="*/ 1974 h 1974"/>
                    <a:gd name="T14" fmla="*/ 1549 w 1549"/>
                    <a:gd name="T15" fmla="*/ 1974 h 1974"/>
                    <a:gd name="T16" fmla="*/ 1549 w 1549"/>
                    <a:gd name="T17" fmla="*/ 0 h 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9" h="1974">
                      <a:moveTo>
                        <a:pt x="1549" y="0"/>
                      </a:moveTo>
                      <a:lnTo>
                        <a:pt x="1541" y="0"/>
                      </a:lnTo>
                      <a:lnTo>
                        <a:pt x="1541" y="1962"/>
                      </a:lnTo>
                      <a:lnTo>
                        <a:pt x="355" y="1962"/>
                      </a:lnTo>
                      <a:lnTo>
                        <a:pt x="0" y="1619"/>
                      </a:lnTo>
                      <a:lnTo>
                        <a:pt x="0" y="1619"/>
                      </a:lnTo>
                      <a:lnTo>
                        <a:pt x="363" y="1974"/>
                      </a:lnTo>
                      <a:lnTo>
                        <a:pt x="1549" y="1974"/>
                      </a:lnTo>
                      <a:lnTo>
                        <a:pt x="154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4" name="Freeform 133"/>
                <p:cNvSpPr/>
                <p:nvPr/>
              </p:nvSpPr>
              <p:spPr bwMode="auto">
                <a:xfrm>
                  <a:off x="12915900" y="644525"/>
                  <a:ext cx="2465388" cy="3127375"/>
                </a:xfrm>
                <a:custGeom>
                  <a:avLst/>
                  <a:gdLst>
                    <a:gd name="T0" fmla="*/ 367 w 1553"/>
                    <a:gd name="T1" fmla="*/ 1970 h 1970"/>
                    <a:gd name="T2" fmla="*/ 1553 w 1553"/>
                    <a:gd name="T3" fmla="*/ 1970 h 1970"/>
                    <a:gd name="T4" fmla="*/ 1553 w 1553"/>
                    <a:gd name="T5" fmla="*/ 0 h 1970"/>
                    <a:gd name="T6" fmla="*/ 0 w 1553"/>
                    <a:gd name="T7" fmla="*/ 0 h 1970"/>
                    <a:gd name="T8" fmla="*/ 0 w 1553"/>
                    <a:gd name="T9" fmla="*/ 1619 h 1970"/>
                    <a:gd name="T10" fmla="*/ 367 w 1553"/>
                    <a:gd name="T11" fmla="*/ 1970 h 1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53" h="1970">
                      <a:moveTo>
                        <a:pt x="367" y="1970"/>
                      </a:moveTo>
                      <a:lnTo>
                        <a:pt x="1553" y="1970"/>
                      </a:lnTo>
                      <a:lnTo>
                        <a:pt x="1553" y="0"/>
                      </a:lnTo>
                      <a:lnTo>
                        <a:pt x="0" y="0"/>
                      </a:lnTo>
                      <a:lnTo>
                        <a:pt x="0" y="1619"/>
                      </a:lnTo>
                      <a:lnTo>
                        <a:pt x="367" y="1970"/>
                      </a:lnTo>
                      <a:close/>
                    </a:path>
                  </a:pathLst>
                </a:custGeom>
                <a:solidFill>
                  <a:srgbClr val="FFFCF5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5" name="Freeform 134"/>
                <p:cNvSpPr/>
                <p:nvPr/>
              </p:nvSpPr>
              <p:spPr bwMode="auto">
                <a:xfrm>
                  <a:off x="12915900" y="644525"/>
                  <a:ext cx="2465388" cy="3127375"/>
                </a:xfrm>
                <a:custGeom>
                  <a:avLst/>
                  <a:gdLst>
                    <a:gd name="T0" fmla="*/ 367 w 1553"/>
                    <a:gd name="T1" fmla="*/ 1970 h 1970"/>
                    <a:gd name="T2" fmla="*/ 1553 w 1553"/>
                    <a:gd name="T3" fmla="*/ 1970 h 1970"/>
                    <a:gd name="T4" fmla="*/ 1553 w 1553"/>
                    <a:gd name="T5" fmla="*/ 0 h 1970"/>
                    <a:gd name="T6" fmla="*/ 0 w 1553"/>
                    <a:gd name="T7" fmla="*/ 0 h 1970"/>
                    <a:gd name="T8" fmla="*/ 0 w 1553"/>
                    <a:gd name="T9" fmla="*/ 1619 h 1970"/>
                    <a:gd name="T10" fmla="*/ 367 w 1553"/>
                    <a:gd name="T11" fmla="*/ 1970 h 1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53" h="1970">
                      <a:moveTo>
                        <a:pt x="367" y="1970"/>
                      </a:moveTo>
                      <a:lnTo>
                        <a:pt x="1553" y="1970"/>
                      </a:lnTo>
                      <a:lnTo>
                        <a:pt x="1553" y="0"/>
                      </a:lnTo>
                      <a:lnTo>
                        <a:pt x="0" y="0"/>
                      </a:lnTo>
                      <a:lnTo>
                        <a:pt x="0" y="1619"/>
                      </a:lnTo>
                      <a:lnTo>
                        <a:pt x="367" y="197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6" name="Rectangle 135"/>
                <p:cNvSpPr>
                  <a:spLocks noChangeArrowheads="1"/>
                </p:cNvSpPr>
                <p:nvPr/>
              </p:nvSpPr>
              <p:spPr bwMode="auto">
                <a:xfrm>
                  <a:off x="14228763" y="3360738"/>
                  <a:ext cx="868363" cy="107950"/>
                </a:xfrm>
                <a:prstGeom prst="rect">
                  <a:avLst/>
                </a:prstGeom>
                <a:solidFill>
                  <a:srgbClr val="EB5055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7" name="Rectangle 136"/>
                <p:cNvSpPr>
                  <a:spLocks noChangeArrowheads="1"/>
                </p:cNvSpPr>
                <p:nvPr/>
              </p:nvSpPr>
              <p:spPr bwMode="auto">
                <a:xfrm>
                  <a:off x="13214350" y="1423988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8" name="Rectangle 137"/>
                <p:cNvSpPr>
                  <a:spLocks noChangeArrowheads="1"/>
                </p:cNvSpPr>
                <p:nvPr/>
              </p:nvSpPr>
              <p:spPr bwMode="auto">
                <a:xfrm>
                  <a:off x="13214350" y="1619250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49" name="Rectangle 138"/>
                <p:cNvSpPr>
                  <a:spLocks noChangeArrowheads="1"/>
                </p:cNvSpPr>
                <p:nvPr/>
              </p:nvSpPr>
              <p:spPr bwMode="auto">
                <a:xfrm>
                  <a:off x="13214350" y="1822450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0" name="Rectangle 139"/>
                <p:cNvSpPr>
                  <a:spLocks noChangeArrowheads="1"/>
                </p:cNvSpPr>
                <p:nvPr/>
              </p:nvSpPr>
              <p:spPr bwMode="auto">
                <a:xfrm>
                  <a:off x="13214350" y="2019300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1" name="Rectangle 140"/>
                <p:cNvSpPr>
                  <a:spLocks noChangeArrowheads="1"/>
                </p:cNvSpPr>
                <p:nvPr/>
              </p:nvSpPr>
              <p:spPr bwMode="auto">
                <a:xfrm>
                  <a:off x="13214350" y="2220913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2" name="Rectangle 141"/>
                <p:cNvSpPr>
                  <a:spLocks noChangeArrowheads="1"/>
                </p:cNvSpPr>
                <p:nvPr/>
              </p:nvSpPr>
              <p:spPr bwMode="auto">
                <a:xfrm>
                  <a:off x="13214350" y="2424113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3" name="Rectangle 142"/>
                <p:cNvSpPr>
                  <a:spLocks noChangeArrowheads="1"/>
                </p:cNvSpPr>
                <p:nvPr/>
              </p:nvSpPr>
              <p:spPr bwMode="auto">
                <a:xfrm>
                  <a:off x="13214350" y="2619375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4" name="Rectangle 143"/>
                <p:cNvSpPr>
                  <a:spLocks noChangeArrowheads="1"/>
                </p:cNvSpPr>
                <p:nvPr/>
              </p:nvSpPr>
              <p:spPr bwMode="auto">
                <a:xfrm>
                  <a:off x="13214350" y="2822575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5" name="Rectangle 144"/>
                <p:cNvSpPr>
                  <a:spLocks noChangeArrowheads="1"/>
                </p:cNvSpPr>
                <p:nvPr/>
              </p:nvSpPr>
              <p:spPr bwMode="auto">
                <a:xfrm>
                  <a:off x="13214350" y="3025775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6" name="Rectangle 145"/>
                <p:cNvSpPr>
                  <a:spLocks noChangeArrowheads="1"/>
                </p:cNvSpPr>
                <p:nvPr/>
              </p:nvSpPr>
              <p:spPr bwMode="auto">
                <a:xfrm>
                  <a:off x="13511213" y="1006475"/>
                  <a:ext cx="1325563" cy="106362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7" name="Freeform 146"/>
                <p:cNvSpPr/>
                <p:nvPr/>
              </p:nvSpPr>
              <p:spPr bwMode="auto">
                <a:xfrm>
                  <a:off x="12915900" y="3214688"/>
                  <a:ext cx="595313" cy="557212"/>
                </a:xfrm>
                <a:custGeom>
                  <a:avLst/>
                  <a:gdLst>
                    <a:gd name="T0" fmla="*/ 375 w 375"/>
                    <a:gd name="T1" fmla="*/ 0 h 351"/>
                    <a:gd name="T2" fmla="*/ 0 w 375"/>
                    <a:gd name="T3" fmla="*/ 0 h 351"/>
                    <a:gd name="T4" fmla="*/ 367 w 375"/>
                    <a:gd name="T5" fmla="*/ 351 h 351"/>
                    <a:gd name="T6" fmla="*/ 375 w 375"/>
                    <a:gd name="T7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5" h="351">
                      <a:moveTo>
                        <a:pt x="375" y="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75" y="0"/>
                      </a:lnTo>
                      <a:close/>
                    </a:path>
                  </a:pathLst>
                </a:custGeom>
                <a:solidFill>
                  <a:srgbClr val="BCBCB8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8" name="Freeform 147"/>
                <p:cNvSpPr/>
                <p:nvPr/>
              </p:nvSpPr>
              <p:spPr bwMode="auto">
                <a:xfrm>
                  <a:off x="12915900" y="3214688"/>
                  <a:ext cx="595313" cy="557212"/>
                </a:xfrm>
                <a:custGeom>
                  <a:avLst/>
                  <a:gdLst>
                    <a:gd name="T0" fmla="*/ 375 w 375"/>
                    <a:gd name="T1" fmla="*/ 0 h 351"/>
                    <a:gd name="T2" fmla="*/ 0 w 375"/>
                    <a:gd name="T3" fmla="*/ 0 h 351"/>
                    <a:gd name="T4" fmla="*/ 367 w 375"/>
                    <a:gd name="T5" fmla="*/ 351 h 351"/>
                    <a:gd name="T6" fmla="*/ 375 w 375"/>
                    <a:gd name="T7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5" h="351">
                      <a:moveTo>
                        <a:pt x="375" y="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7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59" name="Freeform 148"/>
                <p:cNvSpPr/>
                <p:nvPr/>
              </p:nvSpPr>
              <p:spPr bwMode="auto">
                <a:xfrm>
                  <a:off x="12915900" y="3214688"/>
                  <a:ext cx="582613" cy="557212"/>
                </a:xfrm>
                <a:custGeom>
                  <a:avLst/>
                  <a:gdLst>
                    <a:gd name="T0" fmla="*/ 351 w 367"/>
                    <a:gd name="T1" fmla="*/ 20 h 351"/>
                    <a:gd name="T2" fmla="*/ 0 w 367"/>
                    <a:gd name="T3" fmla="*/ 0 h 351"/>
                    <a:gd name="T4" fmla="*/ 367 w 367"/>
                    <a:gd name="T5" fmla="*/ 351 h 351"/>
                    <a:gd name="T6" fmla="*/ 351 w 367"/>
                    <a:gd name="T7" fmla="*/ 2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7" h="351">
                      <a:moveTo>
                        <a:pt x="351" y="2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51" y="20"/>
                      </a:lnTo>
                      <a:close/>
                    </a:path>
                  </a:pathLst>
                </a:custGeom>
                <a:solidFill>
                  <a:srgbClr val="F2EFE9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60" name="Rectangle 149"/>
                <p:cNvSpPr>
                  <a:spLocks noChangeArrowheads="1"/>
                </p:cNvSpPr>
                <p:nvPr/>
              </p:nvSpPr>
              <p:spPr bwMode="auto">
                <a:xfrm>
                  <a:off x="13682663" y="366713"/>
                  <a:ext cx="944563" cy="290512"/>
                </a:xfrm>
                <a:prstGeom prst="rect">
                  <a:avLst/>
                </a:prstGeom>
                <a:solidFill>
                  <a:srgbClr val="1E1E1F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</p:grpSp>
          <p:grpSp>
            <p:nvGrpSpPr>
              <p:cNvPr id="30" name="Group 128"/>
              <p:cNvGrpSpPr/>
              <p:nvPr/>
            </p:nvGrpSpPr>
            <p:grpSpPr>
              <a:xfrm>
                <a:off x="4915488" y="4639756"/>
                <a:ext cx="998195" cy="540472"/>
                <a:chOff x="17801829" y="5891398"/>
                <a:chExt cx="954592" cy="516864"/>
              </a:xfrm>
            </p:grpSpPr>
            <p:sp>
              <p:nvSpPr>
                <p:cNvPr id="38" name="Freeform 279"/>
                <p:cNvSpPr/>
                <p:nvPr/>
              </p:nvSpPr>
              <p:spPr bwMode="auto">
                <a:xfrm>
                  <a:off x="17801829" y="5891398"/>
                  <a:ext cx="954592" cy="516864"/>
                </a:xfrm>
                <a:custGeom>
                  <a:avLst/>
                  <a:gdLst>
                    <a:gd name="T0" fmla="*/ 115 w 167"/>
                    <a:gd name="T1" fmla="*/ 42 h 88"/>
                    <a:gd name="T2" fmla="*/ 117 w 167"/>
                    <a:gd name="T3" fmla="*/ 33 h 88"/>
                    <a:gd name="T4" fmla="*/ 83 w 167"/>
                    <a:gd name="T5" fmla="*/ 0 h 88"/>
                    <a:gd name="T6" fmla="*/ 50 w 167"/>
                    <a:gd name="T7" fmla="*/ 33 h 88"/>
                    <a:gd name="T8" fmla="*/ 51 w 167"/>
                    <a:gd name="T9" fmla="*/ 42 h 88"/>
                    <a:gd name="T10" fmla="*/ 0 w 167"/>
                    <a:gd name="T11" fmla="*/ 42 h 88"/>
                    <a:gd name="T12" fmla="*/ 0 w 167"/>
                    <a:gd name="T13" fmla="*/ 88 h 88"/>
                    <a:gd name="T14" fmla="*/ 167 w 167"/>
                    <a:gd name="T15" fmla="*/ 88 h 88"/>
                    <a:gd name="T16" fmla="*/ 167 w 167"/>
                    <a:gd name="T17" fmla="*/ 42 h 88"/>
                    <a:gd name="T18" fmla="*/ 115 w 167"/>
                    <a:gd name="T19" fmla="*/ 42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7" h="88">
                      <a:moveTo>
                        <a:pt x="115" y="42"/>
                      </a:moveTo>
                      <a:cubicBezTo>
                        <a:pt x="116" y="39"/>
                        <a:pt x="117" y="36"/>
                        <a:pt x="117" y="33"/>
                      </a:cubicBezTo>
                      <a:cubicBezTo>
                        <a:pt x="117" y="15"/>
                        <a:pt x="102" y="0"/>
                        <a:pt x="83" y="0"/>
                      </a:cubicBezTo>
                      <a:cubicBezTo>
                        <a:pt x="65" y="0"/>
                        <a:pt x="50" y="15"/>
                        <a:pt x="50" y="33"/>
                      </a:cubicBezTo>
                      <a:cubicBezTo>
                        <a:pt x="50" y="36"/>
                        <a:pt x="51" y="39"/>
                        <a:pt x="51" y="42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88"/>
                        <a:pt x="0" y="88"/>
                        <a:pt x="0" y="88"/>
                      </a:cubicBezTo>
                      <a:cubicBezTo>
                        <a:pt x="167" y="88"/>
                        <a:pt x="167" y="88"/>
                        <a:pt x="167" y="88"/>
                      </a:cubicBezTo>
                      <a:cubicBezTo>
                        <a:pt x="167" y="42"/>
                        <a:pt x="167" y="42"/>
                        <a:pt x="167" y="42"/>
                      </a:cubicBezTo>
                      <a:lnTo>
                        <a:pt x="115" y="42"/>
                      </a:lnTo>
                      <a:close/>
                    </a:path>
                  </a:pathLst>
                </a:custGeom>
                <a:solidFill>
                  <a:srgbClr val="FFB033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39" name="Oval 280"/>
                <p:cNvSpPr>
                  <a:spLocks noChangeArrowheads="1"/>
                </p:cNvSpPr>
                <p:nvPr/>
              </p:nvSpPr>
              <p:spPr bwMode="auto">
                <a:xfrm>
                  <a:off x="18167266" y="5973356"/>
                  <a:ext cx="229951" cy="230011"/>
                </a:xfrm>
                <a:prstGeom prst="ellipse">
                  <a:avLst/>
                </a:prstGeom>
                <a:solidFill>
                  <a:srgbClr val="000529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</p:grpSp>
          <p:grpSp>
            <p:nvGrpSpPr>
              <p:cNvPr id="31" name="Group 129"/>
              <p:cNvGrpSpPr/>
              <p:nvPr/>
            </p:nvGrpSpPr>
            <p:grpSpPr>
              <a:xfrm rot="1080935">
                <a:off x="2865557" y="5552197"/>
                <a:ext cx="2681043" cy="955676"/>
                <a:chOff x="485775" y="495300"/>
                <a:chExt cx="5238750" cy="1866901"/>
              </a:xfrm>
            </p:grpSpPr>
            <p:sp>
              <p:nvSpPr>
                <p:cNvPr id="32" name="Freeform 5"/>
                <p:cNvSpPr/>
                <p:nvPr/>
              </p:nvSpPr>
              <p:spPr bwMode="auto">
                <a:xfrm>
                  <a:off x="4603750" y="1674813"/>
                  <a:ext cx="1120775" cy="687388"/>
                </a:xfrm>
                <a:custGeom>
                  <a:avLst/>
                  <a:gdLst>
                    <a:gd name="T0" fmla="*/ 6 w 117"/>
                    <a:gd name="T1" fmla="*/ 29 h 71"/>
                    <a:gd name="T2" fmla="*/ 0 w 117"/>
                    <a:gd name="T3" fmla="*/ 58 h 71"/>
                    <a:gd name="T4" fmla="*/ 63 w 117"/>
                    <a:gd name="T5" fmla="*/ 71 h 71"/>
                    <a:gd name="T6" fmla="*/ 115 w 117"/>
                    <a:gd name="T7" fmla="*/ 55 h 71"/>
                    <a:gd name="T8" fmla="*/ 115 w 117"/>
                    <a:gd name="T9" fmla="*/ 55 h 71"/>
                    <a:gd name="T10" fmla="*/ 115 w 117"/>
                    <a:gd name="T11" fmla="*/ 53 h 71"/>
                    <a:gd name="T12" fmla="*/ 68 w 117"/>
                    <a:gd name="T13" fmla="*/ 43 h 71"/>
                    <a:gd name="T14" fmla="*/ 62 w 117"/>
                    <a:gd name="T15" fmla="*/ 46 h 71"/>
                    <a:gd name="T16" fmla="*/ 57 w 117"/>
                    <a:gd name="T17" fmla="*/ 39 h 71"/>
                    <a:gd name="T18" fmla="*/ 64 w 117"/>
                    <a:gd name="T19" fmla="*/ 35 h 71"/>
                    <a:gd name="T20" fmla="*/ 68 w 117"/>
                    <a:gd name="T21" fmla="*/ 40 h 71"/>
                    <a:gd name="T22" fmla="*/ 116 w 117"/>
                    <a:gd name="T23" fmla="*/ 50 h 71"/>
                    <a:gd name="T24" fmla="*/ 117 w 117"/>
                    <a:gd name="T25" fmla="*/ 48 h 71"/>
                    <a:gd name="T26" fmla="*/ 117 w 117"/>
                    <a:gd name="T27" fmla="*/ 48 h 71"/>
                    <a:gd name="T28" fmla="*/ 75 w 117"/>
                    <a:gd name="T29" fmla="*/ 13 h 71"/>
                    <a:gd name="T30" fmla="*/ 12 w 117"/>
                    <a:gd name="T31" fmla="*/ 0 h 71"/>
                    <a:gd name="T32" fmla="*/ 6 w 117"/>
                    <a:gd name="T33" fmla="*/ 2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7" h="71">
                      <a:moveTo>
                        <a:pt x="6" y="29"/>
                      </a:move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63" y="71"/>
                        <a:pt x="63" y="71"/>
                        <a:pt x="63" y="71"/>
                      </a:cubicBezTo>
                      <a:cubicBezTo>
                        <a:pt x="76" y="58"/>
                        <a:pt x="95" y="51"/>
                        <a:pt x="115" y="55"/>
                      </a:cubicBezTo>
                      <a:cubicBezTo>
                        <a:pt x="115" y="55"/>
                        <a:pt x="115" y="55"/>
                        <a:pt x="115" y="55"/>
                      </a:cubicBezTo>
                      <a:cubicBezTo>
                        <a:pt x="115" y="53"/>
                        <a:pt x="115" y="53"/>
                        <a:pt x="115" y="53"/>
                      </a:cubicBezTo>
                      <a:cubicBezTo>
                        <a:pt x="68" y="43"/>
                        <a:pt x="68" y="43"/>
                        <a:pt x="68" y="43"/>
                      </a:cubicBezTo>
                      <a:cubicBezTo>
                        <a:pt x="67" y="45"/>
                        <a:pt x="64" y="47"/>
                        <a:pt x="62" y="46"/>
                      </a:cubicBezTo>
                      <a:cubicBezTo>
                        <a:pt x="59" y="45"/>
                        <a:pt x="57" y="42"/>
                        <a:pt x="57" y="39"/>
                      </a:cubicBezTo>
                      <a:cubicBezTo>
                        <a:pt x="58" y="36"/>
                        <a:pt x="61" y="34"/>
                        <a:pt x="64" y="35"/>
                      </a:cubicBezTo>
                      <a:cubicBezTo>
                        <a:pt x="67" y="36"/>
                        <a:pt x="68" y="38"/>
                        <a:pt x="68" y="40"/>
                      </a:cubicBezTo>
                      <a:cubicBezTo>
                        <a:pt x="116" y="50"/>
                        <a:pt x="116" y="50"/>
                        <a:pt x="116" y="50"/>
                      </a:cubicBezTo>
                      <a:cubicBezTo>
                        <a:pt x="117" y="48"/>
                        <a:pt x="117" y="48"/>
                        <a:pt x="117" y="48"/>
                      </a:cubicBezTo>
                      <a:cubicBezTo>
                        <a:pt x="117" y="48"/>
                        <a:pt x="117" y="48"/>
                        <a:pt x="117" y="48"/>
                      </a:cubicBezTo>
                      <a:cubicBezTo>
                        <a:pt x="97" y="44"/>
                        <a:pt x="82" y="30"/>
                        <a:pt x="75" y="13"/>
                      </a:cubicBezTo>
                      <a:cubicBezTo>
                        <a:pt x="12" y="0"/>
                        <a:pt x="12" y="0"/>
                        <a:pt x="12" y="0"/>
                      </a:cubicBezTo>
                      <a:lnTo>
                        <a:pt x="6" y="29"/>
                      </a:lnTo>
                      <a:close/>
                    </a:path>
                  </a:pathLst>
                </a:custGeom>
                <a:solidFill>
                  <a:srgbClr val="1D8C96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33" name="Freeform 6"/>
                <p:cNvSpPr/>
                <p:nvPr/>
              </p:nvSpPr>
              <p:spPr bwMode="auto">
                <a:xfrm>
                  <a:off x="1549400" y="989013"/>
                  <a:ext cx="3351213" cy="1335088"/>
                </a:xfrm>
                <a:custGeom>
                  <a:avLst/>
                  <a:gdLst>
                    <a:gd name="T0" fmla="*/ 2111 w 2111"/>
                    <a:gd name="T1" fmla="*/ 420 h 841"/>
                    <a:gd name="T2" fmla="*/ 2027 w 2111"/>
                    <a:gd name="T3" fmla="*/ 841 h 841"/>
                    <a:gd name="T4" fmla="*/ 0 w 2111"/>
                    <a:gd name="T5" fmla="*/ 426 h 841"/>
                    <a:gd name="T6" fmla="*/ 84 w 2111"/>
                    <a:gd name="T7" fmla="*/ 0 h 841"/>
                    <a:gd name="T8" fmla="*/ 2111 w 2111"/>
                    <a:gd name="T9" fmla="*/ 420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11" h="841">
                      <a:moveTo>
                        <a:pt x="2111" y="420"/>
                      </a:moveTo>
                      <a:lnTo>
                        <a:pt x="2027" y="841"/>
                      </a:lnTo>
                      <a:lnTo>
                        <a:pt x="0" y="426"/>
                      </a:lnTo>
                      <a:lnTo>
                        <a:pt x="84" y="0"/>
                      </a:lnTo>
                      <a:lnTo>
                        <a:pt x="2111" y="420"/>
                      </a:lnTo>
                      <a:close/>
                    </a:path>
                  </a:pathLst>
                </a:custGeom>
                <a:solidFill>
                  <a:srgbClr val="0EB3BF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34" name="Freeform 7"/>
                <p:cNvSpPr/>
                <p:nvPr/>
              </p:nvSpPr>
              <p:spPr bwMode="auto">
                <a:xfrm>
                  <a:off x="1414463" y="958850"/>
                  <a:ext cx="3352800" cy="1344613"/>
                </a:xfrm>
                <a:custGeom>
                  <a:avLst/>
                  <a:gdLst>
                    <a:gd name="T0" fmla="*/ 2112 w 2112"/>
                    <a:gd name="T1" fmla="*/ 421 h 847"/>
                    <a:gd name="T2" fmla="*/ 2027 w 2112"/>
                    <a:gd name="T3" fmla="*/ 847 h 847"/>
                    <a:gd name="T4" fmla="*/ 0 w 2112"/>
                    <a:gd name="T5" fmla="*/ 427 h 847"/>
                    <a:gd name="T6" fmla="*/ 85 w 2112"/>
                    <a:gd name="T7" fmla="*/ 0 h 847"/>
                    <a:gd name="T8" fmla="*/ 2112 w 2112"/>
                    <a:gd name="T9" fmla="*/ 421 h 8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12" h="847">
                      <a:moveTo>
                        <a:pt x="2112" y="421"/>
                      </a:moveTo>
                      <a:lnTo>
                        <a:pt x="2027" y="847"/>
                      </a:lnTo>
                      <a:lnTo>
                        <a:pt x="0" y="427"/>
                      </a:lnTo>
                      <a:lnTo>
                        <a:pt x="85" y="0"/>
                      </a:lnTo>
                      <a:lnTo>
                        <a:pt x="2112" y="421"/>
                      </a:lnTo>
                      <a:close/>
                    </a:path>
                  </a:pathLst>
                </a:custGeom>
                <a:solidFill>
                  <a:srgbClr val="FDC000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35" name="Freeform 8"/>
                <p:cNvSpPr/>
                <p:nvPr/>
              </p:nvSpPr>
              <p:spPr bwMode="auto">
                <a:xfrm>
                  <a:off x="485775" y="736600"/>
                  <a:ext cx="536575" cy="862013"/>
                </a:xfrm>
                <a:custGeom>
                  <a:avLst/>
                  <a:gdLst>
                    <a:gd name="T0" fmla="*/ 37 w 56"/>
                    <a:gd name="T1" fmla="*/ 88 h 89"/>
                    <a:gd name="T2" fmla="*/ 39 w 56"/>
                    <a:gd name="T3" fmla="*/ 89 h 89"/>
                    <a:gd name="T4" fmla="*/ 56 w 56"/>
                    <a:gd name="T5" fmla="*/ 5 h 89"/>
                    <a:gd name="T6" fmla="*/ 54 w 56"/>
                    <a:gd name="T7" fmla="*/ 4 h 89"/>
                    <a:gd name="T8" fmla="*/ 5 w 56"/>
                    <a:gd name="T9" fmla="*/ 38 h 89"/>
                    <a:gd name="T10" fmla="*/ 37 w 56"/>
                    <a:gd name="T11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" h="89">
                      <a:moveTo>
                        <a:pt x="37" y="88"/>
                      </a:moveTo>
                      <a:cubicBezTo>
                        <a:pt x="39" y="89"/>
                        <a:pt x="39" y="89"/>
                        <a:pt x="39" y="89"/>
                      </a:cubicBezTo>
                      <a:cubicBezTo>
                        <a:pt x="56" y="5"/>
                        <a:pt x="56" y="5"/>
                        <a:pt x="56" y="5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32" y="0"/>
                        <a:pt x="10" y="15"/>
                        <a:pt x="5" y="38"/>
                      </a:cubicBezTo>
                      <a:cubicBezTo>
                        <a:pt x="0" y="61"/>
                        <a:pt x="15" y="83"/>
                        <a:pt x="37" y="88"/>
                      </a:cubicBezTo>
                      <a:close/>
                    </a:path>
                  </a:pathLst>
                </a:custGeom>
                <a:solidFill>
                  <a:srgbClr val="FDC000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36" name="Freeform 9"/>
                <p:cNvSpPr/>
                <p:nvPr/>
              </p:nvSpPr>
              <p:spPr bwMode="auto">
                <a:xfrm>
                  <a:off x="858838" y="495300"/>
                  <a:ext cx="2087563" cy="1373188"/>
                </a:xfrm>
                <a:custGeom>
                  <a:avLst/>
                  <a:gdLst>
                    <a:gd name="T0" fmla="*/ 17 w 218"/>
                    <a:gd name="T1" fmla="*/ 30 h 142"/>
                    <a:gd name="T2" fmla="*/ 0 w 218"/>
                    <a:gd name="T3" fmla="*/ 114 h 142"/>
                    <a:gd name="T4" fmla="*/ 137 w 218"/>
                    <a:gd name="T5" fmla="*/ 142 h 142"/>
                    <a:gd name="T6" fmla="*/ 145 w 218"/>
                    <a:gd name="T7" fmla="*/ 136 h 142"/>
                    <a:gd name="T8" fmla="*/ 159 w 218"/>
                    <a:gd name="T9" fmla="*/ 65 h 142"/>
                    <a:gd name="T10" fmla="*/ 154 w 218"/>
                    <a:gd name="T11" fmla="*/ 58 h 142"/>
                    <a:gd name="T12" fmla="*/ 31 w 218"/>
                    <a:gd name="T13" fmla="*/ 32 h 142"/>
                    <a:gd name="T14" fmla="*/ 54 w 218"/>
                    <a:gd name="T15" fmla="*/ 18 h 142"/>
                    <a:gd name="T16" fmla="*/ 206 w 218"/>
                    <a:gd name="T17" fmla="*/ 49 h 142"/>
                    <a:gd name="T18" fmla="*/ 206 w 218"/>
                    <a:gd name="T19" fmla="*/ 49 h 142"/>
                    <a:gd name="T20" fmla="*/ 216 w 218"/>
                    <a:gd name="T21" fmla="*/ 44 h 142"/>
                    <a:gd name="T22" fmla="*/ 216 w 218"/>
                    <a:gd name="T23" fmla="*/ 44 h 142"/>
                    <a:gd name="T24" fmla="*/ 218 w 218"/>
                    <a:gd name="T25" fmla="*/ 36 h 142"/>
                    <a:gd name="T26" fmla="*/ 57 w 218"/>
                    <a:gd name="T27" fmla="*/ 3 h 142"/>
                    <a:gd name="T28" fmla="*/ 17 w 218"/>
                    <a:gd name="T29" fmla="*/ 30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18" h="142">
                      <a:moveTo>
                        <a:pt x="17" y="30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137" y="142"/>
                        <a:pt x="137" y="142"/>
                        <a:pt x="137" y="142"/>
                      </a:cubicBezTo>
                      <a:cubicBezTo>
                        <a:pt x="140" y="142"/>
                        <a:pt x="144" y="140"/>
                        <a:pt x="145" y="136"/>
                      </a:cubicBezTo>
                      <a:cubicBezTo>
                        <a:pt x="159" y="65"/>
                        <a:pt x="159" y="65"/>
                        <a:pt x="159" y="65"/>
                      </a:cubicBezTo>
                      <a:cubicBezTo>
                        <a:pt x="160" y="62"/>
                        <a:pt x="158" y="58"/>
                        <a:pt x="154" y="58"/>
                      </a:cubicBezTo>
                      <a:cubicBezTo>
                        <a:pt x="31" y="32"/>
                        <a:pt x="31" y="32"/>
                        <a:pt x="31" y="32"/>
                      </a:cubicBezTo>
                      <a:cubicBezTo>
                        <a:pt x="33" y="22"/>
                        <a:pt x="44" y="15"/>
                        <a:pt x="54" y="18"/>
                      </a:cubicBezTo>
                      <a:cubicBezTo>
                        <a:pt x="206" y="49"/>
                        <a:pt x="206" y="49"/>
                        <a:pt x="206" y="49"/>
                      </a:cubicBezTo>
                      <a:cubicBezTo>
                        <a:pt x="206" y="49"/>
                        <a:pt x="206" y="49"/>
                        <a:pt x="206" y="49"/>
                      </a:cubicBezTo>
                      <a:cubicBezTo>
                        <a:pt x="210" y="49"/>
                        <a:pt x="215" y="47"/>
                        <a:pt x="216" y="44"/>
                      </a:cubicBezTo>
                      <a:cubicBezTo>
                        <a:pt x="216" y="44"/>
                        <a:pt x="216" y="44"/>
                        <a:pt x="216" y="44"/>
                      </a:cubicBezTo>
                      <a:cubicBezTo>
                        <a:pt x="218" y="36"/>
                        <a:pt x="218" y="36"/>
                        <a:pt x="218" y="36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39" y="0"/>
                        <a:pt x="21" y="11"/>
                        <a:pt x="17" y="30"/>
                      </a:cubicBezTo>
                      <a:close/>
                    </a:path>
                  </a:pathLst>
                </a:custGeom>
                <a:solidFill>
                  <a:srgbClr val="1D8C96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  <p:sp>
              <p:nvSpPr>
                <p:cNvPr id="37" name="Freeform 10"/>
                <p:cNvSpPr/>
                <p:nvPr/>
              </p:nvSpPr>
              <p:spPr bwMode="auto">
                <a:xfrm>
                  <a:off x="993775" y="804863"/>
                  <a:ext cx="344488" cy="850900"/>
                </a:xfrm>
                <a:custGeom>
                  <a:avLst/>
                  <a:gdLst>
                    <a:gd name="T0" fmla="*/ 114 w 217"/>
                    <a:gd name="T1" fmla="*/ 536 h 536"/>
                    <a:gd name="T2" fmla="*/ 217 w 217"/>
                    <a:gd name="T3" fmla="*/ 24 h 536"/>
                    <a:gd name="T4" fmla="*/ 102 w 217"/>
                    <a:gd name="T5" fmla="*/ 0 h 536"/>
                    <a:gd name="T6" fmla="*/ 0 w 217"/>
                    <a:gd name="T7" fmla="*/ 512 h 536"/>
                    <a:gd name="T8" fmla="*/ 114 w 217"/>
                    <a:gd name="T9" fmla="*/ 536 h 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7" h="536">
                      <a:moveTo>
                        <a:pt x="114" y="536"/>
                      </a:moveTo>
                      <a:lnTo>
                        <a:pt x="217" y="24"/>
                      </a:lnTo>
                      <a:lnTo>
                        <a:pt x="102" y="0"/>
                      </a:lnTo>
                      <a:lnTo>
                        <a:pt x="0" y="512"/>
                      </a:lnTo>
                      <a:lnTo>
                        <a:pt x="114" y="536"/>
                      </a:lnTo>
                      <a:close/>
                    </a:path>
                  </a:pathLst>
                </a:custGeom>
                <a:solidFill>
                  <a:srgbClr val="FDC000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latin typeface="Calibri Light"/>
                  </a:endParaRPr>
                </a:p>
              </p:txBody>
            </p:sp>
          </p:grpSp>
        </p:grpSp>
      </p:grpSp>
      <p:grpSp>
        <p:nvGrpSpPr>
          <p:cNvPr id="99" name="组 5">
            <a:extLst>
              <a:ext uri="{FF2B5EF4-FFF2-40B4-BE49-F238E27FC236}">
                <a16:creationId xmlns:a16="http://schemas.microsoft.com/office/drawing/2014/main" id="{5F63A8F5-CCAD-480C-865A-293BF3519205}"/>
              </a:ext>
            </a:extLst>
          </p:cNvPr>
          <p:cNvGrpSpPr/>
          <p:nvPr/>
        </p:nvGrpSpPr>
        <p:grpSpPr>
          <a:xfrm>
            <a:off x="6562636" y="3344779"/>
            <a:ext cx="2839271" cy="465137"/>
            <a:chOff x="4886191" y="3496431"/>
            <a:chExt cx="1795173" cy="348853"/>
          </a:xfrm>
          <a:solidFill>
            <a:schemeClr val="accent1"/>
          </a:solidFill>
        </p:grpSpPr>
        <p:sp>
          <p:nvSpPr>
            <p:cNvPr id="100" name="MH_Entry_1">
              <a:hlinkClick r:id="rId15" action="ppaction://hlinksldjump"/>
              <a:extLst>
                <a:ext uri="{FF2B5EF4-FFF2-40B4-BE49-F238E27FC236}">
                  <a16:creationId xmlns:a16="http://schemas.microsoft.com/office/drawing/2014/main" id="{54B29B9C-264F-412B-B66F-FCBC321245B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153254" y="3496431"/>
              <a:ext cx="1528110" cy="348853"/>
            </a:xfrm>
            <a:custGeom>
              <a:avLst/>
              <a:gdLst>
                <a:gd name="connsiteX0" fmla="*/ 0 w 3954840"/>
                <a:gd name="connsiteY0" fmla="*/ 0 h 557348"/>
                <a:gd name="connsiteX1" fmla="*/ 3835506 w 3954840"/>
                <a:gd name="connsiteY1" fmla="*/ 0 h 557348"/>
                <a:gd name="connsiteX2" fmla="*/ 3954840 w 3954840"/>
                <a:gd name="connsiteY2" fmla="*/ 92893 h 557348"/>
                <a:gd name="connsiteX3" fmla="*/ 3954840 w 3954840"/>
                <a:gd name="connsiteY3" fmla="*/ 464455 h 557348"/>
                <a:gd name="connsiteX4" fmla="*/ 3835506 w 3954840"/>
                <a:gd name="connsiteY4" fmla="*/ 557348 h 557348"/>
                <a:gd name="connsiteX5" fmla="*/ 0 w 3954840"/>
                <a:gd name="connsiteY5" fmla="*/ 557348 h 557348"/>
                <a:gd name="connsiteX6" fmla="*/ 45938 w 3954840"/>
                <a:gd name="connsiteY6" fmla="*/ 532414 h 557348"/>
                <a:gd name="connsiteX7" fmla="*/ 180850 w 3954840"/>
                <a:gd name="connsiteY7" fmla="*/ 278674 h 557348"/>
                <a:gd name="connsiteX8" fmla="*/ 45938 w 3954840"/>
                <a:gd name="connsiteY8" fmla="*/ 24934 h 55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4840" h="557348">
                  <a:moveTo>
                    <a:pt x="0" y="0"/>
                  </a:moveTo>
                  <a:lnTo>
                    <a:pt x="3835506" y="0"/>
                  </a:lnTo>
                  <a:cubicBezTo>
                    <a:pt x="3901412" y="0"/>
                    <a:pt x="3954840" y="41590"/>
                    <a:pt x="3954840" y="92893"/>
                  </a:cubicBezTo>
                  <a:lnTo>
                    <a:pt x="3954840" y="464455"/>
                  </a:lnTo>
                  <a:cubicBezTo>
                    <a:pt x="3954840" y="515758"/>
                    <a:pt x="3901412" y="557348"/>
                    <a:pt x="3835506" y="557348"/>
                  </a:cubicBezTo>
                  <a:lnTo>
                    <a:pt x="0" y="557348"/>
                  </a:lnTo>
                  <a:lnTo>
                    <a:pt x="45938" y="532414"/>
                  </a:lnTo>
                  <a:cubicBezTo>
                    <a:pt x="127334" y="477424"/>
                    <a:pt x="180850" y="384299"/>
                    <a:pt x="180850" y="278674"/>
                  </a:cubicBezTo>
                  <a:cubicBezTo>
                    <a:pt x="180850" y="173050"/>
                    <a:pt x="127334" y="79925"/>
                    <a:pt x="45938" y="24934"/>
                  </a:cubicBezTo>
                  <a:close/>
                </a:path>
              </a:pathLst>
            </a:custGeom>
            <a:grpFill/>
            <a:ln>
              <a:solidFill>
                <a:srgbClr val="008E9D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180000" tIns="36000" rIns="36000" bIns="36000" anchor="ctr">
              <a:noAutofit/>
            </a:bodyPr>
            <a:lstStyle/>
            <a:p>
              <a:pPr defTabSz="913765" fontAlgn="ctr">
                <a:buClr>
                  <a:srgbClr val="4BACC6"/>
                </a:buClr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  <a:sym typeface="+mn-ea"/>
                </a:rPr>
                <a:t>    员工信息</a:t>
              </a:r>
              <a:endParaRPr lang="zh-CN" altLang="en-US" sz="2000" dirty="0">
                <a:solidFill>
                  <a:schemeClr val="bg1"/>
                </a:solidFill>
                <a:latin typeface="FZLanTingHeiS-DB-GB" panose="02000000000000000000" pitchFamily="2" charset="-122"/>
                <a:ea typeface="FZLanTingHeiS-DB-GB" panose="02000000000000000000" pitchFamily="2" charset="-122"/>
              </a:endParaRPr>
            </a:p>
          </p:txBody>
        </p:sp>
        <p:sp>
          <p:nvSpPr>
            <p:cNvPr id="101" name="MH_Number_1">
              <a:hlinkClick r:id="rId15" action="ppaction://hlinksldjump"/>
              <a:extLst>
                <a:ext uri="{FF2B5EF4-FFF2-40B4-BE49-F238E27FC236}">
                  <a16:creationId xmlns:a16="http://schemas.microsoft.com/office/drawing/2014/main" id="{96195E11-6D82-4540-A057-36FA3BAF46D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886191" y="3518296"/>
              <a:ext cx="305123" cy="305122"/>
            </a:xfrm>
            <a:prstGeom prst="ellipse">
              <a:avLst/>
            </a:prstGeom>
            <a:grpFill/>
            <a:ln>
              <a:solidFill>
                <a:srgbClr val="008E9D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kern="0" dirty="0">
                  <a:solidFill>
                    <a:srgbClr val="FFFFFF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</a:rPr>
                <a:t>3</a:t>
              </a:r>
              <a:endParaRPr lang="zh-CN" altLang="en-US" sz="2000" kern="0" dirty="0">
                <a:solidFill>
                  <a:srgbClr val="FFFFFF"/>
                </a:solidFill>
                <a:latin typeface="FZLanTingHeiS-DB-GB" panose="02000000000000000000" pitchFamily="2" charset="-122"/>
                <a:ea typeface="FZLanTingHeiS-DB-GB" panose="02000000000000000000" pitchFamily="2" charset="-122"/>
              </a:endParaRPr>
            </a:p>
          </p:txBody>
        </p:sp>
      </p:grpSp>
      <p:grpSp>
        <p:nvGrpSpPr>
          <p:cNvPr id="102" name="组 5">
            <a:extLst>
              <a:ext uri="{FF2B5EF4-FFF2-40B4-BE49-F238E27FC236}">
                <a16:creationId xmlns:a16="http://schemas.microsoft.com/office/drawing/2014/main" id="{127CDCEC-DB5A-4D9E-A69E-4E68460B21B2}"/>
              </a:ext>
            </a:extLst>
          </p:cNvPr>
          <p:cNvGrpSpPr/>
          <p:nvPr/>
        </p:nvGrpSpPr>
        <p:grpSpPr>
          <a:xfrm>
            <a:off x="6562636" y="4257916"/>
            <a:ext cx="2839272" cy="465137"/>
            <a:chOff x="4886191" y="3496431"/>
            <a:chExt cx="1795174" cy="348853"/>
          </a:xfrm>
          <a:solidFill>
            <a:schemeClr val="accent1"/>
          </a:solidFill>
        </p:grpSpPr>
        <p:sp>
          <p:nvSpPr>
            <p:cNvPr id="103" name="MH_Entry_1">
              <a:hlinkClick r:id="rId15" action="ppaction://hlinksldjump"/>
              <a:extLst>
                <a:ext uri="{FF2B5EF4-FFF2-40B4-BE49-F238E27FC236}">
                  <a16:creationId xmlns:a16="http://schemas.microsoft.com/office/drawing/2014/main" id="{75277C64-6038-46F8-A3A2-121B2DDC355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153255" y="3496431"/>
              <a:ext cx="1528110" cy="348853"/>
            </a:xfrm>
            <a:custGeom>
              <a:avLst/>
              <a:gdLst>
                <a:gd name="connsiteX0" fmla="*/ 0 w 3954840"/>
                <a:gd name="connsiteY0" fmla="*/ 0 h 557348"/>
                <a:gd name="connsiteX1" fmla="*/ 3835506 w 3954840"/>
                <a:gd name="connsiteY1" fmla="*/ 0 h 557348"/>
                <a:gd name="connsiteX2" fmla="*/ 3954840 w 3954840"/>
                <a:gd name="connsiteY2" fmla="*/ 92893 h 557348"/>
                <a:gd name="connsiteX3" fmla="*/ 3954840 w 3954840"/>
                <a:gd name="connsiteY3" fmla="*/ 464455 h 557348"/>
                <a:gd name="connsiteX4" fmla="*/ 3835506 w 3954840"/>
                <a:gd name="connsiteY4" fmla="*/ 557348 h 557348"/>
                <a:gd name="connsiteX5" fmla="*/ 0 w 3954840"/>
                <a:gd name="connsiteY5" fmla="*/ 557348 h 557348"/>
                <a:gd name="connsiteX6" fmla="*/ 45938 w 3954840"/>
                <a:gd name="connsiteY6" fmla="*/ 532414 h 557348"/>
                <a:gd name="connsiteX7" fmla="*/ 180850 w 3954840"/>
                <a:gd name="connsiteY7" fmla="*/ 278674 h 557348"/>
                <a:gd name="connsiteX8" fmla="*/ 45938 w 3954840"/>
                <a:gd name="connsiteY8" fmla="*/ 24934 h 55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4840" h="557348">
                  <a:moveTo>
                    <a:pt x="0" y="0"/>
                  </a:moveTo>
                  <a:lnTo>
                    <a:pt x="3835506" y="0"/>
                  </a:lnTo>
                  <a:cubicBezTo>
                    <a:pt x="3901412" y="0"/>
                    <a:pt x="3954840" y="41590"/>
                    <a:pt x="3954840" y="92893"/>
                  </a:cubicBezTo>
                  <a:lnTo>
                    <a:pt x="3954840" y="464455"/>
                  </a:lnTo>
                  <a:cubicBezTo>
                    <a:pt x="3954840" y="515758"/>
                    <a:pt x="3901412" y="557348"/>
                    <a:pt x="3835506" y="557348"/>
                  </a:cubicBezTo>
                  <a:lnTo>
                    <a:pt x="0" y="557348"/>
                  </a:lnTo>
                  <a:lnTo>
                    <a:pt x="45938" y="532414"/>
                  </a:lnTo>
                  <a:cubicBezTo>
                    <a:pt x="127334" y="477424"/>
                    <a:pt x="180850" y="384299"/>
                    <a:pt x="180850" y="278674"/>
                  </a:cubicBezTo>
                  <a:cubicBezTo>
                    <a:pt x="180850" y="173050"/>
                    <a:pt x="127334" y="79925"/>
                    <a:pt x="45938" y="24934"/>
                  </a:cubicBezTo>
                  <a:close/>
                </a:path>
              </a:pathLst>
            </a:custGeom>
            <a:grpFill/>
            <a:ln>
              <a:solidFill>
                <a:srgbClr val="008E9D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180000" tIns="36000" rIns="36000" bIns="36000" anchor="ctr">
              <a:noAutofit/>
            </a:bodyPr>
            <a:lstStyle/>
            <a:p>
              <a:pPr defTabSz="913765" fontAlgn="ctr">
                <a:buClr>
                  <a:srgbClr val="4BACC6"/>
                </a:buClr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  <a:sym typeface="+mn-ea"/>
                </a:rPr>
                <a:t>    异动管理</a:t>
              </a:r>
              <a:endParaRPr lang="zh-CN" altLang="en-US" sz="2000" dirty="0">
                <a:solidFill>
                  <a:schemeClr val="bg1"/>
                </a:solidFill>
                <a:latin typeface="FZLanTingHeiS-DB-GB" panose="02000000000000000000" pitchFamily="2" charset="-122"/>
                <a:ea typeface="FZLanTingHeiS-DB-GB" panose="02000000000000000000" pitchFamily="2" charset="-122"/>
              </a:endParaRPr>
            </a:p>
          </p:txBody>
        </p:sp>
        <p:sp>
          <p:nvSpPr>
            <p:cNvPr id="104" name="MH_Number_1">
              <a:hlinkClick r:id="rId15" action="ppaction://hlinksldjump"/>
              <a:extLst>
                <a:ext uri="{FF2B5EF4-FFF2-40B4-BE49-F238E27FC236}">
                  <a16:creationId xmlns:a16="http://schemas.microsoft.com/office/drawing/2014/main" id="{B586AD71-0B02-4300-A6C4-E572DD64F1F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886191" y="3518296"/>
              <a:ext cx="305123" cy="305122"/>
            </a:xfrm>
            <a:prstGeom prst="ellipse">
              <a:avLst/>
            </a:prstGeom>
            <a:grpFill/>
            <a:ln>
              <a:solidFill>
                <a:srgbClr val="008E9D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kern="0" dirty="0">
                  <a:solidFill>
                    <a:srgbClr val="FFFFFF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</a:rPr>
                <a:t>4</a:t>
              </a:r>
              <a:endParaRPr lang="zh-CN" altLang="en-US" sz="2000" kern="0" dirty="0">
                <a:solidFill>
                  <a:srgbClr val="FFFFFF"/>
                </a:solidFill>
                <a:latin typeface="FZLanTingHeiS-DB-GB" panose="02000000000000000000" pitchFamily="2" charset="-122"/>
                <a:ea typeface="FZLanTingHeiS-DB-GB" panose="02000000000000000000" pitchFamily="2" charset="-122"/>
              </a:endParaRPr>
            </a:p>
          </p:txBody>
        </p:sp>
      </p:grpSp>
      <p:grpSp>
        <p:nvGrpSpPr>
          <p:cNvPr id="105" name="组 5">
            <a:extLst>
              <a:ext uri="{FF2B5EF4-FFF2-40B4-BE49-F238E27FC236}">
                <a16:creationId xmlns:a16="http://schemas.microsoft.com/office/drawing/2014/main" id="{8E249475-DC27-4B12-A5BE-018E46B3799F}"/>
              </a:ext>
            </a:extLst>
          </p:cNvPr>
          <p:cNvGrpSpPr/>
          <p:nvPr/>
        </p:nvGrpSpPr>
        <p:grpSpPr>
          <a:xfrm>
            <a:off x="6562637" y="5234441"/>
            <a:ext cx="2839271" cy="465137"/>
            <a:chOff x="4886191" y="3496431"/>
            <a:chExt cx="1795173" cy="348853"/>
          </a:xfrm>
          <a:solidFill>
            <a:schemeClr val="accent1"/>
          </a:solidFill>
        </p:grpSpPr>
        <p:sp>
          <p:nvSpPr>
            <p:cNvPr id="106" name="MH_Entry_1">
              <a:hlinkClick r:id="rId15" action="ppaction://hlinksldjump"/>
              <a:extLst>
                <a:ext uri="{FF2B5EF4-FFF2-40B4-BE49-F238E27FC236}">
                  <a16:creationId xmlns:a16="http://schemas.microsoft.com/office/drawing/2014/main" id="{F410AE8E-F757-45F9-B8BC-89750988D081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153253" y="3496431"/>
              <a:ext cx="1528111" cy="348853"/>
            </a:xfrm>
            <a:custGeom>
              <a:avLst/>
              <a:gdLst>
                <a:gd name="connsiteX0" fmla="*/ 0 w 3954840"/>
                <a:gd name="connsiteY0" fmla="*/ 0 h 557348"/>
                <a:gd name="connsiteX1" fmla="*/ 3835506 w 3954840"/>
                <a:gd name="connsiteY1" fmla="*/ 0 h 557348"/>
                <a:gd name="connsiteX2" fmla="*/ 3954840 w 3954840"/>
                <a:gd name="connsiteY2" fmla="*/ 92893 h 557348"/>
                <a:gd name="connsiteX3" fmla="*/ 3954840 w 3954840"/>
                <a:gd name="connsiteY3" fmla="*/ 464455 h 557348"/>
                <a:gd name="connsiteX4" fmla="*/ 3835506 w 3954840"/>
                <a:gd name="connsiteY4" fmla="*/ 557348 h 557348"/>
                <a:gd name="connsiteX5" fmla="*/ 0 w 3954840"/>
                <a:gd name="connsiteY5" fmla="*/ 557348 h 557348"/>
                <a:gd name="connsiteX6" fmla="*/ 45938 w 3954840"/>
                <a:gd name="connsiteY6" fmla="*/ 532414 h 557348"/>
                <a:gd name="connsiteX7" fmla="*/ 180850 w 3954840"/>
                <a:gd name="connsiteY7" fmla="*/ 278674 h 557348"/>
                <a:gd name="connsiteX8" fmla="*/ 45938 w 3954840"/>
                <a:gd name="connsiteY8" fmla="*/ 24934 h 55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4840" h="557348">
                  <a:moveTo>
                    <a:pt x="0" y="0"/>
                  </a:moveTo>
                  <a:lnTo>
                    <a:pt x="3835506" y="0"/>
                  </a:lnTo>
                  <a:cubicBezTo>
                    <a:pt x="3901412" y="0"/>
                    <a:pt x="3954840" y="41590"/>
                    <a:pt x="3954840" y="92893"/>
                  </a:cubicBezTo>
                  <a:lnTo>
                    <a:pt x="3954840" y="464455"/>
                  </a:lnTo>
                  <a:cubicBezTo>
                    <a:pt x="3954840" y="515758"/>
                    <a:pt x="3901412" y="557348"/>
                    <a:pt x="3835506" y="557348"/>
                  </a:cubicBezTo>
                  <a:lnTo>
                    <a:pt x="0" y="557348"/>
                  </a:lnTo>
                  <a:lnTo>
                    <a:pt x="45938" y="532414"/>
                  </a:lnTo>
                  <a:cubicBezTo>
                    <a:pt x="127334" y="477424"/>
                    <a:pt x="180850" y="384299"/>
                    <a:pt x="180850" y="278674"/>
                  </a:cubicBezTo>
                  <a:cubicBezTo>
                    <a:pt x="180850" y="173050"/>
                    <a:pt x="127334" y="79925"/>
                    <a:pt x="45938" y="24934"/>
                  </a:cubicBezTo>
                  <a:close/>
                </a:path>
              </a:pathLst>
            </a:custGeom>
            <a:grpFill/>
            <a:ln>
              <a:solidFill>
                <a:srgbClr val="008E9D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180000" tIns="36000" rIns="36000" bIns="36000" anchor="ctr">
              <a:noAutofit/>
            </a:bodyPr>
            <a:lstStyle/>
            <a:p>
              <a:pPr defTabSz="913765" fontAlgn="ctr">
                <a:buClr>
                  <a:srgbClr val="4BACC6"/>
                </a:buClr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  <a:sym typeface="+mn-ea"/>
                </a:rPr>
                <a:t>    员工自助</a:t>
              </a:r>
              <a:endParaRPr lang="zh-CN" altLang="en-US" sz="2000" dirty="0">
                <a:solidFill>
                  <a:schemeClr val="bg1"/>
                </a:solidFill>
                <a:latin typeface="FZLanTingHeiS-DB-GB" panose="02000000000000000000" pitchFamily="2" charset="-122"/>
                <a:ea typeface="FZLanTingHeiS-DB-GB" panose="02000000000000000000" pitchFamily="2" charset="-122"/>
              </a:endParaRPr>
            </a:p>
          </p:txBody>
        </p:sp>
        <p:sp>
          <p:nvSpPr>
            <p:cNvPr id="107" name="MH_Number_1">
              <a:hlinkClick r:id="rId15" action="ppaction://hlinksldjump"/>
              <a:extLst>
                <a:ext uri="{FF2B5EF4-FFF2-40B4-BE49-F238E27FC236}">
                  <a16:creationId xmlns:a16="http://schemas.microsoft.com/office/drawing/2014/main" id="{067D8297-758F-4610-8936-E78205125A16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886191" y="3518296"/>
              <a:ext cx="305123" cy="305122"/>
            </a:xfrm>
            <a:prstGeom prst="ellipse">
              <a:avLst/>
            </a:prstGeom>
            <a:grpFill/>
            <a:ln>
              <a:solidFill>
                <a:srgbClr val="008E9D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kern="0" dirty="0">
                  <a:solidFill>
                    <a:srgbClr val="FFFFFF"/>
                  </a:solidFill>
                  <a:latin typeface="FZLanTingHeiS-DB-GB" panose="02000000000000000000" pitchFamily="2" charset="-122"/>
                  <a:ea typeface="FZLanTingHeiS-DB-GB" panose="02000000000000000000" pitchFamily="2" charset="-122"/>
                </a:rPr>
                <a:t>5</a:t>
              </a:r>
              <a:endParaRPr lang="zh-CN" altLang="en-US" sz="2000" kern="0" dirty="0">
                <a:solidFill>
                  <a:srgbClr val="FFFFFF"/>
                </a:solidFill>
                <a:latin typeface="FZLanTingHeiS-DB-GB" panose="02000000000000000000" pitchFamily="2" charset="-122"/>
                <a:ea typeface="FZLanTingHeiS-DB-GB" panose="02000000000000000000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644270" y="2584009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2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6384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5BB7E2C-E752-447E-85B7-ACA3442C7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810" y="1549432"/>
            <a:ext cx="9828634" cy="48272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组织管理</a:t>
            </a:r>
          </a:p>
        </p:txBody>
      </p:sp>
      <p:sp>
        <p:nvSpPr>
          <p:cNvPr id="31" name="文本占位符 46">
            <a:extLst>
              <a:ext uri="{FF2B5EF4-FFF2-40B4-BE49-F238E27FC236}">
                <a16:creationId xmlns:a16="http://schemas.microsoft.com/office/drawing/2014/main" id="{5CEE1E29-7E0A-4A4C-BEED-077627E6115A}"/>
              </a:ext>
            </a:extLst>
          </p:cNvPr>
          <p:cNvSpPr txBox="1">
            <a:spLocks/>
          </p:cNvSpPr>
          <p:nvPr/>
        </p:nvSpPr>
        <p:spPr bwMode="auto">
          <a:xfrm>
            <a:off x="2342810" y="896105"/>
            <a:ext cx="7506380" cy="56815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9pPr>
          </a:lstStyle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路径：组织员工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-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组织管理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-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组织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lvl="0">
              <a:buFont typeface="Wingdings" pitchFamily="2" charset="2"/>
              <a:buChar char="Ø"/>
              <a:defRPr/>
            </a:pP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   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业务说明：组织信息的查询，组织新建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BB735EB7-BF90-49E4-B210-73FE97505353}"/>
              </a:ext>
            </a:extLst>
          </p:cNvPr>
          <p:cNvSpPr/>
          <p:nvPr/>
        </p:nvSpPr>
        <p:spPr bwMode="auto">
          <a:xfrm>
            <a:off x="165893" y="1248328"/>
            <a:ext cx="1245583" cy="4695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组织管理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8" name="线形标注 1(带强调线) 12">
            <a:extLst>
              <a:ext uri="{FF2B5EF4-FFF2-40B4-BE49-F238E27FC236}">
                <a16:creationId xmlns:a16="http://schemas.microsoft.com/office/drawing/2014/main" id="{7750D0CC-B530-4ED9-8B51-BD9C17FF020E}"/>
              </a:ext>
            </a:extLst>
          </p:cNvPr>
          <p:cNvSpPr/>
          <p:nvPr/>
        </p:nvSpPr>
        <p:spPr>
          <a:xfrm>
            <a:off x="6701898" y="2318881"/>
            <a:ext cx="2500312" cy="432048"/>
          </a:xfrm>
          <a:prstGeom prst="accentCallout1">
            <a:avLst>
              <a:gd name="adj1" fmla="val 18750"/>
              <a:gd name="adj2" fmla="val -8333"/>
              <a:gd name="adj3" fmla="val -60194"/>
              <a:gd name="adj4" fmla="val -81574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切换组织分类：</a:t>
            </a: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启用、停用、全部</a:t>
            </a:r>
            <a:endParaRPr lang="zh-CN" altLang="en-US" sz="1200" dirty="0">
              <a:solidFill>
                <a:schemeClr val="accent1"/>
              </a:solidFill>
            </a:endParaRPr>
          </a:p>
        </p:txBody>
      </p:sp>
      <p:sp>
        <p:nvSpPr>
          <p:cNvPr id="30" name="线形标注 1(带强调线) 13">
            <a:extLst>
              <a:ext uri="{FF2B5EF4-FFF2-40B4-BE49-F238E27FC236}">
                <a16:creationId xmlns:a16="http://schemas.microsoft.com/office/drawing/2014/main" id="{4D159297-9300-4A2D-BF9F-00C709DAFA6F}"/>
              </a:ext>
            </a:extLst>
          </p:cNvPr>
          <p:cNvSpPr/>
          <p:nvPr/>
        </p:nvSpPr>
        <p:spPr>
          <a:xfrm>
            <a:off x="6701898" y="3155781"/>
            <a:ext cx="2500312" cy="432048"/>
          </a:xfrm>
          <a:prstGeom prst="accentCallout1">
            <a:avLst>
              <a:gd name="adj1" fmla="val 22530"/>
              <a:gd name="adj2" fmla="val -6048"/>
              <a:gd name="adj3" fmla="val -34645"/>
              <a:gd name="adj4" fmla="val -46785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常用筛选条件：</a:t>
            </a: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例如根据组织类型、名称、编码等</a:t>
            </a:r>
            <a:endParaRPr lang="zh-CN" altLang="en-US" sz="1200" dirty="0">
              <a:solidFill>
                <a:schemeClr val="accent1"/>
              </a:solidFill>
            </a:endParaRPr>
          </a:p>
        </p:txBody>
      </p:sp>
      <p:sp>
        <p:nvSpPr>
          <p:cNvPr id="32" name="线形标注 1(带强调线) 14">
            <a:extLst>
              <a:ext uri="{FF2B5EF4-FFF2-40B4-BE49-F238E27FC236}">
                <a16:creationId xmlns:a16="http://schemas.microsoft.com/office/drawing/2014/main" id="{BF26944C-53D9-40FC-AA21-CBEF5EBB63CC}"/>
              </a:ext>
            </a:extLst>
          </p:cNvPr>
          <p:cNvSpPr/>
          <p:nvPr/>
        </p:nvSpPr>
        <p:spPr>
          <a:xfrm>
            <a:off x="6701898" y="3963078"/>
            <a:ext cx="2500312" cy="432048"/>
          </a:xfrm>
          <a:prstGeom prst="accentCallout1">
            <a:avLst>
              <a:gd name="adj1" fmla="val 52764"/>
              <a:gd name="adj2" fmla="val -5394"/>
              <a:gd name="adj3" fmla="val 238749"/>
              <a:gd name="adj4" fmla="val -5427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200" dirty="0">
                <a:solidFill>
                  <a:schemeClr val="tx1"/>
                </a:solidFill>
              </a:rPr>
              <a:t>点击组织名称可以进入查看组织详情</a:t>
            </a:r>
          </a:p>
        </p:txBody>
      </p:sp>
      <p:cxnSp>
        <p:nvCxnSpPr>
          <p:cNvPr id="52" name="直线箭头连接符 58">
            <a:extLst>
              <a:ext uri="{FF2B5EF4-FFF2-40B4-BE49-F238E27FC236}">
                <a16:creationId xmlns:a16="http://schemas.microsoft.com/office/drawing/2014/main" id="{B0FCEB37-3B04-4F7E-AFBF-D1421BB8615B}"/>
              </a:ext>
            </a:extLst>
          </p:cNvPr>
          <p:cNvCxnSpPr>
            <a:cxnSpLocks/>
            <a:stCxn id="56" idx="4"/>
            <a:endCxn id="70" idx="0"/>
          </p:cNvCxnSpPr>
          <p:nvPr/>
        </p:nvCxnSpPr>
        <p:spPr>
          <a:xfrm>
            <a:off x="514515" y="2209077"/>
            <a:ext cx="11112" cy="752872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圆角矩形 21">
            <a:extLst>
              <a:ext uri="{FF2B5EF4-FFF2-40B4-BE49-F238E27FC236}">
                <a16:creationId xmlns:a16="http://schemas.microsoft.com/office/drawing/2014/main" id="{5FDC8F97-340C-48FF-B43F-77C04CEFA9D6}"/>
              </a:ext>
            </a:extLst>
          </p:cNvPr>
          <p:cNvSpPr/>
          <p:nvPr/>
        </p:nvSpPr>
        <p:spPr>
          <a:xfrm>
            <a:off x="788684" y="1913312"/>
            <a:ext cx="1110922" cy="466725"/>
          </a:xfrm>
          <a:prstGeom prst="roundRect">
            <a:avLst>
              <a:gd name="adj" fmla="val 12244"/>
            </a:avLst>
          </a:prstGeom>
          <a:solidFill>
            <a:srgbClr val="8C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组织管理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76AB41E-969B-48E3-8F36-8E798FB5A973}"/>
              </a:ext>
            </a:extLst>
          </p:cNvPr>
          <p:cNvGrpSpPr/>
          <p:nvPr/>
        </p:nvGrpSpPr>
        <p:grpSpPr>
          <a:xfrm>
            <a:off x="424821" y="2029690"/>
            <a:ext cx="179388" cy="179387"/>
            <a:chOff x="642565" y="2995440"/>
            <a:chExt cx="179388" cy="179387"/>
          </a:xfrm>
        </p:grpSpPr>
        <p:sp>
          <p:nvSpPr>
            <p:cNvPr id="55" name="椭圆 39">
              <a:extLst>
                <a:ext uri="{FF2B5EF4-FFF2-40B4-BE49-F238E27FC236}">
                  <a16:creationId xmlns:a16="http://schemas.microsoft.com/office/drawing/2014/main" id="{78F0B3B5-1E26-4DB0-BFDA-6804481F048A}"/>
                </a:ext>
              </a:extLst>
            </p:cNvPr>
            <p:cNvSpPr/>
            <p:nvPr/>
          </p:nvSpPr>
          <p:spPr bwMode="auto">
            <a:xfrm>
              <a:off x="690190" y="3043065"/>
              <a:ext cx="84138" cy="8413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  <p:sp>
          <p:nvSpPr>
            <p:cNvPr id="56" name="椭圆 43">
              <a:extLst>
                <a:ext uri="{FF2B5EF4-FFF2-40B4-BE49-F238E27FC236}">
                  <a16:creationId xmlns:a16="http://schemas.microsoft.com/office/drawing/2014/main" id="{1F5B7B51-DBB0-4D4B-B61D-361C527BA5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2565" y="2995440"/>
              <a:ext cx="179388" cy="179387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</p:grpSp>
      <p:sp>
        <p:nvSpPr>
          <p:cNvPr id="57" name="圆角矩形 21">
            <a:extLst>
              <a:ext uri="{FF2B5EF4-FFF2-40B4-BE49-F238E27FC236}">
                <a16:creationId xmlns:a16="http://schemas.microsoft.com/office/drawing/2014/main" id="{D1003868-BFBD-4CD9-8A62-9396DDED1DB1}"/>
              </a:ext>
            </a:extLst>
          </p:cNvPr>
          <p:cNvSpPr/>
          <p:nvPr/>
        </p:nvSpPr>
        <p:spPr>
          <a:xfrm>
            <a:off x="788684" y="2833326"/>
            <a:ext cx="1110922" cy="466725"/>
          </a:xfrm>
          <a:prstGeom prst="roundRect">
            <a:avLst>
              <a:gd name="adj" fmla="val 1224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组织调整</a:t>
            </a:r>
          </a:p>
        </p:txBody>
      </p:sp>
      <p:sp>
        <p:nvSpPr>
          <p:cNvPr id="58" name="椭圆 39">
            <a:extLst>
              <a:ext uri="{FF2B5EF4-FFF2-40B4-BE49-F238E27FC236}">
                <a16:creationId xmlns:a16="http://schemas.microsoft.com/office/drawing/2014/main" id="{846CB1BC-3C01-4965-8272-1AD0386D9D8F}"/>
              </a:ext>
            </a:extLst>
          </p:cNvPr>
          <p:cNvSpPr/>
          <p:nvPr/>
        </p:nvSpPr>
        <p:spPr bwMode="auto">
          <a:xfrm>
            <a:off x="486522" y="3944634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000">
              <a:latin typeface="+mn-ea"/>
            </a:endParaRPr>
          </a:p>
        </p:txBody>
      </p:sp>
      <p:sp>
        <p:nvSpPr>
          <p:cNvPr id="59" name="椭圆 43">
            <a:extLst>
              <a:ext uri="{FF2B5EF4-FFF2-40B4-BE49-F238E27FC236}">
                <a16:creationId xmlns:a16="http://schemas.microsoft.com/office/drawing/2014/main" id="{EA657B8C-E7D0-43FE-9438-CB52139F4589}"/>
              </a:ext>
            </a:extLst>
          </p:cNvPr>
          <p:cNvSpPr>
            <a:spLocks noChangeAspect="1"/>
          </p:cNvSpPr>
          <p:nvPr/>
        </p:nvSpPr>
        <p:spPr bwMode="auto">
          <a:xfrm>
            <a:off x="438897" y="3897009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000">
              <a:latin typeface="+mn-ea"/>
            </a:endParaRPr>
          </a:p>
        </p:txBody>
      </p:sp>
      <p:sp>
        <p:nvSpPr>
          <p:cNvPr id="60" name="圆角矩形 21">
            <a:extLst>
              <a:ext uri="{FF2B5EF4-FFF2-40B4-BE49-F238E27FC236}">
                <a16:creationId xmlns:a16="http://schemas.microsoft.com/office/drawing/2014/main" id="{A35F12B3-A099-4C93-A696-5C03DE27222B}"/>
              </a:ext>
            </a:extLst>
          </p:cNvPr>
          <p:cNvSpPr/>
          <p:nvPr/>
        </p:nvSpPr>
        <p:spPr>
          <a:xfrm>
            <a:off x="788684" y="3753340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法人公司</a:t>
            </a:r>
          </a:p>
        </p:txBody>
      </p:sp>
      <p:cxnSp>
        <p:nvCxnSpPr>
          <p:cNvPr id="61" name="直线箭头连接符 58">
            <a:extLst>
              <a:ext uri="{FF2B5EF4-FFF2-40B4-BE49-F238E27FC236}">
                <a16:creationId xmlns:a16="http://schemas.microsoft.com/office/drawing/2014/main" id="{A2610B04-C9F9-4FDD-A1CE-4DDAF9231AD3}"/>
              </a:ext>
            </a:extLst>
          </p:cNvPr>
          <p:cNvCxnSpPr>
            <a:cxnSpLocks/>
            <a:stCxn id="70" idx="4"/>
            <a:endCxn id="59" idx="0"/>
          </p:cNvCxnSpPr>
          <p:nvPr/>
        </p:nvCxnSpPr>
        <p:spPr>
          <a:xfrm>
            <a:off x="525627" y="3141336"/>
            <a:ext cx="2964" cy="755673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圆角矩形 21">
            <a:extLst>
              <a:ext uri="{FF2B5EF4-FFF2-40B4-BE49-F238E27FC236}">
                <a16:creationId xmlns:a16="http://schemas.microsoft.com/office/drawing/2014/main" id="{13133163-0CF9-4E01-87D4-FD93785B2A5A}"/>
              </a:ext>
            </a:extLst>
          </p:cNvPr>
          <p:cNvSpPr/>
          <p:nvPr/>
        </p:nvSpPr>
        <p:spPr>
          <a:xfrm>
            <a:off x="788684" y="4673354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组织架构图</a:t>
            </a:r>
          </a:p>
        </p:txBody>
      </p:sp>
      <p:sp>
        <p:nvSpPr>
          <p:cNvPr id="64" name="椭圆 39">
            <a:extLst>
              <a:ext uri="{FF2B5EF4-FFF2-40B4-BE49-F238E27FC236}">
                <a16:creationId xmlns:a16="http://schemas.microsoft.com/office/drawing/2014/main" id="{349FABC6-1F48-4110-8C63-1F09C8B95F5A}"/>
              </a:ext>
            </a:extLst>
          </p:cNvPr>
          <p:cNvSpPr/>
          <p:nvPr/>
        </p:nvSpPr>
        <p:spPr bwMode="auto">
          <a:xfrm>
            <a:off x="486522" y="4864648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000">
              <a:latin typeface="+mn-ea"/>
            </a:endParaRPr>
          </a:p>
        </p:txBody>
      </p:sp>
      <p:sp>
        <p:nvSpPr>
          <p:cNvPr id="65" name="椭圆 43">
            <a:extLst>
              <a:ext uri="{FF2B5EF4-FFF2-40B4-BE49-F238E27FC236}">
                <a16:creationId xmlns:a16="http://schemas.microsoft.com/office/drawing/2014/main" id="{351A1DF8-5FEC-4265-9991-33997FC714FF}"/>
              </a:ext>
            </a:extLst>
          </p:cNvPr>
          <p:cNvSpPr>
            <a:spLocks noChangeAspect="1"/>
          </p:cNvSpPr>
          <p:nvPr/>
        </p:nvSpPr>
        <p:spPr bwMode="auto">
          <a:xfrm>
            <a:off x="438897" y="4817023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000">
              <a:latin typeface="+mn-ea"/>
            </a:endParaRPr>
          </a:p>
        </p:txBody>
      </p:sp>
      <p:cxnSp>
        <p:nvCxnSpPr>
          <p:cNvPr id="69" name="直线箭头连接符 58">
            <a:extLst>
              <a:ext uri="{FF2B5EF4-FFF2-40B4-BE49-F238E27FC236}">
                <a16:creationId xmlns:a16="http://schemas.microsoft.com/office/drawing/2014/main" id="{CD86C0A0-0D79-41EB-9616-C6C7984D0629}"/>
              </a:ext>
            </a:extLst>
          </p:cNvPr>
          <p:cNvCxnSpPr>
            <a:stCxn id="59" idx="4"/>
            <a:endCxn id="65" idx="0"/>
          </p:cNvCxnSpPr>
          <p:nvPr/>
        </p:nvCxnSpPr>
        <p:spPr>
          <a:xfrm>
            <a:off x="528591" y="4076396"/>
            <a:ext cx="0" cy="740627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>
            <a:extLst>
              <a:ext uri="{FF2B5EF4-FFF2-40B4-BE49-F238E27FC236}">
                <a16:creationId xmlns:a16="http://schemas.microsoft.com/office/drawing/2014/main" id="{AA6828A1-7F3F-41C9-B5EF-432706879F07}"/>
              </a:ext>
            </a:extLst>
          </p:cNvPr>
          <p:cNvGrpSpPr/>
          <p:nvPr/>
        </p:nvGrpSpPr>
        <p:grpSpPr>
          <a:xfrm>
            <a:off x="435933" y="2961949"/>
            <a:ext cx="179388" cy="179387"/>
            <a:chOff x="634401" y="2072341"/>
            <a:chExt cx="179388" cy="179387"/>
          </a:xfrm>
        </p:grpSpPr>
        <p:sp>
          <p:nvSpPr>
            <p:cNvPr id="54" name="椭圆 39">
              <a:extLst>
                <a:ext uri="{FF2B5EF4-FFF2-40B4-BE49-F238E27FC236}">
                  <a16:creationId xmlns:a16="http://schemas.microsoft.com/office/drawing/2014/main" id="{EA3FF944-EC33-45A5-AE3D-C21C966A19D3}"/>
                </a:ext>
              </a:extLst>
            </p:cNvPr>
            <p:cNvSpPr/>
            <p:nvPr/>
          </p:nvSpPr>
          <p:spPr bwMode="auto">
            <a:xfrm>
              <a:off x="690190" y="2123051"/>
              <a:ext cx="84138" cy="841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  <p:sp>
          <p:nvSpPr>
            <p:cNvPr id="70" name="椭圆 43">
              <a:extLst>
                <a:ext uri="{FF2B5EF4-FFF2-40B4-BE49-F238E27FC236}">
                  <a16:creationId xmlns:a16="http://schemas.microsoft.com/office/drawing/2014/main" id="{0EE344C5-CF2B-45D5-8A74-55714792CED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4401" y="2072341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</p:grpSp>
      <p:sp>
        <p:nvSpPr>
          <p:cNvPr id="33" name="线形标注 1(带强调线) 14">
            <a:extLst>
              <a:ext uri="{FF2B5EF4-FFF2-40B4-BE49-F238E27FC236}">
                <a16:creationId xmlns:a16="http://schemas.microsoft.com/office/drawing/2014/main" id="{AFC0CF4B-644F-4FF3-9CA8-9C74536D5642}"/>
              </a:ext>
            </a:extLst>
          </p:cNvPr>
          <p:cNvSpPr/>
          <p:nvPr/>
        </p:nvSpPr>
        <p:spPr>
          <a:xfrm>
            <a:off x="6701898" y="4770375"/>
            <a:ext cx="2500312" cy="432048"/>
          </a:xfrm>
          <a:prstGeom prst="accentCallout1">
            <a:avLst>
              <a:gd name="adj1" fmla="val 41966"/>
              <a:gd name="adj2" fmla="val 104693"/>
              <a:gd name="adj3" fmla="val -577589"/>
              <a:gd name="adj4" fmla="val 145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200" dirty="0">
                <a:solidFill>
                  <a:schemeClr val="tx1"/>
                </a:solidFill>
              </a:rPr>
              <a:t>日常的组织新建、调整及导入导出</a:t>
            </a:r>
          </a:p>
        </p:txBody>
      </p:sp>
    </p:spTree>
    <p:extLst>
      <p:ext uri="{BB962C8B-B14F-4D97-AF65-F5344CB8AC3E}">
        <p14:creationId xmlns:p14="http://schemas.microsoft.com/office/powerpoint/2010/main" val="3874211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组织管理</a:t>
            </a:r>
          </a:p>
        </p:txBody>
      </p:sp>
      <p:sp>
        <p:nvSpPr>
          <p:cNvPr id="31" name="文本占位符 46">
            <a:extLst>
              <a:ext uri="{FF2B5EF4-FFF2-40B4-BE49-F238E27FC236}">
                <a16:creationId xmlns:a16="http://schemas.microsoft.com/office/drawing/2014/main" id="{5CEE1E29-7E0A-4A4C-BEED-077627E6115A}"/>
              </a:ext>
            </a:extLst>
          </p:cNvPr>
          <p:cNvSpPr txBox="1">
            <a:spLocks/>
          </p:cNvSpPr>
          <p:nvPr/>
        </p:nvSpPr>
        <p:spPr bwMode="auto">
          <a:xfrm>
            <a:off x="2342810" y="896105"/>
            <a:ext cx="7506380" cy="56815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o UI" pitchFamily="34" charset="0"/>
                <a:ea typeface="宋体" pitchFamily="2" charset="-122"/>
                <a:cs typeface="+mn-cs"/>
              </a:defRPr>
            </a:lvl9pPr>
          </a:lstStyle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E9D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路径：组织员工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-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组织管理</a:t>
            </a:r>
            <a:r>
              <a:rPr lang="en-US" altLang="zh-CN" sz="1600" b="1" dirty="0">
                <a:solidFill>
                  <a:srgbClr val="008E9D"/>
                </a:solidFill>
                <a:latin typeface="微软雅黑"/>
                <a:ea typeface="微软雅黑"/>
              </a:rPr>
              <a:t>-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组织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lvl="0">
              <a:buFont typeface="Wingdings" pitchFamily="2" charset="2"/>
              <a:buChar char="Ø"/>
              <a:defRPr/>
            </a:pP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   </a:t>
            </a:r>
            <a:r>
              <a:rPr lang="zh-CN" altLang="en-US" sz="1600" b="1" dirty="0">
                <a:solidFill>
                  <a:srgbClr val="008E9D"/>
                </a:solidFill>
                <a:latin typeface="微软雅黑"/>
                <a:ea typeface="微软雅黑"/>
              </a:rPr>
              <a:t>业务说明：组织信息的查询，组织新建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8E9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BB735EB7-BF90-49E4-B210-73FE97505353}"/>
              </a:ext>
            </a:extLst>
          </p:cNvPr>
          <p:cNvSpPr/>
          <p:nvPr/>
        </p:nvSpPr>
        <p:spPr bwMode="auto">
          <a:xfrm>
            <a:off x="165893" y="1248328"/>
            <a:ext cx="1245583" cy="4695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/>
                <a:ea typeface="微软雅黑"/>
              </a:rPr>
              <a:t>组织管理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52" name="直线箭头连接符 58">
            <a:extLst>
              <a:ext uri="{FF2B5EF4-FFF2-40B4-BE49-F238E27FC236}">
                <a16:creationId xmlns:a16="http://schemas.microsoft.com/office/drawing/2014/main" id="{B0FCEB37-3B04-4F7E-AFBF-D1421BB8615B}"/>
              </a:ext>
            </a:extLst>
          </p:cNvPr>
          <p:cNvCxnSpPr>
            <a:cxnSpLocks/>
            <a:stCxn id="56" idx="4"/>
            <a:endCxn id="70" idx="0"/>
          </p:cNvCxnSpPr>
          <p:nvPr/>
        </p:nvCxnSpPr>
        <p:spPr>
          <a:xfrm>
            <a:off x="514515" y="2209077"/>
            <a:ext cx="11112" cy="752872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圆角矩形 21">
            <a:extLst>
              <a:ext uri="{FF2B5EF4-FFF2-40B4-BE49-F238E27FC236}">
                <a16:creationId xmlns:a16="http://schemas.microsoft.com/office/drawing/2014/main" id="{5FDC8F97-340C-48FF-B43F-77C04CEFA9D6}"/>
              </a:ext>
            </a:extLst>
          </p:cNvPr>
          <p:cNvSpPr/>
          <p:nvPr/>
        </p:nvSpPr>
        <p:spPr>
          <a:xfrm>
            <a:off x="788684" y="1913312"/>
            <a:ext cx="1110922" cy="466725"/>
          </a:xfrm>
          <a:prstGeom prst="roundRect">
            <a:avLst>
              <a:gd name="adj" fmla="val 12244"/>
            </a:avLst>
          </a:prstGeom>
          <a:solidFill>
            <a:srgbClr val="8C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组织管理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76AB41E-969B-48E3-8F36-8E798FB5A973}"/>
              </a:ext>
            </a:extLst>
          </p:cNvPr>
          <p:cNvGrpSpPr/>
          <p:nvPr/>
        </p:nvGrpSpPr>
        <p:grpSpPr>
          <a:xfrm>
            <a:off x="424821" y="2029690"/>
            <a:ext cx="179388" cy="179387"/>
            <a:chOff x="642565" y="2995440"/>
            <a:chExt cx="179388" cy="179387"/>
          </a:xfrm>
        </p:grpSpPr>
        <p:sp>
          <p:nvSpPr>
            <p:cNvPr id="55" name="椭圆 39">
              <a:extLst>
                <a:ext uri="{FF2B5EF4-FFF2-40B4-BE49-F238E27FC236}">
                  <a16:creationId xmlns:a16="http://schemas.microsoft.com/office/drawing/2014/main" id="{78F0B3B5-1E26-4DB0-BFDA-6804481F048A}"/>
                </a:ext>
              </a:extLst>
            </p:cNvPr>
            <p:cNvSpPr/>
            <p:nvPr/>
          </p:nvSpPr>
          <p:spPr bwMode="auto">
            <a:xfrm>
              <a:off x="690190" y="3043065"/>
              <a:ext cx="84138" cy="8413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  <p:sp>
          <p:nvSpPr>
            <p:cNvPr id="56" name="椭圆 43">
              <a:extLst>
                <a:ext uri="{FF2B5EF4-FFF2-40B4-BE49-F238E27FC236}">
                  <a16:creationId xmlns:a16="http://schemas.microsoft.com/office/drawing/2014/main" id="{1F5B7B51-DBB0-4D4B-B61D-361C527BA5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2565" y="2995440"/>
              <a:ext cx="179388" cy="179387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</p:grpSp>
      <p:sp>
        <p:nvSpPr>
          <p:cNvPr id="57" name="圆角矩形 21">
            <a:extLst>
              <a:ext uri="{FF2B5EF4-FFF2-40B4-BE49-F238E27FC236}">
                <a16:creationId xmlns:a16="http://schemas.microsoft.com/office/drawing/2014/main" id="{D1003868-BFBD-4CD9-8A62-9396DDED1DB1}"/>
              </a:ext>
            </a:extLst>
          </p:cNvPr>
          <p:cNvSpPr/>
          <p:nvPr/>
        </p:nvSpPr>
        <p:spPr>
          <a:xfrm>
            <a:off x="788684" y="2833326"/>
            <a:ext cx="1110922" cy="466725"/>
          </a:xfrm>
          <a:prstGeom prst="roundRect">
            <a:avLst>
              <a:gd name="adj" fmla="val 1224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组织调整</a:t>
            </a:r>
          </a:p>
        </p:txBody>
      </p:sp>
      <p:sp>
        <p:nvSpPr>
          <p:cNvPr id="58" name="椭圆 39">
            <a:extLst>
              <a:ext uri="{FF2B5EF4-FFF2-40B4-BE49-F238E27FC236}">
                <a16:creationId xmlns:a16="http://schemas.microsoft.com/office/drawing/2014/main" id="{846CB1BC-3C01-4965-8272-1AD0386D9D8F}"/>
              </a:ext>
            </a:extLst>
          </p:cNvPr>
          <p:cNvSpPr/>
          <p:nvPr/>
        </p:nvSpPr>
        <p:spPr bwMode="auto">
          <a:xfrm>
            <a:off x="486522" y="3944634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000">
              <a:latin typeface="+mn-ea"/>
            </a:endParaRPr>
          </a:p>
        </p:txBody>
      </p:sp>
      <p:sp>
        <p:nvSpPr>
          <p:cNvPr id="59" name="椭圆 43">
            <a:extLst>
              <a:ext uri="{FF2B5EF4-FFF2-40B4-BE49-F238E27FC236}">
                <a16:creationId xmlns:a16="http://schemas.microsoft.com/office/drawing/2014/main" id="{EA657B8C-E7D0-43FE-9438-CB52139F4589}"/>
              </a:ext>
            </a:extLst>
          </p:cNvPr>
          <p:cNvSpPr>
            <a:spLocks noChangeAspect="1"/>
          </p:cNvSpPr>
          <p:nvPr/>
        </p:nvSpPr>
        <p:spPr bwMode="auto">
          <a:xfrm>
            <a:off x="438897" y="3897009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000">
              <a:latin typeface="+mn-ea"/>
            </a:endParaRPr>
          </a:p>
        </p:txBody>
      </p:sp>
      <p:sp>
        <p:nvSpPr>
          <p:cNvPr id="60" name="圆角矩形 21">
            <a:extLst>
              <a:ext uri="{FF2B5EF4-FFF2-40B4-BE49-F238E27FC236}">
                <a16:creationId xmlns:a16="http://schemas.microsoft.com/office/drawing/2014/main" id="{A35F12B3-A099-4C93-A696-5C03DE27222B}"/>
              </a:ext>
            </a:extLst>
          </p:cNvPr>
          <p:cNvSpPr/>
          <p:nvPr/>
        </p:nvSpPr>
        <p:spPr>
          <a:xfrm>
            <a:off x="788684" y="3753340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法人公司</a:t>
            </a:r>
          </a:p>
        </p:txBody>
      </p:sp>
      <p:cxnSp>
        <p:nvCxnSpPr>
          <p:cNvPr id="61" name="直线箭头连接符 58">
            <a:extLst>
              <a:ext uri="{FF2B5EF4-FFF2-40B4-BE49-F238E27FC236}">
                <a16:creationId xmlns:a16="http://schemas.microsoft.com/office/drawing/2014/main" id="{A2610B04-C9F9-4FDD-A1CE-4DDAF9231AD3}"/>
              </a:ext>
            </a:extLst>
          </p:cNvPr>
          <p:cNvCxnSpPr>
            <a:cxnSpLocks/>
            <a:stCxn id="70" idx="4"/>
            <a:endCxn id="59" idx="0"/>
          </p:cNvCxnSpPr>
          <p:nvPr/>
        </p:nvCxnSpPr>
        <p:spPr>
          <a:xfrm>
            <a:off x="525627" y="3141336"/>
            <a:ext cx="2964" cy="755673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圆角矩形 21">
            <a:extLst>
              <a:ext uri="{FF2B5EF4-FFF2-40B4-BE49-F238E27FC236}">
                <a16:creationId xmlns:a16="http://schemas.microsoft.com/office/drawing/2014/main" id="{13133163-0CF9-4E01-87D4-FD93785B2A5A}"/>
              </a:ext>
            </a:extLst>
          </p:cNvPr>
          <p:cNvSpPr/>
          <p:nvPr/>
        </p:nvSpPr>
        <p:spPr>
          <a:xfrm>
            <a:off x="788684" y="4673354"/>
            <a:ext cx="1110922" cy="466725"/>
          </a:xfrm>
          <a:prstGeom prst="roundRect">
            <a:avLst>
              <a:gd name="adj" fmla="val 122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组织架构图</a:t>
            </a:r>
          </a:p>
        </p:txBody>
      </p:sp>
      <p:sp>
        <p:nvSpPr>
          <p:cNvPr id="64" name="椭圆 39">
            <a:extLst>
              <a:ext uri="{FF2B5EF4-FFF2-40B4-BE49-F238E27FC236}">
                <a16:creationId xmlns:a16="http://schemas.microsoft.com/office/drawing/2014/main" id="{349FABC6-1F48-4110-8C63-1F09C8B95F5A}"/>
              </a:ext>
            </a:extLst>
          </p:cNvPr>
          <p:cNvSpPr/>
          <p:nvPr/>
        </p:nvSpPr>
        <p:spPr bwMode="auto">
          <a:xfrm>
            <a:off x="486522" y="4864648"/>
            <a:ext cx="84138" cy="84137"/>
          </a:xfrm>
          <a:prstGeom prst="ellipse">
            <a:avLst/>
          </a:prstGeom>
          <a:solidFill>
            <a:srgbClr val="008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000">
              <a:latin typeface="+mn-ea"/>
            </a:endParaRPr>
          </a:p>
        </p:txBody>
      </p:sp>
      <p:sp>
        <p:nvSpPr>
          <p:cNvPr id="65" name="椭圆 43">
            <a:extLst>
              <a:ext uri="{FF2B5EF4-FFF2-40B4-BE49-F238E27FC236}">
                <a16:creationId xmlns:a16="http://schemas.microsoft.com/office/drawing/2014/main" id="{351A1DF8-5FEC-4265-9991-33997FC714FF}"/>
              </a:ext>
            </a:extLst>
          </p:cNvPr>
          <p:cNvSpPr>
            <a:spLocks noChangeAspect="1"/>
          </p:cNvSpPr>
          <p:nvPr/>
        </p:nvSpPr>
        <p:spPr bwMode="auto">
          <a:xfrm>
            <a:off x="438897" y="4817023"/>
            <a:ext cx="179388" cy="179387"/>
          </a:xfrm>
          <a:prstGeom prst="ellipse">
            <a:avLst/>
          </a:prstGeom>
          <a:noFill/>
          <a:ln>
            <a:solidFill>
              <a:srgbClr val="00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000">
              <a:latin typeface="+mn-ea"/>
            </a:endParaRPr>
          </a:p>
        </p:txBody>
      </p:sp>
      <p:cxnSp>
        <p:nvCxnSpPr>
          <p:cNvPr id="69" name="直线箭头连接符 58">
            <a:extLst>
              <a:ext uri="{FF2B5EF4-FFF2-40B4-BE49-F238E27FC236}">
                <a16:creationId xmlns:a16="http://schemas.microsoft.com/office/drawing/2014/main" id="{CD86C0A0-0D79-41EB-9616-C6C7984D0629}"/>
              </a:ext>
            </a:extLst>
          </p:cNvPr>
          <p:cNvCxnSpPr>
            <a:stCxn id="59" idx="4"/>
            <a:endCxn id="65" idx="0"/>
          </p:cNvCxnSpPr>
          <p:nvPr/>
        </p:nvCxnSpPr>
        <p:spPr>
          <a:xfrm>
            <a:off x="528591" y="4076396"/>
            <a:ext cx="0" cy="740627"/>
          </a:xfrm>
          <a:prstGeom prst="straightConnector1">
            <a:avLst/>
          </a:prstGeom>
          <a:ln w="9525" cap="rnd"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>
            <a:extLst>
              <a:ext uri="{FF2B5EF4-FFF2-40B4-BE49-F238E27FC236}">
                <a16:creationId xmlns:a16="http://schemas.microsoft.com/office/drawing/2014/main" id="{AA6828A1-7F3F-41C9-B5EF-432706879F07}"/>
              </a:ext>
            </a:extLst>
          </p:cNvPr>
          <p:cNvGrpSpPr/>
          <p:nvPr/>
        </p:nvGrpSpPr>
        <p:grpSpPr>
          <a:xfrm>
            <a:off x="435933" y="2961949"/>
            <a:ext cx="179388" cy="179387"/>
            <a:chOff x="634401" y="2072341"/>
            <a:chExt cx="179388" cy="179387"/>
          </a:xfrm>
        </p:grpSpPr>
        <p:sp>
          <p:nvSpPr>
            <p:cNvPr id="54" name="椭圆 39">
              <a:extLst>
                <a:ext uri="{FF2B5EF4-FFF2-40B4-BE49-F238E27FC236}">
                  <a16:creationId xmlns:a16="http://schemas.microsoft.com/office/drawing/2014/main" id="{EA3FF944-EC33-45A5-AE3D-C21C966A19D3}"/>
                </a:ext>
              </a:extLst>
            </p:cNvPr>
            <p:cNvSpPr/>
            <p:nvPr/>
          </p:nvSpPr>
          <p:spPr bwMode="auto">
            <a:xfrm>
              <a:off x="690190" y="2123051"/>
              <a:ext cx="84138" cy="841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  <p:sp>
          <p:nvSpPr>
            <p:cNvPr id="70" name="椭圆 43">
              <a:extLst>
                <a:ext uri="{FF2B5EF4-FFF2-40B4-BE49-F238E27FC236}">
                  <a16:creationId xmlns:a16="http://schemas.microsoft.com/office/drawing/2014/main" id="{0EE344C5-CF2B-45D5-8A74-55714792CED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4401" y="2072341"/>
              <a:ext cx="179388" cy="179387"/>
            </a:xfrm>
            <a:prstGeom prst="ellipse">
              <a:avLst/>
            </a:prstGeom>
            <a:noFill/>
            <a:ln>
              <a:solidFill>
                <a:srgbClr val="008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000">
                <a:latin typeface="+mn-ea"/>
              </a:endParaRPr>
            </a:p>
          </p:txBody>
        </p:sp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3C51414A-4653-43B3-BE70-FD9A50A48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810" y="1541710"/>
            <a:ext cx="9591036" cy="47105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9" name="线形标注 1(带强调线) 14">
            <a:extLst>
              <a:ext uri="{FF2B5EF4-FFF2-40B4-BE49-F238E27FC236}">
                <a16:creationId xmlns:a16="http://schemas.microsoft.com/office/drawing/2014/main" id="{961BD795-32DA-41D7-B9AE-D8E2B186E240}"/>
              </a:ext>
            </a:extLst>
          </p:cNvPr>
          <p:cNvSpPr/>
          <p:nvPr/>
        </p:nvSpPr>
        <p:spPr>
          <a:xfrm>
            <a:off x="8414512" y="3194531"/>
            <a:ext cx="2500312" cy="432048"/>
          </a:xfrm>
          <a:prstGeom prst="accentCallout1">
            <a:avLst>
              <a:gd name="adj1" fmla="val 52764"/>
              <a:gd name="adj2" fmla="val -5394"/>
              <a:gd name="adj3" fmla="val -158622"/>
              <a:gd name="adj4" fmla="val -49799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lvl="0">
              <a:defRPr/>
            </a:pPr>
            <a:r>
              <a:rPr lang="zh-CN" altLang="en-US" sz="1200" dirty="0">
                <a:solidFill>
                  <a:prstClr val="black"/>
                </a:solidFill>
              </a:rPr>
              <a:t>组织具有时间轴特性，注意日期的选择：按实际</a:t>
            </a:r>
            <a:r>
              <a:rPr lang="en-US" altLang="zh-CN" sz="1200" dirty="0">
                <a:solidFill>
                  <a:prstClr val="black"/>
                </a:solidFill>
              </a:rPr>
              <a:t>/</a:t>
            </a:r>
            <a:r>
              <a:rPr lang="zh-CN" altLang="en-US" sz="1200" dirty="0">
                <a:solidFill>
                  <a:prstClr val="black"/>
                </a:solidFill>
              </a:rPr>
              <a:t>早于成立日期设定。</a:t>
            </a:r>
          </a:p>
        </p:txBody>
      </p:sp>
    </p:spTree>
    <p:extLst>
      <p:ext uri="{BB962C8B-B14F-4D97-AF65-F5344CB8AC3E}">
        <p14:creationId xmlns:p14="http://schemas.microsoft.com/office/powerpoint/2010/main" val="21194468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AUTOCOLOR" val="TRUE"/>
  <p:tag name="MH_TYPE" val="CONTENTS"/>
  <p:tag name="ID" val="5471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ENTRY"/>
  <p:tag name="ID" val="547131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NUMBER"/>
  <p:tag name="ID" val="547131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OTHERS"/>
  <p:tag name="ID" val="5471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OTHERS"/>
  <p:tag name="ID" val="54713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AUTOCOLOR" val="TRUE"/>
  <p:tag name="MH_TYPE" val="CONTENTS"/>
  <p:tag name="ID" val="5471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ENTRY"/>
  <p:tag name="ID" val="547131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NUMBER"/>
  <p:tag name="ID" val="547131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ENTRY"/>
  <p:tag name="ID" val="547131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NUMBER"/>
  <p:tag name="ID" val="547131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ENTRY"/>
  <p:tag name="ID" val="547131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ENTRY"/>
  <p:tag name="ID" val="547131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NUMBER"/>
  <p:tag name="ID" val="547131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ENTRY"/>
  <p:tag name="ID" val="547131"/>
  <p:tag name="MH_ORDER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NUMBER"/>
  <p:tag name="ID" val="547131"/>
  <p:tag name="MH_ORDER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ENTRY"/>
  <p:tag name="ID" val="547131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NUMBER"/>
  <p:tag name="ID" val="547131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OTHERS"/>
  <p:tag name="ID" val="54713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OTHERS"/>
  <p:tag name="ID" val="54713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AUTOCOLOR" val="TRUE"/>
  <p:tag name="MH_TYPE" val="CONTENTS"/>
  <p:tag name="ID" val="54713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ENTRY"/>
  <p:tag name="ID" val="547131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NUMBER"/>
  <p:tag name="ID" val="547131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NUMBER"/>
  <p:tag name="ID" val="547131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ENTRY"/>
  <p:tag name="ID" val="547131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NUMBER"/>
  <p:tag name="ID" val="547131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ENTRY"/>
  <p:tag name="ID" val="547131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NUMBER"/>
  <p:tag name="ID" val="547131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ENTRY"/>
  <p:tag name="ID" val="547131"/>
  <p:tag name="MH_ORDER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NUMBER"/>
  <p:tag name="ID" val="547131"/>
  <p:tag name="MH_ORDER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ENTRY"/>
  <p:tag name="ID" val="547131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NUMBER"/>
  <p:tag name="ID" val="547131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OTHERS"/>
  <p:tag name="ID" val="54713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OTHERS"/>
  <p:tag name="ID" val="5471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ENTRY"/>
  <p:tag name="ID" val="547131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AUTOCOLOR" val="TRUE"/>
  <p:tag name="MH_TYPE" val="CONTENTS"/>
  <p:tag name="ID" val="54713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ENTRY"/>
  <p:tag name="ID" val="547131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NUMBER"/>
  <p:tag name="ID" val="547131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ENTRY"/>
  <p:tag name="ID" val="547131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NUMBER"/>
  <p:tag name="ID" val="547131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ENTRY"/>
  <p:tag name="ID" val="547131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NUMBER"/>
  <p:tag name="ID" val="547131"/>
  <p:tag name="MH_OR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ENTRY"/>
  <p:tag name="ID" val="547131"/>
  <p:tag name="MH_ORDER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NUMBER"/>
  <p:tag name="ID" val="547131"/>
  <p:tag name="MH_ORDER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ENTRY"/>
  <p:tag name="ID" val="547131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NUMBER"/>
  <p:tag name="ID" val="547131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NUMBER"/>
  <p:tag name="ID" val="547131"/>
  <p:tag name="MH_ORDER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OTHERS"/>
  <p:tag name="ID" val="54713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OTHERS"/>
  <p:tag name="ID" val="54713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AUTOCOLOR" val="TRUE"/>
  <p:tag name="MH_TYPE" val="CONTENTS"/>
  <p:tag name="ID" val="54713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ENTRY"/>
  <p:tag name="ID" val="547131"/>
  <p:tag name="MH_ORDER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NUMBER"/>
  <p:tag name="ID" val="547131"/>
  <p:tag name="MH_OR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ENTRY"/>
  <p:tag name="ID" val="547131"/>
  <p:tag name="MH_ORDER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NUMBER"/>
  <p:tag name="ID" val="547131"/>
  <p:tag name="MH_ORDE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ENTRY"/>
  <p:tag name="ID" val="547131"/>
  <p:tag name="MH_OR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NUMBER"/>
  <p:tag name="ID" val="547131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ENTRY"/>
  <p:tag name="ID" val="547131"/>
  <p:tag name="MH_ORDE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ENTRY"/>
  <p:tag name="ID" val="547131"/>
  <p:tag name="MH_ORDER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NUMBER"/>
  <p:tag name="ID" val="547131"/>
  <p:tag name="MH_ORDER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ENTRY"/>
  <p:tag name="ID" val="547131"/>
  <p:tag name="MH_ORDER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NUMBER"/>
  <p:tag name="ID" val="547131"/>
  <p:tag name="MH_ORDER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OTHERS"/>
  <p:tag name="ID" val="54713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OTHERS"/>
  <p:tag name="ID" val="5471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NUMBER"/>
  <p:tag name="ID" val="547131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ENTRY"/>
  <p:tag name="ID" val="547131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02222541"/>
  <p:tag name="MH_LIBRARY" val="CONTENTS"/>
  <p:tag name="MH_TYPE" val="NUMBER"/>
  <p:tag name="ID" val="547131"/>
  <p:tag name="MH_ORDER" val="3"/>
</p:tagLst>
</file>

<file path=ppt/theme/theme1.xml><?xml version="1.0" encoding="utf-8"?>
<a:theme xmlns:a="http://schemas.openxmlformats.org/drawingml/2006/main" name="自定义设计方案">
  <a:themeElements>
    <a:clrScheme name="A">
      <a:dk1>
        <a:sysClr val="windowText" lastClr="000000"/>
      </a:dk1>
      <a:lt1>
        <a:srgbClr val="FFFFFF"/>
      </a:lt1>
      <a:dk2>
        <a:srgbClr val="3F3F3F"/>
      </a:dk2>
      <a:lt2>
        <a:srgbClr val="5F6066"/>
      </a:lt2>
      <a:accent1>
        <a:srgbClr val="008E9D"/>
      </a:accent1>
      <a:accent2>
        <a:srgbClr val="8CC221"/>
      </a:accent2>
      <a:accent3>
        <a:srgbClr val="FF6600"/>
      </a:accent3>
      <a:accent4>
        <a:srgbClr val="FFC000"/>
      </a:accent4>
      <a:accent5>
        <a:srgbClr val="A5A5A5"/>
      </a:accent5>
      <a:accent6>
        <a:srgbClr val="F2F2F2"/>
      </a:accent6>
      <a:hlink>
        <a:srgbClr val="00B0F0"/>
      </a:hlink>
      <a:folHlink>
        <a:srgbClr val="00B050"/>
      </a:folHlink>
    </a:clrScheme>
    <a:fontScheme name="欧美风深色主题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/>
      </a:spPr>
      <a:bodyPr rtlCol="0" anchor="ctr"/>
      <a:lstStyle>
        <a:defPPr algn="ctr">
          <a:defRPr sz="1200" dirty="0">
            <a:solidFill>
              <a:schemeClr val="lt1"/>
            </a:soli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12145</TotalTime>
  <Words>2321</Words>
  <Application>Microsoft Office PowerPoint</Application>
  <PresentationFormat>宽屏</PresentationFormat>
  <Paragraphs>463</Paragraphs>
  <Slides>41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4" baseType="lpstr">
      <vt:lpstr>Canaro Book</vt:lpstr>
      <vt:lpstr>Canaro Medium</vt:lpstr>
      <vt:lpstr>FZLanTingHeiS-DB-GB</vt:lpstr>
      <vt:lpstr>方正兰亭粗黑简体</vt:lpstr>
      <vt:lpstr>方正兰亭中黑简体</vt:lpstr>
      <vt:lpstr>华文细黑</vt:lpstr>
      <vt:lpstr>华文中宋</vt:lpstr>
      <vt:lpstr>微软雅黑</vt:lpstr>
      <vt:lpstr>Arial</vt:lpstr>
      <vt:lpstr>Calibri</vt:lpstr>
      <vt:lpstr>Calibri Light</vt:lpstr>
      <vt:lpstr>Wingdings</vt:lpstr>
      <vt:lpstr>自定义设计方案</vt:lpstr>
      <vt:lpstr>PowerPoint 演示文稿</vt:lpstr>
      <vt:lpstr>PowerPoint 演示文稿</vt:lpstr>
      <vt:lpstr>激活账号</vt:lpstr>
      <vt:lpstr>激活账号</vt:lpstr>
      <vt:lpstr>用户登录</vt:lpstr>
      <vt:lpstr>总体介绍</vt:lpstr>
      <vt:lpstr>PowerPoint 演示文稿</vt:lpstr>
      <vt:lpstr>组织管理</vt:lpstr>
      <vt:lpstr>组织管理</vt:lpstr>
      <vt:lpstr>组织调整</vt:lpstr>
      <vt:lpstr>法人公司</vt:lpstr>
      <vt:lpstr>组织架构图</vt:lpstr>
      <vt:lpstr>组织架构图</vt:lpstr>
      <vt:lpstr>PowerPoint 演示文稿</vt:lpstr>
      <vt:lpstr>内部员工</vt:lpstr>
      <vt:lpstr>内部员工-发起信息采集</vt:lpstr>
      <vt:lpstr>内部员工</vt:lpstr>
      <vt:lpstr>实习生</vt:lpstr>
      <vt:lpstr>外部员工</vt:lpstr>
      <vt:lpstr>花名册</vt:lpstr>
      <vt:lpstr>子集管理</vt:lpstr>
      <vt:lpstr>合同协议</vt:lpstr>
      <vt:lpstr>黑名单</vt:lpstr>
      <vt:lpstr>预警提醒</vt:lpstr>
      <vt:lpstr>PowerPoint 演示文稿</vt:lpstr>
      <vt:lpstr>Offer管理</vt:lpstr>
      <vt:lpstr>入职管理</vt:lpstr>
      <vt:lpstr>入职管理</vt:lpstr>
      <vt:lpstr>入职管理</vt:lpstr>
      <vt:lpstr>试用管理</vt:lpstr>
      <vt:lpstr>调动管理</vt:lpstr>
      <vt:lpstr>离职管理</vt:lpstr>
      <vt:lpstr>退休管理</vt:lpstr>
      <vt:lpstr>兼职管理</vt:lpstr>
      <vt:lpstr>PowerPoint 演示文稿</vt:lpstr>
      <vt:lpstr>个人首页</vt:lpstr>
      <vt:lpstr>个人信息</vt:lpstr>
      <vt:lpstr>动态、日程</vt:lpstr>
      <vt:lpstr>个人相关业务</vt:lpstr>
      <vt:lpstr>我的团队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www.pptbz.com</dc:creator>
  <cp:lastModifiedBy>O365</cp:lastModifiedBy>
  <cp:revision>1041</cp:revision>
  <dcterms:created xsi:type="dcterms:W3CDTF">2015-02-13T02:29:22Z</dcterms:created>
  <dcterms:modified xsi:type="dcterms:W3CDTF">2023-07-03T02:01:42Z</dcterms:modified>
</cp:coreProperties>
</file>